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92" r:id="rId36"/>
  </p:sldIdLst>
  <p:sldSz cx="9144000" cy="571881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1" Type="http://schemas.openxmlformats.org/officeDocument/2006/relationships/tableStyles" Target="tableStyles.xml"/><Relationship Id="rId40" Type="http://schemas.openxmlformats.org/officeDocument/2006/relationships/viewProps" Target="viewProps.xml"/><Relationship Id="rId4" Type="http://schemas.openxmlformats.org/officeDocument/2006/relationships/slide" Target="slides/slide2.xml"/><Relationship Id="rId39" Type="http://schemas.openxmlformats.org/officeDocument/2006/relationships/presProps" Target="presProps.xml"/><Relationship Id="rId38" Type="http://schemas.openxmlformats.org/officeDocument/2006/relationships/handoutMaster" Target="handoutMasters/handoutMaster1.xml"/><Relationship Id="rId37" Type="http://schemas.openxmlformats.org/officeDocument/2006/relationships/notesMaster" Target="notesMasters/notesMaster1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61765" y="1143000"/>
            <a:ext cx="493447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6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7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8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9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0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1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3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3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4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5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6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7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8.jpe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8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9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0.jpe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1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2.jpeg"/><Relationship Id="rId1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14300" y="1346200"/>
            <a:ext cx="8922681" cy="3584235"/>
          </a:xfrm>
          <a:prstGeom prst="rect">
            <a:avLst/>
          </a:prstGeom>
        </p:spPr>
      </p:pic>
      <p:sp>
        <p:nvSpPr>
          <p:cNvPr id="4" name="textbox 4"/>
          <p:cNvSpPr/>
          <p:nvPr/>
        </p:nvSpPr>
        <p:spPr>
          <a:xfrm>
            <a:off x="103039" y="1347713"/>
            <a:ext cx="8938259" cy="136778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25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25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017520" algn="l" rtl="0" eaLnBrk="0">
              <a:lnSpc>
                <a:spcPct val="91000"/>
              </a:lnSpc>
            </a:pPr>
            <a:r>
              <a:rPr sz="3600" b="1" kern="0" spc="-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电动空调系统制冷剂检漏</a:t>
            </a:r>
            <a:endParaRPr sz="3600" b="1" kern="0" spc="-2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3" name="group 2"/>
          <p:cNvGrpSpPr/>
          <p:nvPr/>
        </p:nvGrpSpPr>
        <p:grpSpPr>
          <a:xfrm rot="21600000">
            <a:off x="90338" y="902965"/>
            <a:ext cx="2444457" cy="2170311"/>
            <a:chOff x="0" y="0"/>
            <a:chExt cx="2444457" cy="2170311"/>
          </a:xfrm>
        </p:grpSpPr>
        <p:grpSp>
          <p:nvGrpSpPr>
            <p:cNvPr id="5" name="group 4"/>
            <p:cNvGrpSpPr/>
            <p:nvPr/>
          </p:nvGrpSpPr>
          <p:grpSpPr>
            <a:xfrm rot="21600000">
              <a:off x="12700" y="12700"/>
              <a:ext cx="2431757" cy="2149035"/>
              <a:chOff x="0" y="0"/>
              <a:chExt cx="2431757" cy="2149035"/>
            </a:xfrm>
          </p:grpSpPr>
          <p:sp>
            <p:nvSpPr>
              <p:cNvPr id="6" name="path 6"/>
              <p:cNvSpPr/>
              <p:nvPr/>
            </p:nvSpPr>
            <p:spPr>
              <a:xfrm>
                <a:off x="0" y="0"/>
                <a:ext cx="2419745" cy="2144911"/>
              </a:xfrm>
              <a:custGeom>
                <a:avLst/>
                <a:gdLst/>
                <a:ahLst/>
                <a:cxnLst/>
                <a:rect l="0" t="0" r="0" b="0"/>
                <a:pathLst>
                  <a:path w="3810" h="3377">
                    <a:moveTo>
                      <a:pt x="0" y="0"/>
                    </a:moveTo>
                    <a:lnTo>
                      <a:pt x="2654" y="9"/>
                    </a:lnTo>
                    <a:lnTo>
                      <a:pt x="3810" y="3377"/>
                    </a:lnTo>
                    <a:lnTo>
                      <a:pt x="0" y="337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EBC23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8" name="path 8"/>
              <p:cNvSpPr/>
              <p:nvPr/>
            </p:nvSpPr>
            <p:spPr>
              <a:xfrm>
                <a:off x="1673569" y="1918"/>
                <a:ext cx="758188" cy="2147116"/>
              </a:xfrm>
              <a:custGeom>
                <a:avLst/>
                <a:gdLst/>
                <a:ahLst/>
                <a:cxnLst/>
                <a:rect l="0" t="0" r="0" b="0"/>
                <a:pathLst>
                  <a:path w="1193" h="3381">
                    <a:moveTo>
                      <a:pt x="18" y="6"/>
                    </a:moveTo>
                    <a:lnTo>
                      <a:pt x="1175" y="3374"/>
                    </a:lnTo>
                  </a:path>
                </a:pathLst>
              </a:custGeom>
              <a:noFill/>
              <a:ln w="25400" cap="flat">
                <a:solidFill>
                  <a:srgbClr val="ED7D31"/>
                </a:solidFill>
                <a:prstDash val="solid"/>
                <a:round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10" name="path 10"/>
            <p:cNvSpPr/>
            <p:nvPr/>
          </p:nvSpPr>
          <p:spPr>
            <a:xfrm>
              <a:off x="0" y="0"/>
              <a:ext cx="2432445" cy="2170311"/>
            </a:xfrm>
            <a:custGeom>
              <a:avLst/>
              <a:gdLst/>
              <a:ahLst/>
              <a:cxnLst/>
              <a:rect l="0" t="0" r="0" b="0"/>
              <a:pathLst>
                <a:path w="3830" h="3417">
                  <a:moveTo>
                    <a:pt x="20" y="20"/>
                  </a:moveTo>
                  <a:lnTo>
                    <a:pt x="2674" y="29"/>
                  </a:lnTo>
                  <a:moveTo>
                    <a:pt x="3830" y="3397"/>
                  </a:moveTo>
                  <a:lnTo>
                    <a:pt x="20" y="3397"/>
                  </a:lnTo>
                  <a:lnTo>
                    <a:pt x="20" y="20"/>
                  </a:lnTo>
                </a:path>
              </a:pathLst>
            </a:custGeom>
            <a:noFill/>
            <a:ln w="25400" cap="flat">
              <a:solidFill>
                <a:srgbClr val="ED7D31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2" name="textbox 12"/>
            <p:cNvSpPr/>
            <p:nvPr/>
          </p:nvSpPr>
          <p:spPr>
            <a:xfrm>
              <a:off x="112200" y="854884"/>
              <a:ext cx="1239519" cy="466725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96000"/>
                </a:lnSpc>
              </a:pPr>
              <a:endParaRPr sz="1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700" algn="l" rtl="0" eaLnBrk="0">
                <a:lnSpc>
                  <a:spcPct val="90000"/>
                </a:lnSpc>
              </a:pPr>
              <a:r>
                <a:rPr sz="3200" b="1" kern="0" spc="-20" dirty="0">
                  <a:solidFill>
                    <a:schemeClr val="tx1">
                      <a:alpha val="10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任务一</a:t>
              </a:r>
              <a:endParaRPr sz="3200" b="1" kern="0" spc="-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2" name="picture 25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657600" y="2197099"/>
            <a:ext cx="3964305" cy="3178810"/>
          </a:xfrm>
          <a:prstGeom prst="rect">
            <a:avLst/>
          </a:prstGeom>
        </p:spPr>
      </p:pic>
      <p:sp>
        <p:nvSpPr>
          <p:cNvPr id="254" name="textbox 254"/>
          <p:cNvSpPr/>
          <p:nvPr/>
        </p:nvSpPr>
        <p:spPr>
          <a:xfrm>
            <a:off x="859790" y="2882265"/>
            <a:ext cx="1985645" cy="212788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000"/>
              </a:lnSpc>
            </a:pPr>
            <a:r>
              <a:rPr sz="18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1-高压表</a:t>
            </a:r>
            <a:endParaRPr sz="1800" kern="0" spc="-4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85000"/>
              </a:lnSpc>
            </a:pPr>
            <a:r>
              <a:rPr sz="18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2-低压表</a:t>
            </a:r>
            <a:endParaRPr sz="1800" kern="0" spc="-3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85000"/>
              </a:lnSpc>
            </a:pPr>
            <a:r>
              <a:rPr sz="18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3-手动低压阀</a:t>
            </a:r>
            <a:r>
              <a:rPr sz="18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endParaRPr sz="1800" kern="0" spc="1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85000"/>
              </a:lnSpc>
            </a:pP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4-手动高压阀</a:t>
            </a:r>
            <a:endParaRPr sz="1800" kern="0" spc="-1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85000"/>
              </a:lnSpc>
            </a:pPr>
            <a:r>
              <a:rPr sz="18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5-阀体</a:t>
            </a:r>
            <a:endParaRPr sz="1800" kern="0" spc="-5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85000"/>
              </a:lnSpc>
            </a:pPr>
            <a:r>
              <a:rPr sz="18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6-高压接头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</a:t>
            </a:r>
            <a:endParaRPr sz="1800" kern="0" spc="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85000"/>
              </a:lnSpc>
            </a:pP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7-中间接头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</a:t>
            </a:r>
            <a:endParaRPr sz="1800" kern="0" spc="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85000"/>
              </a:lnSpc>
            </a:pP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8-低压接头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56" name="textbox 256"/>
          <p:cNvSpPr/>
          <p:nvPr/>
        </p:nvSpPr>
        <p:spPr>
          <a:xfrm>
            <a:off x="487045" y="1276985"/>
            <a:ext cx="7833995" cy="12922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446405" algn="l" rtl="0" eaLnBrk="0">
              <a:lnSpc>
                <a:spcPct val="97000"/>
              </a:lnSpc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歧管压力表又称为高低压表，是汽车空调制冷系统检修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中必不可少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的重要设备。利用歧管压力表可以检测制冷系统运行的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高低压侧的压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力，判断制冷系统故障；对制冷系统进行抽真空、充注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制冷剂和添加</a:t>
            </a:r>
            <a:r>
              <a:rPr sz="2000" kern="0" spc="-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冷冻润滑油（冷冻油）。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58" name="textbox 258"/>
          <p:cNvSpPr/>
          <p:nvPr/>
        </p:nvSpPr>
        <p:spPr>
          <a:xfrm>
            <a:off x="-12700" y="171165"/>
            <a:ext cx="598677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4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检修工具与设备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62" name="textbox 262"/>
          <p:cNvSpPr/>
          <p:nvPr/>
        </p:nvSpPr>
        <p:spPr>
          <a:xfrm>
            <a:off x="403225" y="776604"/>
            <a:ext cx="1973579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04140" algn="l" rtl="0" eaLnBrk="0">
              <a:lnSpc>
                <a:spcPct val="91000"/>
              </a:lnSpc>
              <a:spcBef>
                <a:spcPts val="0"/>
              </a:spcBef>
            </a:pPr>
            <a:r>
              <a:rPr sz="2000" kern="0" spc="-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2.歧管压力表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50" name="group 50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264" name="path 264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66" name="path 266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8" name="picture 26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4076700" y="1219200"/>
            <a:ext cx="4931409" cy="3513455"/>
          </a:xfrm>
          <a:prstGeom prst="rect">
            <a:avLst/>
          </a:prstGeom>
        </p:spPr>
      </p:pic>
      <p:sp>
        <p:nvSpPr>
          <p:cNvPr id="270" name="textbox 270"/>
          <p:cNvSpPr/>
          <p:nvPr/>
        </p:nvSpPr>
        <p:spPr>
          <a:xfrm>
            <a:off x="457073" y="1231276"/>
            <a:ext cx="3620134" cy="400748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5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41275" indent="97790" algn="l" rtl="0" eaLnBrk="0">
              <a:lnSpc>
                <a:spcPct val="102000"/>
              </a:lnSpc>
            </a:pPr>
            <a:r>
              <a:rPr sz="2000" kern="0" spc="-1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1 ）低压表检</a:t>
            </a:r>
            <a:r>
              <a:rPr sz="2000" kern="0" spc="-1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测制冷系统低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压侧的压力，既可用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于检测压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力，又可用于检测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真空度，真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空度读数范围为0～101kPa。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1275" algn="l" rtl="0" eaLnBrk="0">
              <a:lnSpc>
                <a:spcPct val="91000"/>
              </a:lnSpc>
              <a:spcBef>
                <a:spcPts val="215"/>
              </a:spcBef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压力量程不小于420kPa。高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1275" algn="l" rtl="0" eaLnBrk="0">
              <a:lnSpc>
                <a:spcPct val="93000"/>
              </a:lnSpc>
              <a:spcBef>
                <a:spcPts val="185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压计检测压缩机高压侧的压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力，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压力量程不小于2110kPa。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9370" indent="99695" algn="l" rtl="0" eaLnBrk="0">
              <a:lnSpc>
                <a:spcPct val="101000"/>
              </a:lnSpc>
              <a:spcBef>
                <a:spcPts val="10"/>
              </a:spcBef>
            </a:pPr>
            <a:r>
              <a:rPr sz="2000" kern="0" spc="-1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2 ）在手动低压阀开启、手</a:t>
            </a:r>
            <a:r>
              <a:rPr sz="20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动高压阀关闭状态下，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低压管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路、中间管路与低压计相通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开，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此时可进行从低压侧加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注制冷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剂或排放制冷剂，并可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同时检    </a:t>
            </a:r>
            <a:r>
              <a:rPr sz="20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测高、低侧的压力。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74" name="textbox 274"/>
          <p:cNvSpPr/>
          <p:nvPr/>
        </p:nvSpPr>
        <p:spPr>
          <a:xfrm>
            <a:off x="-12700" y="171165"/>
            <a:ext cx="598677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4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检修工具与设备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78" name="textbox 278"/>
          <p:cNvSpPr/>
          <p:nvPr/>
        </p:nvSpPr>
        <p:spPr>
          <a:xfrm>
            <a:off x="403225" y="776604"/>
            <a:ext cx="1973579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04140" algn="l" rtl="0" eaLnBrk="0">
              <a:lnSpc>
                <a:spcPct val="91000"/>
              </a:lnSpc>
              <a:spcBef>
                <a:spcPts val="0"/>
              </a:spcBef>
            </a:pPr>
            <a:r>
              <a:rPr sz="2000" kern="0" spc="-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2.歧管压力表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52" name="group 5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280" name="path 280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82" name="path 282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4" name="picture 28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810000" y="1206500"/>
            <a:ext cx="5203825" cy="3513455"/>
          </a:xfrm>
          <a:prstGeom prst="rect">
            <a:avLst/>
          </a:prstGeom>
        </p:spPr>
      </p:pic>
      <p:sp>
        <p:nvSpPr>
          <p:cNvPr id="286" name="textbox 286"/>
          <p:cNvSpPr/>
          <p:nvPr/>
        </p:nvSpPr>
        <p:spPr>
          <a:xfrm>
            <a:off x="457073" y="1303030"/>
            <a:ext cx="3303904" cy="400748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4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40640" indent="98425" algn="l" rtl="0" eaLnBrk="0">
              <a:lnSpc>
                <a:spcPct val="100000"/>
              </a:lnSpc>
            </a:pPr>
            <a:r>
              <a:rPr sz="2000" kern="0" spc="-1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3 ）在手动低压阀关闭、手</a:t>
            </a:r>
            <a:r>
              <a:rPr sz="2000" kern="0" spc="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动高压阀开启状态下，高压</a:t>
            </a:r>
            <a:r>
              <a:rPr sz="2000" kern="0" spc="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管路、中间管路与高压表相</a:t>
            </a:r>
            <a:r>
              <a:rPr sz="2000" kern="0" spc="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通，此时可进行从高压侧加</a:t>
            </a:r>
            <a:r>
              <a:rPr sz="2000" kern="0" spc="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注制冷剂或排放制冷剂，并</a:t>
            </a:r>
            <a:r>
              <a:rPr sz="2000" kern="0" spc="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kern="0" spc="-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可同时检测高、低侧的压力。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2545" indent="96520" algn="l" rtl="0" eaLnBrk="0">
              <a:lnSpc>
                <a:spcPct val="100000"/>
              </a:lnSpc>
              <a:spcBef>
                <a:spcPts val="0"/>
              </a:spcBef>
            </a:pPr>
            <a:r>
              <a:rPr sz="2000" kern="0" spc="-1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4）在手动高、低阀均关闭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时，可进行高、低压侧的压</a:t>
            </a:r>
            <a:r>
              <a:rPr sz="20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kern="0" spc="-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力检测。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9370" indent="99695" algn="l" rtl="0" eaLnBrk="0">
              <a:lnSpc>
                <a:spcPct val="101000"/>
              </a:lnSpc>
              <a:spcBef>
                <a:spcPts val="55"/>
              </a:spcBef>
            </a:pPr>
            <a:r>
              <a:rPr sz="2000" kern="0" spc="-1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5 ）在手动高、低压阀均开</a:t>
            </a:r>
            <a:r>
              <a:rPr sz="2000" kern="0" spc="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启时，可进行制冷剂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的加注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和系统抽真空等作业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，并可    </a:t>
            </a:r>
            <a:r>
              <a:rPr sz="2000" kern="0" spc="-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进行高、低压侧压力的检测。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90" name="textbox 290"/>
          <p:cNvSpPr/>
          <p:nvPr/>
        </p:nvSpPr>
        <p:spPr>
          <a:xfrm>
            <a:off x="-12700" y="171165"/>
            <a:ext cx="598677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4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检修工具与设备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94" name="textbox 294"/>
          <p:cNvSpPr/>
          <p:nvPr/>
        </p:nvSpPr>
        <p:spPr>
          <a:xfrm>
            <a:off x="403225" y="776604"/>
            <a:ext cx="1973579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04140" algn="l" rtl="0" eaLnBrk="0">
              <a:lnSpc>
                <a:spcPct val="91000"/>
              </a:lnSpc>
              <a:spcBef>
                <a:spcPts val="0"/>
              </a:spcBef>
            </a:pPr>
            <a:r>
              <a:rPr sz="2000" kern="0" spc="-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2.歧管压力表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54" name="group 54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296" name="path 296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98" name="path 298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textbox 300"/>
          <p:cNvSpPr/>
          <p:nvPr/>
        </p:nvSpPr>
        <p:spPr>
          <a:xfrm>
            <a:off x="483997" y="1277757"/>
            <a:ext cx="8104505" cy="152273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448310" algn="l" rtl="0" eaLnBrk="0">
              <a:lnSpc>
                <a:spcPct val="98000"/>
              </a:lnSpc>
              <a:spcBef>
                <a:spcPts val="0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在安装、拆检空调制冷系统时，必定会有部分空气进入制冷系统中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空气中有水蒸汽，低温状态下水蒸气结冰将会造成膨胀阀结冰堵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塞，冷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凝压力升高，同时对系统部件产生腐蚀。因此对制冷系统检修后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，未加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注制冷剂前，必须要对制冷系统进行抽真空作业，将管路中的空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气及水   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分排出，抽真空用到的设备是真空泵。常用的真空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泵为叶片式真空泵。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304" name="picture 30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2921000" y="2882899"/>
            <a:ext cx="2552065" cy="2552065"/>
          </a:xfrm>
          <a:prstGeom prst="rect">
            <a:avLst/>
          </a:prstGeom>
        </p:spPr>
      </p:pic>
      <p:sp>
        <p:nvSpPr>
          <p:cNvPr id="306" name="textbox 306"/>
          <p:cNvSpPr/>
          <p:nvPr/>
        </p:nvSpPr>
        <p:spPr>
          <a:xfrm>
            <a:off x="-12700" y="171165"/>
            <a:ext cx="598677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4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检修工具与设备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10" name="textbox 310"/>
          <p:cNvSpPr/>
          <p:nvPr/>
        </p:nvSpPr>
        <p:spPr>
          <a:xfrm>
            <a:off x="403225" y="776604"/>
            <a:ext cx="1973579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09220" algn="l" rtl="0" eaLnBrk="0">
              <a:lnSpc>
                <a:spcPct val="91000"/>
              </a:lnSpc>
              <a:spcBef>
                <a:spcPts val="0"/>
              </a:spcBef>
            </a:pPr>
            <a:r>
              <a:rPr sz="2000" kern="0" spc="-3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3.真空泵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56" name="group 56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312" name="path 31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314" name="path 31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textbox 316"/>
          <p:cNvSpPr/>
          <p:nvPr/>
        </p:nvSpPr>
        <p:spPr>
          <a:xfrm>
            <a:off x="483565" y="1233180"/>
            <a:ext cx="8037194" cy="141478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363855" algn="l" rtl="0" eaLnBrk="0">
              <a:lnSpc>
                <a:spcPct val="101000"/>
              </a:lnSpc>
              <a:spcBef>
                <a:spcPts val="0"/>
              </a:spcBef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卤素检漏灯是一种丙烷(或酒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精)气燃烧喷灯，利用制冷剂气体进入安装在喷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灯的吸入管内，会使喷灯的火焰颜色改变这一特性来判断系统的泄漏部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位和泄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漏程度。当喷灯的吸入管从系统泄漏处吸入制冷剂时，火焰颜色会发生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下列变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化：泄漏量少时，火焰呈浅绿色；泄漏量多时，火焰呈浅蓝色；泄漏量很多时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 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火焰呈紫色。但由于存在明火，不安全，实际维修很少</a:t>
            </a:r>
            <a:r>
              <a:rPr sz="18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采用卤素检漏灯来检漏。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18" name="textbox 318"/>
          <p:cNvSpPr/>
          <p:nvPr/>
        </p:nvSpPr>
        <p:spPr>
          <a:xfrm>
            <a:off x="589610" y="3411063"/>
            <a:ext cx="4824729" cy="164718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3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353695" algn="l" rtl="0" eaLnBrk="0">
              <a:lnSpc>
                <a:spcPct val="99000"/>
              </a:lnSpc>
            </a:pP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电子检漏仪由一对电极组成，阳极由白金做</a:t>
            </a:r>
            <a:r>
              <a:rPr sz="1800" kern="0" spc="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成，白金被加热器加热，并带正电，在它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附近放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一阴极，使它带负电，若放在空气中，就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会有阳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离子射到阴极并产生电流。如果有制冷剂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气体流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过阳极和阴极，回路中的电流就明显增大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，电子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检漏仪发出蜂鸣声，蜂鸣声的频率越高代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表泄漏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320" name="picture 32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5588000" y="3035300"/>
            <a:ext cx="3491865" cy="1995170"/>
          </a:xfrm>
          <a:prstGeom prst="rect">
            <a:avLst/>
          </a:prstGeom>
        </p:spPr>
      </p:pic>
      <p:sp>
        <p:nvSpPr>
          <p:cNvPr id="324" name="textbox 324"/>
          <p:cNvSpPr/>
          <p:nvPr/>
        </p:nvSpPr>
        <p:spPr>
          <a:xfrm>
            <a:off x="-12700" y="171165"/>
            <a:ext cx="598677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4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检修工具与设备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58" name="group 58"/>
          <p:cNvGrpSpPr/>
          <p:nvPr/>
        </p:nvGrpSpPr>
        <p:grpSpPr>
          <a:xfrm rot="21600000">
            <a:off x="403225" y="776604"/>
            <a:ext cx="3886834" cy="405129"/>
            <a:chOff x="0" y="0"/>
            <a:chExt cx="3886834" cy="405129"/>
          </a:xfrm>
        </p:grpSpPr>
        <p:grpSp>
          <p:nvGrpSpPr>
            <p:cNvPr id="60" name="group 60"/>
            <p:cNvGrpSpPr/>
            <p:nvPr/>
          </p:nvGrpSpPr>
          <p:grpSpPr>
            <a:xfrm rot="21600000">
              <a:off x="0" y="0"/>
              <a:ext cx="3886834" cy="405129"/>
              <a:chOff x="0" y="0"/>
              <a:chExt cx="3886834" cy="405129"/>
            </a:xfrm>
          </p:grpSpPr>
          <p:sp>
            <p:nvSpPr>
              <p:cNvPr id="326" name="path 326"/>
              <p:cNvSpPr/>
              <p:nvPr/>
            </p:nvSpPr>
            <p:spPr>
              <a:xfrm>
                <a:off x="0" y="0"/>
                <a:ext cx="1973579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3107" h="637">
                    <a:moveTo>
                      <a:pt x="0" y="0"/>
                    </a:moveTo>
                    <a:lnTo>
                      <a:pt x="3107" y="0"/>
                    </a:lnTo>
                    <a:lnTo>
                      <a:pt x="310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28" name="path 328"/>
              <p:cNvSpPr/>
              <p:nvPr/>
            </p:nvSpPr>
            <p:spPr>
              <a:xfrm>
                <a:off x="1967864" y="0"/>
                <a:ext cx="1918969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3021" h="637">
                    <a:moveTo>
                      <a:pt x="0" y="0"/>
                    </a:moveTo>
                    <a:lnTo>
                      <a:pt x="3021" y="0"/>
                    </a:lnTo>
                    <a:lnTo>
                      <a:pt x="3021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330" name="textbox 330"/>
            <p:cNvSpPr/>
            <p:nvPr/>
          </p:nvSpPr>
          <p:spPr>
            <a:xfrm>
              <a:off x="-12700" y="-12700"/>
              <a:ext cx="3912234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06045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5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4.检漏设备</a:t>
              </a:r>
              <a:r>
                <a:rPr sz="2000" kern="0" spc="1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         </a:t>
              </a:r>
              <a:r>
                <a:rPr sz="2000" kern="0" spc="-5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1 ）</a:t>
              </a:r>
              <a:r>
                <a:rPr sz="2000" kern="0" spc="-6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卤素检漏灯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334" name="textbox 334"/>
          <p:cNvSpPr/>
          <p:nvPr/>
        </p:nvSpPr>
        <p:spPr>
          <a:xfrm>
            <a:off x="457835" y="2828289"/>
            <a:ext cx="1919604" cy="405765"/>
          </a:xfrm>
          <a:prstGeom prst="rect">
            <a:avLst/>
          </a:prstGeom>
          <a:solidFill>
            <a:srgbClr val="ED7D3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6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04140" algn="l" rtl="0" eaLnBrk="0">
              <a:lnSpc>
                <a:spcPct val="90000"/>
              </a:lnSpc>
              <a:spcBef>
                <a:spcPts val="0"/>
              </a:spcBef>
            </a:pPr>
            <a:r>
              <a:rPr sz="2000" kern="0" spc="-9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 ）电子检漏仪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62" name="group 6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336" name="path 336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338" name="path 338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340" name="textbox 340"/>
          <p:cNvSpPr/>
          <p:nvPr/>
        </p:nvSpPr>
        <p:spPr>
          <a:xfrm>
            <a:off x="592353" y="5058812"/>
            <a:ext cx="892175" cy="27177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5000"/>
              </a:lnSpc>
            </a:pPr>
            <a:r>
              <a:rPr sz="1700" kern="0" spc="-1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越严重。</a:t>
            </a:r>
            <a:endParaRPr sz="17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textbox 342"/>
          <p:cNvSpPr/>
          <p:nvPr/>
        </p:nvSpPr>
        <p:spPr>
          <a:xfrm>
            <a:off x="484251" y="1231275"/>
            <a:ext cx="7941944" cy="187388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523240" algn="l" rtl="0" eaLnBrk="0">
              <a:lnSpc>
                <a:spcPct val="101000"/>
              </a:lnSpc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荧光检漏仪是利用荧光检漏剂在紫外/蓝光检漏灯照射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下会发出明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亮的黄绿光的原理，对各类系统中的流体渗漏进行检测的方法。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在使用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时，只需将荧光剂按一定比例加入到系统中，系统运作20分钟后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戴上专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用眼镜，用检漏灯照射系统的外部，泄漏处将呈黄色荧光。荧光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检漏的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优点是定位准确，渗漏点可以直接用眼睛看到，而且使用简单，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携带方 </a:t>
            </a:r>
            <a:r>
              <a:rPr sz="20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便，检修成本较低。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346" name="picture 34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2463800" y="3149600"/>
            <a:ext cx="4293234" cy="2227580"/>
          </a:xfrm>
          <a:prstGeom prst="rect">
            <a:avLst/>
          </a:prstGeom>
        </p:spPr>
      </p:pic>
      <p:sp>
        <p:nvSpPr>
          <p:cNvPr id="348" name="textbox 348"/>
          <p:cNvSpPr/>
          <p:nvPr/>
        </p:nvSpPr>
        <p:spPr>
          <a:xfrm>
            <a:off x="-12700" y="171165"/>
            <a:ext cx="598677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4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检修工具与设备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64" name="group 64"/>
          <p:cNvGrpSpPr/>
          <p:nvPr/>
        </p:nvGrpSpPr>
        <p:grpSpPr>
          <a:xfrm rot="21600000">
            <a:off x="403225" y="776604"/>
            <a:ext cx="3886834" cy="405129"/>
            <a:chOff x="0" y="0"/>
            <a:chExt cx="3886834" cy="405129"/>
          </a:xfrm>
        </p:grpSpPr>
        <p:grpSp>
          <p:nvGrpSpPr>
            <p:cNvPr id="66" name="group 66"/>
            <p:cNvGrpSpPr/>
            <p:nvPr/>
          </p:nvGrpSpPr>
          <p:grpSpPr>
            <a:xfrm rot="21600000">
              <a:off x="0" y="0"/>
              <a:ext cx="3886834" cy="405129"/>
              <a:chOff x="0" y="0"/>
              <a:chExt cx="3886834" cy="405129"/>
            </a:xfrm>
          </p:grpSpPr>
          <p:sp>
            <p:nvSpPr>
              <p:cNvPr id="350" name="path 350"/>
              <p:cNvSpPr/>
              <p:nvPr/>
            </p:nvSpPr>
            <p:spPr>
              <a:xfrm>
                <a:off x="0" y="0"/>
                <a:ext cx="1973579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3107" h="637">
                    <a:moveTo>
                      <a:pt x="0" y="0"/>
                    </a:moveTo>
                    <a:lnTo>
                      <a:pt x="3107" y="0"/>
                    </a:lnTo>
                    <a:lnTo>
                      <a:pt x="310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52" name="path 352"/>
              <p:cNvSpPr/>
              <p:nvPr/>
            </p:nvSpPr>
            <p:spPr>
              <a:xfrm>
                <a:off x="1967864" y="0"/>
                <a:ext cx="1918969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3021" h="637">
                    <a:moveTo>
                      <a:pt x="0" y="0"/>
                    </a:moveTo>
                    <a:lnTo>
                      <a:pt x="3021" y="0"/>
                    </a:lnTo>
                    <a:lnTo>
                      <a:pt x="3021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354" name="textbox 354"/>
            <p:cNvSpPr/>
            <p:nvPr/>
          </p:nvSpPr>
          <p:spPr>
            <a:xfrm>
              <a:off x="-12700" y="-12700"/>
              <a:ext cx="3912234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06045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2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4.检漏设备   </a:t>
              </a: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      3 ）荧光检漏仪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grpSp>
        <p:nvGrpSpPr>
          <p:cNvPr id="68" name="group 68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358" name="path 358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360" name="path 360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textbox 364"/>
          <p:cNvSpPr/>
          <p:nvPr/>
        </p:nvSpPr>
        <p:spPr>
          <a:xfrm>
            <a:off x="-12700" y="1276350"/>
            <a:ext cx="9169400" cy="39814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34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509905" indent="527685" algn="l" rtl="0" eaLnBrk="0">
              <a:lnSpc>
                <a:spcPct val="99000"/>
              </a:lnSpc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为了便于维修汽车空调和随车携带方便，制冷剂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厂家制造了一种小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罐制冷剂(有400、</a:t>
            </a:r>
            <a:r>
              <a:rPr sz="2000" kern="0" spc="-4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300、</a:t>
            </a:r>
            <a:r>
              <a:rPr sz="2000" kern="0" spc="-4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250克等几种规格)。要将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制冷剂罐中的制冷剂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充注到汽车空调制冷系统中去，需要专用的开瓶器。逆时针旋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转旋扭1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退出阀针5 ，将开瓶器螺纹连接口旋入制冷剂罐，拧紧锁紧螺母3。将歧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管压力表中间加注软管连接至接头2 ，顺时针旋转旋扭1刺破制冷剂罐，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再逆时针旋转退出阀针，即可将制冷剂罐打开。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0000"/>
              </a:lnSpc>
            </a:pPr>
            <a:endParaRPr sz="4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3000"/>
              </a:lnSpc>
              <a:spcBef>
                <a:spcPts val="0"/>
              </a:spcBef>
              <a:tabLst>
                <a:tab pos="8837930" algn="l"/>
              </a:tabLst>
            </a:pPr>
            <a:r>
              <a:rPr sz="1600" kern="0" spc="0" dirty="0">
                <a:solidFill>
                  <a:srgbClr val="FFFFFF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	</a:t>
            </a:r>
            <a:r>
              <a:rPr sz="1600" kern="0" spc="-80" dirty="0">
                <a:solidFill>
                  <a:srgbClr val="FFFFFF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16</a:t>
            </a:r>
            <a:r>
              <a:rPr sz="1600" kern="0" spc="0" dirty="0">
                <a:solidFill>
                  <a:srgbClr val="FFFFFF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   </a:t>
            </a:r>
            <a:endParaRPr sz="1600" dirty="0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366" name="picture 36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952500" y="3149599"/>
            <a:ext cx="7190739" cy="2226944"/>
          </a:xfrm>
          <a:prstGeom prst="rect">
            <a:avLst/>
          </a:prstGeom>
        </p:spPr>
      </p:pic>
      <p:sp>
        <p:nvSpPr>
          <p:cNvPr id="368" name="textbox 368"/>
          <p:cNvSpPr/>
          <p:nvPr/>
        </p:nvSpPr>
        <p:spPr>
          <a:xfrm>
            <a:off x="-12700" y="171165"/>
            <a:ext cx="598677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4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检修工具与设备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70" name="textbox 370"/>
          <p:cNvSpPr/>
          <p:nvPr/>
        </p:nvSpPr>
        <p:spPr>
          <a:xfrm>
            <a:off x="403225" y="776604"/>
            <a:ext cx="2548254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22000"/>
              </a:lnSpc>
            </a:pPr>
            <a:endParaRPr sz="4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13030" algn="l" rtl="0" eaLnBrk="0">
              <a:lnSpc>
                <a:spcPct val="92000"/>
              </a:lnSpc>
              <a:spcBef>
                <a:spcPts val="5"/>
              </a:spcBef>
            </a:pPr>
            <a:r>
              <a:rPr sz="2000" kern="0" spc="-3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5.制冷剂罐开瓶器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70" name="group 70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374" name="path 374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376" name="path 376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" name="picture 37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4826000" y="774700"/>
            <a:ext cx="3274694" cy="4559300"/>
          </a:xfrm>
          <a:prstGeom prst="rect">
            <a:avLst/>
          </a:prstGeom>
        </p:spPr>
      </p:pic>
      <p:sp>
        <p:nvSpPr>
          <p:cNvPr id="380" name="textbox 380"/>
          <p:cNvSpPr/>
          <p:nvPr/>
        </p:nvSpPr>
        <p:spPr>
          <a:xfrm>
            <a:off x="485520" y="1277758"/>
            <a:ext cx="3925570" cy="386651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46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3335" indent="520700" algn="l" rtl="0" eaLnBrk="0">
              <a:lnSpc>
                <a:spcPct val="99000"/>
              </a:lnSpc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在维修汽车空调制冷系统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时，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回收系统内的制冷剂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不仅是经济 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上需要，更重要的是环保的需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要。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多功能制冷剂回收充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注机可以回 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收并提纯制冷剂，回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收的制冷剂 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可以继续使用。此外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，还可以对     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制冷系统抽真空、充注制冷剂、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ct val="97000"/>
              </a:lnSpc>
              <a:spcBef>
                <a:spcPts val="215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诊断制冷系统故障，是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对汽车空 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调制冷系统进行检修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的综合应用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000" kern="0" spc="-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设备。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884045" indent="-635" algn="l" rtl="0" eaLnBrk="0">
              <a:lnSpc>
                <a:spcPct val="96000"/>
              </a:lnSpc>
              <a:spcBef>
                <a:spcPts val="5"/>
              </a:spcBef>
            </a:pPr>
            <a:r>
              <a:rPr sz="2000" kern="0" spc="-1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斯必克制冷剂回收</a:t>
            </a:r>
            <a:r>
              <a:rPr sz="2000" kern="0" spc="4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1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充注机AC350C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84" name="textbox 384"/>
          <p:cNvSpPr/>
          <p:nvPr/>
        </p:nvSpPr>
        <p:spPr>
          <a:xfrm>
            <a:off x="-12700" y="171165"/>
            <a:ext cx="598677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4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检修工具与设备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86" name="textbox 386"/>
          <p:cNvSpPr/>
          <p:nvPr/>
        </p:nvSpPr>
        <p:spPr>
          <a:xfrm>
            <a:off x="403225" y="776604"/>
            <a:ext cx="2548254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22000"/>
              </a:lnSpc>
            </a:pPr>
            <a:endParaRPr sz="4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06045" algn="l" rtl="0" eaLnBrk="0">
              <a:lnSpc>
                <a:spcPct val="92000"/>
              </a:lnSpc>
              <a:spcBef>
                <a:spcPts val="5"/>
              </a:spcBef>
            </a:pPr>
            <a:r>
              <a:rPr sz="2000" kern="0" spc="-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6.制冷剂回收充注机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72" name="group 7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390" name="path 390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392" name="path 392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textbox 394"/>
          <p:cNvSpPr/>
          <p:nvPr/>
        </p:nvSpPr>
        <p:spPr>
          <a:xfrm>
            <a:off x="484124" y="990229"/>
            <a:ext cx="7657465" cy="425577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521970" algn="l" rtl="0" eaLnBrk="0">
              <a:lnSpc>
                <a:spcPct val="98000"/>
              </a:lnSpc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汽车空调系统的工作性能和使用寿命，很大程度上取决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于正确的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维护保养。即使天气较冷不需要空调，每两周要使压缩机工作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5分钟,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这样不仅可以防止轴封干枯，降低密封作用，也不易产生“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冷焊”现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象。因为压缩机在长期不运转的情况下，压缩机的轴封、衬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垫之类零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件易变干和发硬，易开裂，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再投入运行时会使制冷剂泄漏。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88900" algn="l" rtl="0" eaLnBrk="0">
              <a:lnSpc>
                <a:spcPct val="91000"/>
              </a:lnSpc>
              <a:spcBef>
                <a:spcPts val="1050"/>
              </a:spcBef>
            </a:pPr>
            <a:r>
              <a:rPr sz="2000" b="1" kern="0" spc="-4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汽车空调系统分日常维护保养</a:t>
            </a:r>
            <a:r>
              <a:rPr sz="2000" b="1" kern="0" spc="-5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和定期保养：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88900" indent="88900" algn="l" rtl="0" eaLnBrk="0">
              <a:lnSpc>
                <a:spcPct val="100000"/>
              </a:lnSpc>
              <a:spcBef>
                <a:spcPts val="870"/>
              </a:spcBef>
            </a:pPr>
            <a:r>
              <a:rPr sz="18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1 ）检查空调出风口的出风量，如果出风量不足，检查空调滤清器滤芯，</a:t>
            </a:r>
            <a:r>
              <a:rPr sz="18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如有杂物清除之。定期更换空调滤清器。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88900" indent="88900" algn="l" rtl="0" eaLnBrk="0">
              <a:lnSpc>
                <a:spcPct val="100000"/>
              </a:lnSpc>
              <a:spcBef>
                <a:spcPts val="0"/>
              </a:spcBef>
            </a:pPr>
            <a:r>
              <a:rPr sz="18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2 ）在压缩机运转情况下，检查其是否有异响，如有说明压缩机的轴承、</a:t>
            </a:r>
            <a:r>
              <a:rPr sz="18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阀片、活塞环或其他部件有可能损伤或冷冻油过少，对于传动带驱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动的压缩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机，有可能传动带过</a:t>
            </a:r>
            <a:r>
              <a:rPr sz="18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松或过紧了。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88900" indent="88265" algn="l" rtl="0" eaLnBrk="0">
              <a:lnSpc>
                <a:spcPct val="102000"/>
              </a:lnSpc>
              <a:spcBef>
                <a:spcPts val="10"/>
              </a:spcBef>
            </a:pPr>
            <a:r>
              <a:rPr sz="18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3 ）检查冷凝器散热片上是否有脏物覆盖，如果有需对冷凝器进行清洗。</a:t>
            </a:r>
            <a:r>
              <a:rPr sz="18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可用中压喷雾枪加入冷凝器清洗剂进行清洗，不允许用高压水枪直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接冲洗冷 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凝器，以免造成散热片变形，影响冷凝器通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风，降低换热效果。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98" name="textbox 398"/>
          <p:cNvSpPr/>
          <p:nvPr/>
        </p:nvSpPr>
        <p:spPr>
          <a:xfrm>
            <a:off x="-12700" y="171165"/>
            <a:ext cx="65963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4.2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汽车空调维护与保养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74" name="group 74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402" name="path 40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04" name="path 40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textbox 406"/>
          <p:cNvSpPr/>
          <p:nvPr/>
        </p:nvSpPr>
        <p:spPr>
          <a:xfrm>
            <a:off x="535127" y="898345"/>
            <a:ext cx="7680325" cy="29178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8100" algn="l" rtl="0" eaLnBrk="0">
              <a:lnSpc>
                <a:spcPct val="91000"/>
              </a:lnSpc>
            </a:pPr>
            <a:r>
              <a:rPr sz="2000" b="1" kern="0" spc="-4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汽车空调系统分日常维护保养</a:t>
            </a:r>
            <a:r>
              <a:rPr sz="2000" b="1" kern="0" spc="-5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和定期保养：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7465" indent="88900" algn="l" rtl="0" eaLnBrk="0">
              <a:lnSpc>
                <a:spcPct val="100000"/>
              </a:lnSpc>
              <a:spcBef>
                <a:spcPts val="1010"/>
              </a:spcBef>
            </a:pPr>
            <a:r>
              <a:rPr sz="18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4 ）检查蒸发</a:t>
            </a:r>
            <a:r>
              <a:rPr sz="18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器是否清洁，出风口是否有异味，若有需对蒸发器、蒸发箱、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风道进行清洗。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8100" indent="88265" algn="l" rtl="0" eaLnBrk="0">
              <a:lnSpc>
                <a:spcPct val="100000"/>
              </a:lnSpc>
            </a:pPr>
            <a:r>
              <a:rPr sz="18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5 ）检查制冷循环系统的各连接处是否有油渍，</a:t>
            </a:r>
            <a:r>
              <a:rPr sz="18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如果有油渍，说明该处有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泄漏，应紧固该连接处或更换该处的零件。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8735" indent="87630" algn="l" rtl="0" eaLnBrk="0">
              <a:lnSpc>
                <a:spcPct val="100000"/>
              </a:lnSpc>
            </a:pPr>
            <a:r>
              <a:rPr sz="18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6）将鼓风机开至低、中、高档，听鼓风机处是否有杂音，检查鼓风机是</a:t>
            </a:r>
            <a:r>
              <a:rPr sz="18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否运转正常，如果有杂音或运转不正常，清理鼓风机异物或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更换鼓风机。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0" algn="l" rtl="0" eaLnBrk="0">
              <a:lnSpc>
                <a:spcPts val="2240"/>
              </a:lnSpc>
            </a:pPr>
            <a:r>
              <a:rPr sz="1800" kern="0" spc="-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7 ）通过视液镜检查制冷</a:t>
            </a:r>
            <a:r>
              <a:rPr sz="1800" kern="0" spc="-1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系统制冷剂的充注量。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54610" indent="71755" algn="l" rtl="0" eaLnBrk="0">
              <a:lnSpc>
                <a:spcPct val="101000"/>
              </a:lnSpc>
              <a:spcBef>
                <a:spcPts val="10"/>
              </a:spcBef>
            </a:pPr>
            <a:r>
              <a:rPr sz="18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8 ）用歧管压力表检查制冷剂充注量。</a:t>
            </a:r>
            <a:r>
              <a:rPr sz="1800" kern="0" spc="-3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R</a:t>
            </a:r>
            <a:r>
              <a:rPr sz="18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134a制冷系统工作时，高压约为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1.37-1.57MPa</a:t>
            </a:r>
            <a:r>
              <a:rPr sz="1800" kern="0" spc="-1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，低压</a:t>
            </a:r>
            <a:r>
              <a:rPr sz="18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力约为0.15-0.25MPa。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314325" y="3873500"/>
            <a:ext cx="8441690" cy="1905635"/>
            <a:chOff x="495" y="6100"/>
            <a:chExt cx="13294" cy="3001"/>
          </a:xfrm>
        </p:grpSpPr>
        <p:pic>
          <p:nvPicPr>
            <p:cNvPr id="408" name="picture 408"/>
            <p:cNvPicPr>
              <a:picLocks noChangeAspect="1"/>
            </p:cNvPicPr>
            <p:nvPr/>
          </p:nvPicPr>
          <p:blipFill>
            <a:blip r:embed="rId1"/>
            <a:srcRect l="12972" r="14688" b="16925"/>
            <a:stretch>
              <a:fillRect/>
            </a:stretch>
          </p:blipFill>
          <p:spPr>
            <a:xfrm>
              <a:off x="1868" y="6100"/>
              <a:ext cx="10417" cy="2415"/>
            </a:xfrm>
            <a:prstGeom prst="rect">
              <a:avLst/>
            </a:prstGeom>
          </p:spPr>
        </p:pic>
        <p:sp>
          <p:nvSpPr>
            <p:cNvPr id="410" name="textbox 410"/>
            <p:cNvSpPr/>
            <p:nvPr/>
          </p:nvSpPr>
          <p:spPr>
            <a:xfrm>
              <a:off x="495" y="6275"/>
              <a:ext cx="13294" cy="2826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05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5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6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6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6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6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6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6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6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06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6000"/>
                </a:lnSpc>
              </a:pPr>
              <a:endParaRPr sz="1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8837930" algn="l" rtl="0" eaLnBrk="0">
                <a:lnSpc>
                  <a:spcPct val="73000"/>
                </a:lnSpc>
              </a:pPr>
              <a:r>
                <a:rPr sz="1600" kern="0" spc="-50" dirty="0">
                  <a:solidFill>
                    <a:srgbClr val="FFFFFF">
                      <a:alpha val="100000"/>
                    </a:srgbClr>
                  </a:solidFill>
                  <a:latin typeface="Calibri" panose="020F0502020204030204"/>
                  <a:ea typeface="Calibri" panose="020F0502020204030204"/>
                  <a:cs typeface="Calibri" panose="020F0502020204030204"/>
                </a:rPr>
                <a:t>19</a:t>
              </a:r>
              <a:endParaRPr sz="1600" dirty="0">
                <a:latin typeface="Calibri" panose="020F0502020204030204"/>
                <a:ea typeface="Calibri" panose="020F0502020204030204"/>
                <a:cs typeface="Calibri" panose="020F0502020204030204"/>
              </a:endParaRPr>
            </a:p>
          </p:txBody>
        </p:sp>
      </p:grpSp>
      <p:sp>
        <p:nvSpPr>
          <p:cNvPr id="412" name="textbox 412"/>
          <p:cNvSpPr/>
          <p:nvPr/>
        </p:nvSpPr>
        <p:spPr>
          <a:xfrm>
            <a:off x="-12700" y="171165"/>
            <a:ext cx="65963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4.2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汽车空调维护与保养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78" name="group 78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416" name="path 416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18" name="path 418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ath 18"/>
          <p:cNvSpPr/>
          <p:nvPr/>
        </p:nvSpPr>
        <p:spPr>
          <a:xfrm>
            <a:off x="2384720" y="4623606"/>
            <a:ext cx="167683" cy="27754"/>
          </a:xfrm>
          <a:custGeom>
            <a:avLst/>
            <a:gdLst/>
            <a:ahLst/>
            <a:cxnLst/>
            <a:rect l="0" t="0" r="0" b="0"/>
            <a:pathLst>
              <a:path w="264" h="43">
                <a:moveTo>
                  <a:pt x="263" y="28"/>
                </a:moveTo>
                <a:lnTo>
                  <a:pt x="0" y="14"/>
                </a:lnTo>
              </a:path>
            </a:pathLst>
          </a:custGeom>
          <a:noFill/>
          <a:ln w="19050" cap="flat">
            <a:solidFill>
              <a:srgbClr val="000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0" name="path 20"/>
          <p:cNvSpPr/>
          <p:nvPr/>
        </p:nvSpPr>
        <p:spPr>
          <a:xfrm>
            <a:off x="913619" y="2991152"/>
            <a:ext cx="27755" cy="170051"/>
          </a:xfrm>
          <a:custGeom>
            <a:avLst/>
            <a:gdLst/>
            <a:ahLst/>
            <a:cxnLst/>
            <a:rect l="0" t="0" r="0" b="0"/>
            <a:pathLst>
              <a:path w="43" h="267">
                <a:moveTo>
                  <a:pt x="28" y="267"/>
                </a:moveTo>
                <a:lnTo>
                  <a:pt x="14" y="0"/>
                </a:lnTo>
              </a:path>
            </a:pathLst>
          </a:custGeom>
          <a:noFill/>
          <a:ln w="19050" cap="flat">
            <a:solidFill>
              <a:srgbClr val="000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2" name="path 22"/>
          <p:cNvSpPr/>
          <p:nvPr/>
        </p:nvSpPr>
        <p:spPr>
          <a:xfrm>
            <a:off x="2551408" y="4623606"/>
            <a:ext cx="167683" cy="27754"/>
          </a:xfrm>
          <a:custGeom>
            <a:avLst/>
            <a:gdLst/>
            <a:ahLst/>
            <a:cxnLst/>
            <a:rect l="0" t="0" r="0" b="0"/>
            <a:pathLst>
              <a:path w="264" h="43">
                <a:moveTo>
                  <a:pt x="263" y="14"/>
                </a:moveTo>
                <a:lnTo>
                  <a:pt x="0" y="28"/>
                </a:lnTo>
              </a:path>
            </a:pathLst>
          </a:custGeom>
          <a:noFill/>
          <a:ln w="19050" cap="flat">
            <a:solidFill>
              <a:srgbClr val="000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4" name="path 24"/>
          <p:cNvSpPr/>
          <p:nvPr/>
        </p:nvSpPr>
        <p:spPr>
          <a:xfrm>
            <a:off x="4069397" y="2861267"/>
            <a:ext cx="259806" cy="260777"/>
          </a:xfrm>
          <a:custGeom>
            <a:avLst/>
            <a:gdLst/>
            <a:ahLst/>
            <a:cxnLst/>
            <a:rect l="0" t="0" r="0" b="0"/>
            <a:pathLst>
              <a:path w="409" h="410">
                <a:moveTo>
                  <a:pt x="0" y="205"/>
                </a:moveTo>
                <a:cubicBezTo>
                  <a:pt x="0" y="91"/>
                  <a:pt x="91" y="0"/>
                  <a:pt x="204" y="0"/>
                </a:cubicBezTo>
                <a:lnTo>
                  <a:pt x="204" y="0"/>
                </a:lnTo>
                <a:cubicBezTo>
                  <a:pt x="317" y="0"/>
                  <a:pt x="409" y="91"/>
                  <a:pt x="409" y="205"/>
                </a:cubicBezTo>
                <a:lnTo>
                  <a:pt x="409" y="205"/>
                </a:lnTo>
                <a:cubicBezTo>
                  <a:pt x="409" y="205"/>
                  <a:pt x="409" y="205"/>
                  <a:pt x="409" y="205"/>
                </a:cubicBezTo>
                <a:lnTo>
                  <a:pt x="409" y="205"/>
                </a:lnTo>
                <a:cubicBezTo>
                  <a:pt x="409" y="318"/>
                  <a:pt x="317" y="410"/>
                  <a:pt x="204" y="410"/>
                </a:cubicBezTo>
                <a:lnTo>
                  <a:pt x="204" y="410"/>
                </a:lnTo>
                <a:cubicBezTo>
                  <a:pt x="91" y="410"/>
                  <a:pt x="0" y="318"/>
                  <a:pt x="0" y="205"/>
                </a:cubicBezTo>
                <a:lnTo>
                  <a:pt x="0" y="205"/>
                </a:lnTo>
                <a:cubicBezTo>
                  <a:pt x="0" y="205"/>
                  <a:pt x="0" y="205"/>
                  <a:pt x="0" y="205"/>
                </a:cubicBezTo>
              </a:path>
            </a:pathLst>
          </a:custGeom>
          <a:solidFill>
            <a:srgbClr val="48AD2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pSp>
        <p:nvGrpSpPr>
          <p:cNvPr id="6" name="group 6"/>
          <p:cNvGrpSpPr/>
          <p:nvPr/>
        </p:nvGrpSpPr>
        <p:grpSpPr>
          <a:xfrm rot="21600000">
            <a:off x="3971930" y="2985066"/>
            <a:ext cx="323842" cy="176137"/>
            <a:chOff x="0" y="0"/>
            <a:chExt cx="323842" cy="176137"/>
          </a:xfrm>
        </p:grpSpPr>
        <p:sp>
          <p:nvSpPr>
            <p:cNvPr id="26" name="path 26"/>
            <p:cNvSpPr/>
            <p:nvPr/>
          </p:nvSpPr>
          <p:spPr>
            <a:xfrm>
              <a:off x="191301" y="6086"/>
              <a:ext cx="27755" cy="170051"/>
            </a:xfrm>
            <a:custGeom>
              <a:avLst/>
              <a:gdLst/>
              <a:ahLst/>
              <a:cxnLst/>
              <a:rect l="0" t="0" r="0" b="0"/>
              <a:pathLst>
                <a:path w="43" h="267">
                  <a:moveTo>
                    <a:pt x="28" y="0"/>
                  </a:moveTo>
                  <a:lnTo>
                    <a:pt x="14" y="267"/>
                  </a:lnTo>
                </a:path>
              </a:pathLst>
            </a:custGeom>
            <a:noFill/>
            <a:ln w="19050" cap="flat">
              <a:solidFill>
                <a:srgbClr val="000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8" name="path 28"/>
            <p:cNvSpPr/>
            <p:nvPr/>
          </p:nvSpPr>
          <p:spPr>
            <a:xfrm>
              <a:off x="0" y="0"/>
              <a:ext cx="16657" cy="149680"/>
            </a:xfrm>
            <a:custGeom>
              <a:avLst/>
              <a:gdLst/>
              <a:ahLst/>
              <a:cxnLst/>
              <a:rect l="0" t="0" r="0" b="0"/>
              <a:pathLst>
                <a:path w="26" h="235">
                  <a:moveTo>
                    <a:pt x="18" y="0"/>
                  </a:moveTo>
                  <a:lnTo>
                    <a:pt x="7" y="235"/>
                  </a:lnTo>
                </a:path>
              </a:pathLst>
            </a:custGeom>
            <a:noFill/>
            <a:ln w="9525" cap="flat">
              <a:solidFill>
                <a:srgbClr val="FFC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30" name="path 30"/>
            <p:cNvSpPr/>
            <p:nvPr/>
          </p:nvSpPr>
          <p:spPr>
            <a:xfrm>
              <a:off x="102347" y="54379"/>
              <a:ext cx="221495" cy="89491"/>
            </a:xfrm>
            <a:custGeom>
              <a:avLst/>
              <a:gdLst/>
              <a:ahLst/>
              <a:cxnLst/>
              <a:rect l="0" t="0" r="0" b="0"/>
              <a:pathLst>
                <a:path w="348" h="140">
                  <a:moveTo>
                    <a:pt x="342" y="70"/>
                  </a:moveTo>
                  <a:lnTo>
                    <a:pt x="311" y="95"/>
                  </a:lnTo>
                  <a:lnTo>
                    <a:pt x="277" y="114"/>
                  </a:lnTo>
                  <a:lnTo>
                    <a:pt x="238" y="127"/>
                  </a:lnTo>
                  <a:lnTo>
                    <a:pt x="197" y="130"/>
                  </a:lnTo>
                  <a:lnTo>
                    <a:pt x="156" y="127"/>
                  </a:lnTo>
                  <a:lnTo>
                    <a:pt x="117" y="114"/>
                  </a:lnTo>
                  <a:lnTo>
                    <a:pt x="83" y="95"/>
                  </a:lnTo>
                  <a:lnTo>
                    <a:pt x="52" y="70"/>
                  </a:lnTo>
                  <a:lnTo>
                    <a:pt x="27" y="39"/>
                  </a:lnTo>
                  <a:lnTo>
                    <a:pt x="8" y="4"/>
                  </a:lnTo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graphicFrame>
        <p:nvGraphicFramePr>
          <p:cNvPr id="32" name="table 32"/>
          <p:cNvGraphicFramePr>
            <a:graphicFrameLocks noGrp="1"/>
          </p:cNvGraphicFramePr>
          <p:nvPr/>
        </p:nvGraphicFramePr>
        <p:xfrm>
          <a:off x="744219" y="1096645"/>
          <a:ext cx="3598544" cy="3799205"/>
        </p:xfrm>
        <a:graphic>
          <a:graphicData uri="http://schemas.openxmlformats.org/drawingml/2006/table">
            <a:tbl>
              <a:tblPr/>
              <a:tblGrid>
                <a:gridCol w="1798954"/>
                <a:gridCol w="1799589"/>
              </a:tblGrid>
              <a:tr h="18840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516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4" name="textbox 34"/>
          <p:cNvSpPr/>
          <p:nvPr/>
        </p:nvSpPr>
        <p:spPr>
          <a:xfrm>
            <a:off x="3904768" y="1451395"/>
            <a:ext cx="2336164" cy="316928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4605" algn="l" rtl="0" eaLnBrk="0">
              <a:lnSpc>
                <a:spcPct val="91000"/>
              </a:lnSpc>
            </a:pPr>
            <a:r>
              <a:rPr sz="2000" b="1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一、情境导入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46405" algn="l" rtl="0" eaLnBrk="0">
              <a:lnSpc>
                <a:spcPct val="90000"/>
              </a:lnSpc>
              <a:spcBef>
                <a:spcPts val="1595"/>
              </a:spcBef>
            </a:pPr>
            <a:r>
              <a:rPr sz="2000" b="1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二、任务布置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688975" algn="l" rtl="0" eaLnBrk="0">
              <a:lnSpc>
                <a:spcPct val="91000"/>
              </a:lnSpc>
              <a:spcBef>
                <a:spcPts val="1575"/>
              </a:spcBef>
            </a:pP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三、教学目标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r" rtl="0" eaLnBrk="0">
              <a:lnSpc>
                <a:spcPct val="91000"/>
              </a:lnSpc>
              <a:spcBef>
                <a:spcPts val="1575"/>
              </a:spcBef>
            </a:pPr>
            <a:r>
              <a:rPr sz="2000" b="1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671830" algn="l" rtl="0" eaLnBrk="0">
              <a:lnSpc>
                <a:spcPct val="91000"/>
              </a:lnSpc>
              <a:spcBef>
                <a:spcPts val="1575"/>
              </a:spcBef>
            </a:pP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五、任务实施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10210" algn="l" rtl="0" eaLnBrk="0">
              <a:lnSpc>
                <a:spcPct val="91000"/>
              </a:lnSpc>
              <a:spcBef>
                <a:spcPts val="1570"/>
              </a:spcBef>
            </a:pP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8" name="group 8"/>
          <p:cNvGrpSpPr/>
          <p:nvPr/>
        </p:nvGrpSpPr>
        <p:grpSpPr>
          <a:xfrm rot="21600000">
            <a:off x="913619" y="1331131"/>
            <a:ext cx="1638785" cy="1661003"/>
            <a:chOff x="0" y="0"/>
            <a:chExt cx="1638785" cy="1661003"/>
          </a:xfrm>
        </p:grpSpPr>
        <p:sp>
          <p:nvSpPr>
            <p:cNvPr id="36" name="path 36"/>
            <p:cNvSpPr/>
            <p:nvPr/>
          </p:nvSpPr>
          <p:spPr>
            <a:xfrm>
              <a:off x="0" y="0"/>
              <a:ext cx="1638785" cy="1661003"/>
            </a:xfrm>
            <a:custGeom>
              <a:avLst/>
              <a:gdLst/>
              <a:ahLst/>
              <a:cxnLst/>
              <a:rect l="0" t="0" r="0" b="0"/>
              <a:pathLst>
                <a:path w="2580" h="2615">
                  <a:moveTo>
                    <a:pt x="14" y="2614"/>
                  </a:moveTo>
                  <a:lnTo>
                    <a:pt x="28" y="2348"/>
                  </a:lnTo>
                  <a:lnTo>
                    <a:pt x="67" y="2091"/>
                  </a:lnTo>
                  <a:lnTo>
                    <a:pt x="129" y="1841"/>
                  </a:lnTo>
                  <a:lnTo>
                    <a:pt x="216" y="1602"/>
                  </a:lnTo>
                  <a:lnTo>
                    <a:pt x="324" y="1374"/>
                  </a:lnTo>
                  <a:lnTo>
                    <a:pt x="453" y="1161"/>
                  </a:lnTo>
                  <a:lnTo>
                    <a:pt x="601" y="961"/>
                  </a:lnTo>
                  <a:lnTo>
                    <a:pt x="766" y="776"/>
                  </a:lnTo>
                  <a:lnTo>
                    <a:pt x="948" y="608"/>
                  </a:lnTo>
                  <a:lnTo>
                    <a:pt x="1146" y="458"/>
                  </a:lnTo>
                  <a:lnTo>
                    <a:pt x="1357" y="328"/>
                  </a:lnTo>
                  <a:lnTo>
                    <a:pt x="1581" y="218"/>
                  </a:lnTo>
                  <a:lnTo>
                    <a:pt x="1817" y="131"/>
                  </a:lnTo>
                  <a:lnTo>
                    <a:pt x="2063" y="67"/>
                  </a:lnTo>
                  <a:lnTo>
                    <a:pt x="2317" y="28"/>
                  </a:lnTo>
                  <a:lnTo>
                    <a:pt x="2579" y="14"/>
                  </a:lnTo>
                </a:path>
              </a:pathLst>
            </a:custGeom>
            <a:noFill/>
            <a:ln w="19050" cap="flat">
              <a:solidFill>
                <a:srgbClr val="000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38" name="path 38"/>
            <p:cNvSpPr/>
            <p:nvPr/>
          </p:nvSpPr>
          <p:spPr>
            <a:xfrm>
              <a:off x="183348" y="192079"/>
              <a:ext cx="1445643" cy="1462309"/>
            </a:xfrm>
            <a:custGeom>
              <a:avLst/>
              <a:gdLst/>
              <a:ahLst/>
              <a:cxnLst/>
              <a:rect l="0" t="0" r="0" b="0"/>
              <a:pathLst>
                <a:path w="2276" h="2302">
                  <a:moveTo>
                    <a:pt x="7" y="2302"/>
                  </a:moveTo>
                  <a:lnTo>
                    <a:pt x="18" y="2067"/>
                  </a:lnTo>
                  <a:lnTo>
                    <a:pt x="53" y="1839"/>
                  </a:lnTo>
                  <a:lnTo>
                    <a:pt x="109" y="1619"/>
                  </a:lnTo>
                  <a:lnTo>
                    <a:pt x="186" y="1408"/>
                  </a:lnTo>
                  <a:lnTo>
                    <a:pt x="281" y="1208"/>
                  </a:lnTo>
                  <a:lnTo>
                    <a:pt x="394" y="1018"/>
                  </a:lnTo>
                  <a:lnTo>
                    <a:pt x="526" y="842"/>
                  </a:lnTo>
                  <a:lnTo>
                    <a:pt x="672" y="679"/>
                  </a:lnTo>
                  <a:lnTo>
                    <a:pt x="833" y="531"/>
                  </a:lnTo>
                  <a:lnTo>
                    <a:pt x="1007" y="399"/>
                  </a:lnTo>
                  <a:lnTo>
                    <a:pt x="1194" y="284"/>
                  </a:lnTo>
                  <a:lnTo>
                    <a:pt x="1393" y="187"/>
                  </a:lnTo>
                  <a:lnTo>
                    <a:pt x="1601" y="111"/>
                  </a:lnTo>
                  <a:lnTo>
                    <a:pt x="1818" y="53"/>
                  </a:lnTo>
                  <a:lnTo>
                    <a:pt x="2043" y="18"/>
                  </a:lnTo>
                  <a:lnTo>
                    <a:pt x="2276" y="7"/>
                  </a:lnTo>
                </a:path>
              </a:pathLst>
            </a:custGeom>
            <a:noFill/>
            <a:ln w="9525" cap="flat">
              <a:solidFill>
                <a:srgbClr val="FFC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grpSp>
        <p:nvGrpSpPr>
          <p:cNvPr id="10" name="group 10"/>
          <p:cNvGrpSpPr/>
          <p:nvPr/>
        </p:nvGrpSpPr>
        <p:grpSpPr>
          <a:xfrm rot="21600000">
            <a:off x="2542151" y="1331131"/>
            <a:ext cx="1713116" cy="1654389"/>
            <a:chOff x="0" y="0"/>
            <a:chExt cx="1713116" cy="1654389"/>
          </a:xfrm>
        </p:grpSpPr>
        <p:sp>
          <p:nvSpPr>
            <p:cNvPr id="40" name="path 40"/>
            <p:cNvSpPr/>
            <p:nvPr/>
          </p:nvSpPr>
          <p:spPr>
            <a:xfrm>
              <a:off x="9256" y="0"/>
              <a:ext cx="1630754" cy="1492860"/>
            </a:xfrm>
            <a:custGeom>
              <a:avLst/>
              <a:gdLst/>
              <a:ahLst/>
              <a:cxnLst/>
              <a:rect l="0" t="0" r="0" b="0"/>
              <a:pathLst>
                <a:path w="2568" h="2350">
                  <a:moveTo>
                    <a:pt x="0" y="14"/>
                  </a:moveTo>
                  <a:lnTo>
                    <a:pt x="263" y="28"/>
                  </a:lnTo>
                  <a:lnTo>
                    <a:pt x="518" y="67"/>
                  </a:lnTo>
                  <a:lnTo>
                    <a:pt x="764" y="131"/>
                  </a:lnTo>
                  <a:lnTo>
                    <a:pt x="999" y="218"/>
                  </a:lnTo>
                  <a:lnTo>
                    <a:pt x="1224" y="328"/>
                  </a:lnTo>
                  <a:lnTo>
                    <a:pt x="1435" y="458"/>
                  </a:lnTo>
                  <a:lnTo>
                    <a:pt x="1633" y="608"/>
                  </a:lnTo>
                  <a:lnTo>
                    <a:pt x="1815" y="776"/>
                  </a:lnTo>
                  <a:lnTo>
                    <a:pt x="1980" y="961"/>
                  </a:lnTo>
                  <a:lnTo>
                    <a:pt x="2128" y="1161"/>
                  </a:lnTo>
                  <a:lnTo>
                    <a:pt x="2257" y="1374"/>
                  </a:lnTo>
                  <a:lnTo>
                    <a:pt x="2365" y="1602"/>
                  </a:lnTo>
                  <a:lnTo>
                    <a:pt x="2452" y="1841"/>
                  </a:lnTo>
                  <a:lnTo>
                    <a:pt x="2514" y="2091"/>
                  </a:lnTo>
                  <a:lnTo>
                    <a:pt x="2553" y="2348"/>
                  </a:lnTo>
                </a:path>
              </a:pathLst>
            </a:custGeom>
            <a:noFill/>
            <a:ln w="19050" cap="flat">
              <a:solidFill>
                <a:srgbClr val="000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2" name="path 42"/>
            <p:cNvSpPr/>
            <p:nvPr/>
          </p:nvSpPr>
          <p:spPr>
            <a:xfrm>
              <a:off x="734289" y="98045"/>
              <a:ext cx="259806" cy="260777"/>
            </a:xfrm>
            <a:custGeom>
              <a:avLst/>
              <a:gdLst/>
              <a:ahLst/>
              <a:cxnLst/>
              <a:rect l="0" t="0" r="0" b="0"/>
              <a:pathLst>
                <a:path w="409" h="410">
                  <a:moveTo>
                    <a:pt x="0" y="205"/>
                  </a:moveTo>
                  <a:cubicBezTo>
                    <a:pt x="0" y="91"/>
                    <a:pt x="91" y="0"/>
                    <a:pt x="204" y="0"/>
                  </a:cubicBezTo>
                  <a:lnTo>
                    <a:pt x="204" y="0"/>
                  </a:lnTo>
                  <a:cubicBezTo>
                    <a:pt x="317" y="0"/>
                    <a:pt x="409" y="91"/>
                    <a:pt x="409" y="205"/>
                  </a:cubicBezTo>
                  <a:lnTo>
                    <a:pt x="409" y="205"/>
                  </a:lnTo>
                  <a:cubicBezTo>
                    <a:pt x="409" y="205"/>
                    <a:pt x="409" y="205"/>
                    <a:pt x="409" y="205"/>
                  </a:cubicBezTo>
                  <a:lnTo>
                    <a:pt x="409" y="205"/>
                  </a:lnTo>
                  <a:cubicBezTo>
                    <a:pt x="409" y="318"/>
                    <a:pt x="317" y="410"/>
                    <a:pt x="204" y="410"/>
                  </a:cubicBezTo>
                  <a:lnTo>
                    <a:pt x="204" y="410"/>
                  </a:lnTo>
                  <a:cubicBezTo>
                    <a:pt x="91" y="410"/>
                    <a:pt x="0" y="318"/>
                    <a:pt x="0" y="205"/>
                  </a:cubicBezTo>
                  <a:lnTo>
                    <a:pt x="0" y="205"/>
                  </a:lnTo>
                  <a:cubicBezTo>
                    <a:pt x="0" y="205"/>
                    <a:pt x="0" y="205"/>
                    <a:pt x="0" y="205"/>
                  </a:cubicBezTo>
                  <a:lnTo>
                    <a:pt x="0" y="205"/>
                  </a:lnTo>
                  <a:close/>
                </a:path>
              </a:pathLst>
            </a:custGeom>
            <a:solidFill>
              <a:srgbClr val="48AD2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4" name="path 44"/>
            <p:cNvSpPr/>
            <p:nvPr/>
          </p:nvSpPr>
          <p:spPr>
            <a:xfrm>
              <a:off x="728124" y="92087"/>
              <a:ext cx="272998" cy="273791"/>
            </a:xfrm>
            <a:custGeom>
              <a:avLst/>
              <a:gdLst/>
              <a:ahLst/>
              <a:cxnLst/>
              <a:rect l="0" t="0" r="0" b="0"/>
              <a:pathLst>
                <a:path w="429" h="431">
                  <a:moveTo>
                    <a:pt x="9" y="214"/>
                  </a:moveTo>
                  <a:lnTo>
                    <a:pt x="13" y="173"/>
                  </a:lnTo>
                  <a:lnTo>
                    <a:pt x="26" y="134"/>
                  </a:lnTo>
                  <a:lnTo>
                    <a:pt x="44" y="101"/>
                  </a:lnTo>
                  <a:lnTo>
                    <a:pt x="69" y="69"/>
                  </a:lnTo>
                  <a:lnTo>
                    <a:pt x="101" y="44"/>
                  </a:lnTo>
                  <a:lnTo>
                    <a:pt x="134" y="26"/>
                  </a:lnTo>
                  <a:lnTo>
                    <a:pt x="173" y="13"/>
                  </a:lnTo>
                  <a:lnTo>
                    <a:pt x="214" y="9"/>
                  </a:lnTo>
                  <a:lnTo>
                    <a:pt x="256" y="13"/>
                  </a:lnTo>
                  <a:lnTo>
                    <a:pt x="294" y="26"/>
                  </a:lnTo>
                  <a:lnTo>
                    <a:pt x="328" y="44"/>
                  </a:lnTo>
                  <a:lnTo>
                    <a:pt x="359" y="69"/>
                  </a:lnTo>
                  <a:lnTo>
                    <a:pt x="384" y="101"/>
                  </a:lnTo>
                  <a:lnTo>
                    <a:pt x="403" y="134"/>
                  </a:lnTo>
                  <a:lnTo>
                    <a:pt x="416" y="173"/>
                  </a:lnTo>
                  <a:lnTo>
                    <a:pt x="419" y="214"/>
                  </a:lnTo>
                  <a:lnTo>
                    <a:pt x="419" y="214"/>
                  </a:lnTo>
                  <a:lnTo>
                    <a:pt x="416" y="256"/>
                  </a:lnTo>
                  <a:lnTo>
                    <a:pt x="403" y="294"/>
                  </a:lnTo>
                  <a:lnTo>
                    <a:pt x="384" y="329"/>
                  </a:lnTo>
                  <a:lnTo>
                    <a:pt x="359" y="361"/>
                  </a:lnTo>
                  <a:lnTo>
                    <a:pt x="328" y="386"/>
                  </a:lnTo>
                  <a:lnTo>
                    <a:pt x="294" y="404"/>
                  </a:lnTo>
                  <a:lnTo>
                    <a:pt x="256" y="417"/>
                  </a:lnTo>
                  <a:lnTo>
                    <a:pt x="214" y="421"/>
                  </a:lnTo>
                  <a:lnTo>
                    <a:pt x="173" y="417"/>
                  </a:lnTo>
                  <a:lnTo>
                    <a:pt x="134" y="404"/>
                  </a:lnTo>
                  <a:lnTo>
                    <a:pt x="101" y="386"/>
                  </a:lnTo>
                  <a:lnTo>
                    <a:pt x="69" y="361"/>
                  </a:lnTo>
                  <a:lnTo>
                    <a:pt x="44" y="329"/>
                  </a:lnTo>
                  <a:lnTo>
                    <a:pt x="26" y="294"/>
                  </a:lnTo>
                  <a:lnTo>
                    <a:pt x="13" y="256"/>
                  </a:lnTo>
                  <a:lnTo>
                    <a:pt x="9" y="214"/>
                  </a:lnTo>
                  <a:lnTo>
                    <a:pt x="9" y="214"/>
                  </a:lnTo>
                  <a:close/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6" name="path 46"/>
            <p:cNvSpPr/>
            <p:nvPr/>
          </p:nvSpPr>
          <p:spPr>
            <a:xfrm>
              <a:off x="0" y="192079"/>
              <a:ext cx="1446436" cy="1462309"/>
            </a:xfrm>
            <a:custGeom>
              <a:avLst/>
              <a:gdLst/>
              <a:ahLst/>
              <a:cxnLst/>
              <a:rect l="0" t="0" r="0" b="0"/>
              <a:pathLst>
                <a:path w="2277" h="2302">
                  <a:moveTo>
                    <a:pt x="0" y="7"/>
                  </a:moveTo>
                  <a:lnTo>
                    <a:pt x="232" y="18"/>
                  </a:lnTo>
                  <a:lnTo>
                    <a:pt x="457" y="53"/>
                  </a:lnTo>
                  <a:lnTo>
                    <a:pt x="675" y="111"/>
                  </a:lnTo>
                  <a:lnTo>
                    <a:pt x="884" y="187"/>
                  </a:lnTo>
                  <a:lnTo>
                    <a:pt x="1082" y="284"/>
                  </a:lnTo>
                  <a:lnTo>
                    <a:pt x="1269" y="399"/>
                  </a:lnTo>
                  <a:lnTo>
                    <a:pt x="1444" y="531"/>
                  </a:lnTo>
                  <a:lnTo>
                    <a:pt x="1605" y="679"/>
                  </a:lnTo>
                  <a:lnTo>
                    <a:pt x="1751" y="842"/>
                  </a:lnTo>
                  <a:lnTo>
                    <a:pt x="1882" y="1018"/>
                  </a:lnTo>
                  <a:lnTo>
                    <a:pt x="1996" y="1208"/>
                  </a:lnTo>
                  <a:lnTo>
                    <a:pt x="2091" y="1408"/>
                  </a:lnTo>
                  <a:lnTo>
                    <a:pt x="2167" y="1619"/>
                  </a:lnTo>
                  <a:lnTo>
                    <a:pt x="2224" y="1839"/>
                  </a:lnTo>
                  <a:lnTo>
                    <a:pt x="2259" y="2067"/>
                  </a:lnTo>
                  <a:lnTo>
                    <a:pt x="2270" y="2302"/>
                  </a:lnTo>
                </a:path>
              </a:pathLst>
            </a:custGeom>
            <a:noFill/>
            <a:ln w="9525" cap="flat">
              <a:solidFill>
                <a:srgbClr val="FFC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8" name="path 48"/>
            <p:cNvSpPr/>
            <p:nvPr/>
          </p:nvSpPr>
          <p:spPr>
            <a:xfrm>
              <a:off x="1208552" y="582390"/>
              <a:ext cx="259805" cy="260777"/>
            </a:xfrm>
            <a:custGeom>
              <a:avLst/>
              <a:gdLst/>
              <a:ahLst/>
              <a:cxnLst/>
              <a:rect l="0" t="0" r="0" b="0"/>
              <a:pathLst>
                <a:path w="409" h="410">
                  <a:moveTo>
                    <a:pt x="0" y="205"/>
                  </a:moveTo>
                  <a:cubicBezTo>
                    <a:pt x="0" y="91"/>
                    <a:pt x="91" y="0"/>
                    <a:pt x="204" y="0"/>
                  </a:cubicBezTo>
                  <a:lnTo>
                    <a:pt x="204" y="0"/>
                  </a:lnTo>
                  <a:cubicBezTo>
                    <a:pt x="317" y="0"/>
                    <a:pt x="409" y="91"/>
                    <a:pt x="409" y="205"/>
                  </a:cubicBezTo>
                  <a:lnTo>
                    <a:pt x="409" y="205"/>
                  </a:lnTo>
                  <a:cubicBezTo>
                    <a:pt x="409" y="205"/>
                    <a:pt x="409" y="205"/>
                    <a:pt x="409" y="205"/>
                  </a:cubicBezTo>
                  <a:lnTo>
                    <a:pt x="409" y="205"/>
                  </a:lnTo>
                  <a:cubicBezTo>
                    <a:pt x="409" y="318"/>
                    <a:pt x="317" y="410"/>
                    <a:pt x="204" y="410"/>
                  </a:cubicBezTo>
                  <a:lnTo>
                    <a:pt x="204" y="410"/>
                  </a:lnTo>
                  <a:cubicBezTo>
                    <a:pt x="91" y="410"/>
                    <a:pt x="0" y="318"/>
                    <a:pt x="0" y="205"/>
                  </a:cubicBezTo>
                  <a:lnTo>
                    <a:pt x="0" y="205"/>
                  </a:lnTo>
                  <a:cubicBezTo>
                    <a:pt x="0" y="205"/>
                    <a:pt x="0" y="205"/>
                    <a:pt x="0" y="205"/>
                  </a:cubicBezTo>
                </a:path>
              </a:pathLst>
            </a:custGeom>
            <a:solidFill>
              <a:srgbClr val="48AD2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0" name="path 50"/>
            <p:cNvSpPr/>
            <p:nvPr/>
          </p:nvSpPr>
          <p:spPr>
            <a:xfrm>
              <a:off x="1202787" y="576275"/>
              <a:ext cx="272204" cy="273791"/>
            </a:xfrm>
            <a:custGeom>
              <a:avLst/>
              <a:gdLst/>
              <a:ahLst/>
              <a:cxnLst/>
              <a:rect l="0" t="0" r="0" b="0"/>
              <a:pathLst>
                <a:path w="428" h="431">
                  <a:moveTo>
                    <a:pt x="9" y="214"/>
                  </a:moveTo>
                  <a:lnTo>
                    <a:pt x="13" y="173"/>
                  </a:lnTo>
                  <a:lnTo>
                    <a:pt x="26" y="134"/>
                  </a:lnTo>
                  <a:lnTo>
                    <a:pt x="44" y="101"/>
                  </a:lnTo>
                  <a:lnTo>
                    <a:pt x="69" y="69"/>
                  </a:lnTo>
                  <a:lnTo>
                    <a:pt x="99" y="44"/>
                  </a:lnTo>
                  <a:lnTo>
                    <a:pt x="134" y="26"/>
                  </a:lnTo>
                  <a:lnTo>
                    <a:pt x="172" y="13"/>
                  </a:lnTo>
                  <a:lnTo>
                    <a:pt x="213" y="9"/>
                  </a:lnTo>
                  <a:lnTo>
                    <a:pt x="254" y="13"/>
                  </a:lnTo>
                  <a:lnTo>
                    <a:pt x="293" y="26"/>
                  </a:lnTo>
                  <a:lnTo>
                    <a:pt x="328" y="44"/>
                  </a:lnTo>
                  <a:lnTo>
                    <a:pt x="358" y="69"/>
                  </a:lnTo>
                  <a:lnTo>
                    <a:pt x="383" y="101"/>
                  </a:lnTo>
                  <a:lnTo>
                    <a:pt x="402" y="134"/>
                  </a:lnTo>
                  <a:lnTo>
                    <a:pt x="414" y="173"/>
                  </a:lnTo>
                  <a:lnTo>
                    <a:pt x="418" y="214"/>
                  </a:lnTo>
                  <a:lnTo>
                    <a:pt x="418" y="214"/>
                  </a:lnTo>
                  <a:lnTo>
                    <a:pt x="414" y="256"/>
                  </a:lnTo>
                  <a:lnTo>
                    <a:pt x="402" y="294"/>
                  </a:lnTo>
                  <a:lnTo>
                    <a:pt x="383" y="329"/>
                  </a:lnTo>
                  <a:lnTo>
                    <a:pt x="358" y="361"/>
                  </a:lnTo>
                  <a:lnTo>
                    <a:pt x="328" y="386"/>
                  </a:lnTo>
                  <a:lnTo>
                    <a:pt x="293" y="404"/>
                  </a:lnTo>
                  <a:lnTo>
                    <a:pt x="254" y="417"/>
                  </a:lnTo>
                  <a:lnTo>
                    <a:pt x="213" y="421"/>
                  </a:lnTo>
                  <a:lnTo>
                    <a:pt x="172" y="417"/>
                  </a:lnTo>
                  <a:lnTo>
                    <a:pt x="134" y="404"/>
                  </a:lnTo>
                  <a:lnTo>
                    <a:pt x="99" y="386"/>
                  </a:lnTo>
                  <a:lnTo>
                    <a:pt x="69" y="361"/>
                  </a:lnTo>
                  <a:lnTo>
                    <a:pt x="44" y="329"/>
                  </a:lnTo>
                  <a:lnTo>
                    <a:pt x="26" y="294"/>
                  </a:lnTo>
                  <a:lnTo>
                    <a:pt x="13" y="256"/>
                  </a:lnTo>
                  <a:lnTo>
                    <a:pt x="9" y="214"/>
                  </a:lnTo>
                  <a:lnTo>
                    <a:pt x="9" y="214"/>
                  </a:lnTo>
                  <a:close/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2" name="path 52"/>
            <p:cNvSpPr/>
            <p:nvPr/>
          </p:nvSpPr>
          <p:spPr>
            <a:xfrm>
              <a:off x="1446534" y="1056262"/>
              <a:ext cx="259805" cy="260777"/>
            </a:xfrm>
            <a:custGeom>
              <a:avLst/>
              <a:gdLst/>
              <a:ahLst/>
              <a:cxnLst/>
              <a:rect l="0" t="0" r="0" b="0"/>
              <a:pathLst>
                <a:path w="409" h="410">
                  <a:moveTo>
                    <a:pt x="0" y="205"/>
                  </a:moveTo>
                  <a:cubicBezTo>
                    <a:pt x="0" y="91"/>
                    <a:pt x="91" y="0"/>
                    <a:pt x="204" y="0"/>
                  </a:cubicBezTo>
                  <a:lnTo>
                    <a:pt x="204" y="0"/>
                  </a:lnTo>
                  <a:cubicBezTo>
                    <a:pt x="317" y="0"/>
                    <a:pt x="409" y="91"/>
                    <a:pt x="409" y="205"/>
                  </a:cubicBezTo>
                  <a:lnTo>
                    <a:pt x="409" y="205"/>
                  </a:lnTo>
                  <a:cubicBezTo>
                    <a:pt x="409" y="205"/>
                    <a:pt x="409" y="205"/>
                    <a:pt x="409" y="205"/>
                  </a:cubicBezTo>
                  <a:lnTo>
                    <a:pt x="409" y="205"/>
                  </a:lnTo>
                  <a:cubicBezTo>
                    <a:pt x="409" y="318"/>
                    <a:pt x="317" y="410"/>
                    <a:pt x="204" y="410"/>
                  </a:cubicBezTo>
                  <a:lnTo>
                    <a:pt x="204" y="410"/>
                  </a:lnTo>
                  <a:cubicBezTo>
                    <a:pt x="91" y="410"/>
                    <a:pt x="0" y="318"/>
                    <a:pt x="0" y="205"/>
                  </a:cubicBezTo>
                  <a:lnTo>
                    <a:pt x="0" y="205"/>
                  </a:lnTo>
                  <a:cubicBezTo>
                    <a:pt x="0" y="205"/>
                    <a:pt x="0" y="205"/>
                    <a:pt x="0" y="205"/>
                  </a:cubicBezTo>
                  <a:lnTo>
                    <a:pt x="0" y="205"/>
                  </a:lnTo>
                  <a:close/>
                </a:path>
              </a:pathLst>
            </a:custGeom>
            <a:solidFill>
              <a:srgbClr val="48AD2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4" name="path 54"/>
            <p:cNvSpPr/>
            <p:nvPr/>
          </p:nvSpPr>
          <p:spPr>
            <a:xfrm>
              <a:off x="1440912" y="1050144"/>
              <a:ext cx="272204" cy="273791"/>
            </a:xfrm>
            <a:custGeom>
              <a:avLst/>
              <a:gdLst/>
              <a:ahLst/>
              <a:cxnLst/>
              <a:rect l="0" t="0" r="0" b="0"/>
              <a:pathLst>
                <a:path w="428" h="431">
                  <a:moveTo>
                    <a:pt x="9" y="214"/>
                  </a:moveTo>
                  <a:lnTo>
                    <a:pt x="13" y="173"/>
                  </a:lnTo>
                  <a:lnTo>
                    <a:pt x="26" y="134"/>
                  </a:lnTo>
                  <a:lnTo>
                    <a:pt x="44" y="101"/>
                  </a:lnTo>
                  <a:lnTo>
                    <a:pt x="69" y="69"/>
                  </a:lnTo>
                  <a:lnTo>
                    <a:pt x="99" y="44"/>
                  </a:lnTo>
                  <a:lnTo>
                    <a:pt x="134" y="26"/>
                  </a:lnTo>
                  <a:lnTo>
                    <a:pt x="172" y="13"/>
                  </a:lnTo>
                  <a:lnTo>
                    <a:pt x="213" y="9"/>
                  </a:lnTo>
                  <a:lnTo>
                    <a:pt x="254" y="13"/>
                  </a:lnTo>
                  <a:lnTo>
                    <a:pt x="293" y="26"/>
                  </a:lnTo>
                  <a:lnTo>
                    <a:pt x="328" y="44"/>
                  </a:lnTo>
                  <a:lnTo>
                    <a:pt x="358" y="69"/>
                  </a:lnTo>
                  <a:lnTo>
                    <a:pt x="383" y="101"/>
                  </a:lnTo>
                  <a:lnTo>
                    <a:pt x="402" y="134"/>
                  </a:lnTo>
                  <a:lnTo>
                    <a:pt x="414" y="173"/>
                  </a:lnTo>
                  <a:lnTo>
                    <a:pt x="418" y="214"/>
                  </a:lnTo>
                  <a:lnTo>
                    <a:pt x="418" y="214"/>
                  </a:lnTo>
                  <a:lnTo>
                    <a:pt x="414" y="256"/>
                  </a:lnTo>
                  <a:lnTo>
                    <a:pt x="402" y="294"/>
                  </a:lnTo>
                  <a:lnTo>
                    <a:pt x="383" y="329"/>
                  </a:lnTo>
                  <a:lnTo>
                    <a:pt x="358" y="361"/>
                  </a:lnTo>
                  <a:lnTo>
                    <a:pt x="328" y="386"/>
                  </a:lnTo>
                  <a:lnTo>
                    <a:pt x="293" y="404"/>
                  </a:lnTo>
                  <a:lnTo>
                    <a:pt x="254" y="417"/>
                  </a:lnTo>
                  <a:lnTo>
                    <a:pt x="213" y="421"/>
                  </a:lnTo>
                  <a:lnTo>
                    <a:pt x="172" y="417"/>
                  </a:lnTo>
                  <a:lnTo>
                    <a:pt x="134" y="404"/>
                  </a:lnTo>
                  <a:lnTo>
                    <a:pt x="99" y="386"/>
                  </a:lnTo>
                  <a:lnTo>
                    <a:pt x="69" y="361"/>
                  </a:lnTo>
                  <a:lnTo>
                    <a:pt x="44" y="329"/>
                  </a:lnTo>
                  <a:lnTo>
                    <a:pt x="26" y="294"/>
                  </a:lnTo>
                  <a:lnTo>
                    <a:pt x="13" y="256"/>
                  </a:lnTo>
                  <a:lnTo>
                    <a:pt x="9" y="214"/>
                  </a:lnTo>
                  <a:lnTo>
                    <a:pt x="9" y="214"/>
                  </a:lnTo>
                  <a:close/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56" name="path 56"/>
          <p:cNvSpPr/>
          <p:nvPr/>
        </p:nvSpPr>
        <p:spPr>
          <a:xfrm>
            <a:off x="1104161" y="3133794"/>
            <a:ext cx="1291314" cy="1307180"/>
          </a:xfrm>
          <a:custGeom>
            <a:avLst/>
            <a:gdLst/>
            <a:ahLst/>
            <a:cxnLst/>
            <a:rect l="0" t="0" r="0" b="0"/>
            <a:pathLst>
              <a:path w="2033" h="2058">
                <a:moveTo>
                  <a:pt x="2032" y="2051"/>
                </a:moveTo>
                <a:lnTo>
                  <a:pt x="1807" y="2016"/>
                </a:lnTo>
                <a:lnTo>
                  <a:pt x="1589" y="1958"/>
                </a:lnTo>
                <a:lnTo>
                  <a:pt x="1382" y="1882"/>
                </a:lnTo>
                <a:lnTo>
                  <a:pt x="1183" y="1784"/>
                </a:lnTo>
                <a:lnTo>
                  <a:pt x="996" y="1669"/>
                </a:lnTo>
                <a:lnTo>
                  <a:pt x="822" y="1538"/>
                </a:lnTo>
                <a:lnTo>
                  <a:pt x="661" y="1389"/>
                </a:lnTo>
                <a:lnTo>
                  <a:pt x="514" y="1227"/>
                </a:lnTo>
                <a:lnTo>
                  <a:pt x="383" y="1049"/>
                </a:lnTo>
                <a:lnTo>
                  <a:pt x="269" y="861"/>
                </a:lnTo>
                <a:lnTo>
                  <a:pt x="174" y="659"/>
                </a:lnTo>
                <a:lnTo>
                  <a:pt x="98" y="448"/>
                </a:lnTo>
                <a:lnTo>
                  <a:pt x="42" y="228"/>
                </a:lnTo>
                <a:lnTo>
                  <a:pt x="7" y="1"/>
                </a:lnTo>
              </a:path>
            </a:pathLst>
          </a:custGeom>
          <a:noFill/>
          <a:ln w="9525" cap="flat">
            <a:solidFill>
              <a:srgbClr val="FFC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58" name="path 58"/>
          <p:cNvSpPr/>
          <p:nvPr/>
        </p:nvSpPr>
        <p:spPr>
          <a:xfrm>
            <a:off x="2689286" y="3133794"/>
            <a:ext cx="1292107" cy="1307180"/>
          </a:xfrm>
          <a:custGeom>
            <a:avLst/>
            <a:gdLst/>
            <a:ahLst/>
            <a:cxnLst/>
            <a:rect l="0" t="0" r="0" b="0"/>
            <a:pathLst>
              <a:path w="2034" h="2058">
                <a:moveTo>
                  <a:pt x="2027" y="1"/>
                </a:moveTo>
                <a:lnTo>
                  <a:pt x="1992" y="228"/>
                </a:lnTo>
                <a:lnTo>
                  <a:pt x="1936" y="448"/>
                </a:lnTo>
                <a:lnTo>
                  <a:pt x="1859" y="659"/>
                </a:lnTo>
                <a:lnTo>
                  <a:pt x="1764" y="861"/>
                </a:lnTo>
                <a:lnTo>
                  <a:pt x="1651" y="1049"/>
                </a:lnTo>
                <a:lnTo>
                  <a:pt x="1519" y="1227"/>
                </a:lnTo>
                <a:lnTo>
                  <a:pt x="1373" y="1389"/>
                </a:lnTo>
                <a:lnTo>
                  <a:pt x="1212" y="1538"/>
                </a:lnTo>
                <a:lnTo>
                  <a:pt x="1037" y="1669"/>
                </a:lnTo>
                <a:lnTo>
                  <a:pt x="851" y="1784"/>
                </a:lnTo>
                <a:lnTo>
                  <a:pt x="652" y="1882"/>
                </a:lnTo>
                <a:lnTo>
                  <a:pt x="443" y="1958"/>
                </a:lnTo>
                <a:lnTo>
                  <a:pt x="226" y="2016"/>
                </a:lnTo>
                <a:lnTo>
                  <a:pt x="1" y="2051"/>
                </a:lnTo>
              </a:path>
            </a:pathLst>
          </a:custGeom>
          <a:noFill/>
          <a:ln w="9525" cap="flat">
            <a:solidFill>
              <a:srgbClr val="FFC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60" name="path 60"/>
          <p:cNvSpPr/>
          <p:nvPr/>
        </p:nvSpPr>
        <p:spPr>
          <a:xfrm>
            <a:off x="1430553" y="1877328"/>
            <a:ext cx="2208613" cy="2263081"/>
          </a:xfrm>
          <a:custGeom>
            <a:avLst/>
            <a:gdLst/>
            <a:ahLst/>
            <a:cxnLst/>
            <a:rect l="0" t="0" r="0" b="0"/>
            <a:pathLst>
              <a:path w="3478" h="3563">
                <a:moveTo>
                  <a:pt x="0" y="1781"/>
                </a:moveTo>
                <a:cubicBezTo>
                  <a:pt x="0" y="797"/>
                  <a:pt x="778" y="0"/>
                  <a:pt x="1739" y="0"/>
                </a:cubicBezTo>
                <a:lnTo>
                  <a:pt x="1739" y="0"/>
                </a:lnTo>
                <a:cubicBezTo>
                  <a:pt x="2699" y="0"/>
                  <a:pt x="3478" y="797"/>
                  <a:pt x="3478" y="1781"/>
                </a:cubicBezTo>
                <a:lnTo>
                  <a:pt x="3478" y="1781"/>
                </a:lnTo>
                <a:cubicBezTo>
                  <a:pt x="3478" y="1781"/>
                  <a:pt x="3478" y="1781"/>
                  <a:pt x="3478" y="1781"/>
                </a:cubicBezTo>
                <a:lnTo>
                  <a:pt x="3478" y="1781"/>
                </a:lnTo>
                <a:cubicBezTo>
                  <a:pt x="3478" y="2766"/>
                  <a:pt x="2699" y="3563"/>
                  <a:pt x="1739" y="3563"/>
                </a:cubicBezTo>
                <a:lnTo>
                  <a:pt x="1739" y="3563"/>
                </a:lnTo>
                <a:cubicBezTo>
                  <a:pt x="778" y="3563"/>
                  <a:pt x="0" y="2766"/>
                  <a:pt x="0" y="1781"/>
                </a:cubicBezTo>
                <a:lnTo>
                  <a:pt x="0" y="1781"/>
                </a:lnTo>
                <a:cubicBezTo>
                  <a:pt x="0" y="1781"/>
                  <a:pt x="0" y="1781"/>
                  <a:pt x="0" y="1781"/>
                </a:cubicBezTo>
              </a:path>
            </a:pathLst>
          </a:cu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pSp>
        <p:nvGrpSpPr>
          <p:cNvPr id="12" name="group 12"/>
          <p:cNvGrpSpPr/>
          <p:nvPr/>
        </p:nvGrpSpPr>
        <p:grpSpPr>
          <a:xfrm rot="21600000">
            <a:off x="2717162" y="3159295"/>
            <a:ext cx="1538104" cy="1483240"/>
            <a:chOff x="0" y="0"/>
            <a:chExt cx="1538104" cy="1483240"/>
          </a:xfrm>
        </p:grpSpPr>
        <p:sp>
          <p:nvSpPr>
            <p:cNvPr id="64" name="path 64"/>
            <p:cNvSpPr/>
            <p:nvPr/>
          </p:nvSpPr>
          <p:spPr>
            <a:xfrm>
              <a:off x="0" y="0"/>
              <a:ext cx="1464999" cy="1483240"/>
            </a:xfrm>
            <a:custGeom>
              <a:avLst/>
              <a:gdLst/>
              <a:ahLst/>
              <a:cxnLst/>
              <a:rect l="0" t="0" r="0" b="0"/>
              <a:pathLst>
                <a:path w="2307" h="2335">
                  <a:moveTo>
                    <a:pt x="2292" y="2"/>
                  </a:moveTo>
                  <a:lnTo>
                    <a:pt x="2253" y="259"/>
                  </a:lnTo>
                  <a:lnTo>
                    <a:pt x="2191" y="508"/>
                  </a:lnTo>
                  <a:lnTo>
                    <a:pt x="2104" y="747"/>
                  </a:lnTo>
                  <a:lnTo>
                    <a:pt x="1996" y="974"/>
                  </a:lnTo>
                  <a:lnTo>
                    <a:pt x="1867" y="1188"/>
                  </a:lnTo>
                  <a:lnTo>
                    <a:pt x="1719" y="1388"/>
                  </a:lnTo>
                  <a:lnTo>
                    <a:pt x="1554" y="1573"/>
                  </a:lnTo>
                  <a:lnTo>
                    <a:pt x="1372" y="1740"/>
                  </a:lnTo>
                  <a:lnTo>
                    <a:pt x="1174" y="1890"/>
                  </a:lnTo>
                  <a:lnTo>
                    <a:pt x="963" y="2020"/>
                  </a:lnTo>
                  <a:lnTo>
                    <a:pt x="738" y="2130"/>
                  </a:lnTo>
                  <a:lnTo>
                    <a:pt x="503" y="2218"/>
                  </a:lnTo>
                  <a:lnTo>
                    <a:pt x="257" y="2282"/>
                  </a:lnTo>
                  <a:lnTo>
                    <a:pt x="2" y="2320"/>
                  </a:lnTo>
                </a:path>
              </a:pathLst>
            </a:custGeom>
            <a:noFill/>
            <a:ln w="19050" cap="flat">
              <a:solidFill>
                <a:srgbClr val="000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6" name="path 66"/>
            <p:cNvSpPr/>
            <p:nvPr/>
          </p:nvSpPr>
          <p:spPr>
            <a:xfrm>
              <a:off x="1271523" y="175843"/>
              <a:ext cx="259805" cy="260777"/>
            </a:xfrm>
            <a:custGeom>
              <a:avLst/>
              <a:gdLst/>
              <a:ahLst/>
              <a:cxnLst/>
              <a:rect l="0" t="0" r="0" b="0"/>
              <a:pathLst>
                <a:path w="409" h="410">
                  <a:moveTo>
                    <a:pt x="0" y="205"/>
                  </a:moveTo>
                  <a:cubicBezTo>
                    <a:pt x="0" y="91"/>
                    <a:pt x="91" y="0"/>
                    <a:pt x="204" y="0"/>
                  </a:cubicBezTo>
                  <a:lnTo>
                    <a:pt x="204" y="0"/>
                  </a:lnTo>
                  <a:cubicBezTo>
                    <a:pt x="317" y="0"/>
                    <a:pt x="409" y="91"/>
                    <a:pt x="409" y="205"/>
                  </a:cubicBezTo>
                  <a:lnTo>
                    <a:pt x="409" y="205"/>
                  </a:lnTo>
                  <a:cubicBezTo>
                    <a:pt x="409" y="205"/>
                    <a:pt x="409" y="205"/>
                    <a:pt x="409" y="205"/>
                  </a:cubicBezTo>
                  <a:lnTo>
                    <a:pt x="409" y="205"/>
                  </a:lnTo>
                  <a:cubicBezTo>
                    <a:pt x="409" y="318"/>
                    <a:pt x="317" y="410"/>
                    <a:pt x="204" y="410"/>
                  </a:cubicBezTo>
                  <a:lnTo>
                    <a:pt x="204" y="410"/>
                  </a:lnTo>
                  <a:lnTo>
                    <a:pt x="204" y="410"/>
                  </a:lnTo>
                  <a:lnTo>
                    <a:pt x="204" y="410"/>
                  </a:lnTo>
                  <a:cubicBezTo>
                    <a:pt x="91" y="410"/>
                    <a:pt x="0" y="318"/>
                    <a:pt x="0" y="205"/>
                  </a:cubicBezTo>
                  <a:lnTo>
                    <a:pt x="0" y="205"/>
                  </a:lnTo>
                  <a:cubicBezTo>
                    <a:pt x="0" y="205"/>
                    <a:pt x="0" y="205"/>
                    <a:pt x="0" y="205"/>
                  </a:cubicBezTo>
                  <a:lnTo>
                    <a:pt x="0" y="205"/>
                  </a:lnTo>
                  <a:close/>
                </a:path>
              </a:pathLst>
            </a:custGeom>
            <a:solidFill>
              <a:srgbClr val="48AD2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8" name="path 68"/>
            <p:cNvSpPr/>
            <p:nvPr/>
          </p:nvSpPr>
          <p:spPr>
            <a:xfrm>
              <a:off x="1265900" y="169718"/>
              <a:ext cx="272204" cy="273791"/>
            </a:xfrm>
            <a:custGeom>
              <a:avLst/>
              <a:gdLst/>
              <a:ahLst/>
              <a:cxnLst/>
              <a:rect l="0" t="0" r="0" b="0"/>
              <a:pathLst>
                <a:path w="428" h="431">
                  <a:moveTo>
                    <a:pt x="9" y="214"/>
                  </a:moveTo>
                  <a:lnTo>
                    <a:pt x="13" y="173"/>
                  </a:lnTo>
                  <a:lnTo>
                    <a:pt x="26" y="134"/>
                  </a:lnTo>
                  <a:lnTo>
                    <a:pt x="44" y="101"/>
                  </a:lnTo>
                  <a:lnTo>
                    <a:pt x="69" y="69"/>
                  </a:lnTo>
                  <a:lnTo>
                    <a:pt x="99" y="44"/>
                  </a:lnTo>
                  <a:lnTo>
                    <a:pt x="134" y="26"/>
                  </a:lnTo>
                  <a:lnTo>
                    <a:pt x="172" y="13"/>
                  </a:lnTo>
                  <a:lnTo>
                    <a:pt x="213" y="9"/>
                  </a:lnTo>
                  <a:lnTo>
                    <a:pt x="254" y="13"/>
                  </a:lnTo>
                  <a:lnTo>
                    <a:pt x="293" y="26"/>
                  </a:lnTo>
                  <a:lnTo>
                    <a:pt x="328" y="44"/>
                  </a:lnTo>
                  <a:lnTo>
                    <a:pt x="358" y="69"/>
                  </a:lnTo>
                  <a:lnTo>
                    <a:pt x="383" y="101"/>
                  </a:lnTo>
                  <a:lnTo>
                    <a:pt x="402" y="134"/>
                  </a:lnTo>
                  <a:lnTo>
                    <a:pt x="414" y="173"/>
                  </a:lnTo>
                  <a:lnTo>
                    <a:pt x="418" y="214"/>
                  </a:lnTo>
                  <a:lnTo>
                    <a:pt x="418" y="214"/>
                  </a:lnTo>
                  <a:lnTo>
                    <a:pt x="414" y="256"/>
                  </a:lnTo>
                  <a:lnTo>
                    <a:pt x="402" y="294"/>
                  </a:lnTo>
                  <a:lnTo>
                    <a:pt x="383" y="329"/>
                  </a:lnTo>
                  <a:lnTo>
                    <a:pt x="358" y="361"/>
                  </a:lnTo>
                  <a:lnTo>
                    <a:pt x="328" y="386"/>
                  </a:lnTo>
                  <a:lnTo>
                    <a:pt x="293" y="404"/>
                  </a:lnTo>
                  <a:lnTo>
                    <a:pt x="254" y="417"/>
                  </a:lnTo>
                  <a:lnTo>
                    <a:pt x="213" y="421"/>
                  </a:lnTo>
                  <a:lnTo>
                    <a:pt x="213" y="421"/>
                  </a:lnTo>
                  <a:lnTo>
                    <a:pt x="172" y="417"/>
                  </a:lnTo>
                  <a:lnTo>
                    <a:pt x="134" y="404"/>
                  </a:lnTo>
                  <a:lnTo>
                    <a:pt x="99" y="386"/>
                  </a:lnTo>
                  <a:lnTo>
                    <a:pt x="69" y="361"/>
                  </a:lnTo>
                  <a:lnTo>
                    <a:pt x="44" y="329"/>
                  </a:lnTo>
                  <a:lnTo>
                    <a:pt x="26" y="294"/>
                  </a:lnTo>
                  <a:lnTo>
                    <a:pt x="13" y="256"/>
                  </a:lnTo>
                  <a:lnTo>
                    <a:pt x="9" y="214"/>
                  </a:lnTo>
                  <a:lnTo>
                    <a:pt x="9" y="214"/>
                  </a:lnTo>
                  <a:close/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0" name="path 70"/>
            <p:cNvSpPr/>
            <p:nvPr/>
          </p:nvSpPr>
          <p:spPr>
            <a:xfrm>
              <a:off x="1033540" y="649715"/>
              <a:ext cx="259805" cy="260777"/>
            </a:xfrm>
            <a:custGeom>
              <a:avLst/>
              <a:gdLst/>
              <a:ahLst/>
              <a:cxnLst/>
              <a:rect l="0" t="0" r="0" b="0"/>
              <a:pathLst>
                <a:path w="409" h="410">
                  <a:moveTo>
                    <a:pt x="0" y="205"/>
                  </a:moveTo>
                  <a:cubicBezTo>
                    <a:pt x="0" y="91"/>
                    <a:pt x="91" y="0"/>
                    <a:pt x="204" y="0"/>
                  </a:cubicBezTo>
                  <a:lnTo>
                    <a:pt x="204" y="0"/>
                  </a:lnTo>
                  <a:cubicBezTo>
                    <a:pt x="317" y="0"/>
                    <a:pt x="409" y="91"/>
                    <a:pt x="409" y="205"/>
                  </a:cubicBezTo>
                  <a:lnTo>
                    <a:pt x="409" y="205"/>
                  </a:lnTo>
                  <a:cubicBezTo>
                    <a:pt x="409" y="205"/>
                    <a:pt x="409" y="205"/>
                    <a:pt x="409" y="205"/>
                  </a:cubicBezTo>
                  <a:lnTo>
                    <a:pt x="409" y="205"/>
                  </a:lnTo>
                  <a:cubicBezTo>
                    <a:pt x="409" y="318"/>
                    <a:pt x="317" y="410"/>
                    <a:pt x="204" y="410"/>
                  </a:cubicBezTo>
                  <a:lnTo>
                    <a:pt x="204" y="410"/>
                  </a:lnTo>
                  <a:lnTo>
                    <a:pt x="204" y="410"/>
                  </a:lnTo>
                  <a:lnTo>
                    <a:pt x="204" y="410"/>
                  </a:lnTo>
                  <a:cubicBezTo>
                    <a:pt x="91" y="410"/>
                    <a:pt x="0" y="318"/>
                    <a:pt x="0" y="205"/>
                  </a:cubicBezTo>
                  <a:lnTo>
                    <a:pt x="0" y="205"/>
                  </a:lnTo>
                  <a:cubicBezTo>
                    <a:pt x="0" y="205"/>
                    <a:pt x="0" y="205"/>
                    <a:pt x="0" y="205"/>
                  </a:cubicBezTo>
                  <a:lnTo>
                    <a:pt x="0" y="205"/>
                  </a:lnTo>
                  <a:close/>
                </a:path>
              </a:pathLst>
            </a:custGeom>
            <a:solidFill>
              <a:srgbClr val="48AD2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2" name="path 72"/>
            <p:cNvSpPr/>
            <p:nvPr/>
          </p:nvSpPr>
          <p:spPr>
            <a:xfrm>
              <a:off x="1027775" y="643586"/>
              <a:ext cx="272204" cy="273792"/>
            </a:xfrm>
            <a:custGeom>
              <a:avLst/>
              <a:gdLst/>
              <a:ahLst/>
              <a:cxnLst/>
              <a:rect l="0" t="0" r="0" b="0"/>
              <a:pathLst>
                <a:path w="428" h="431">
                  <a:moveTo>
                    <a:pt x="9" y="214"/>
                  </a:moveTo>
                  <a:lnTo>
                    <a:pt x="13" y="173"/>
                  </a:lnTo>
                  <a:lnTo>
                    <a:pt x="26" y="134"/>
                  </a:lnTo>
                  <a:lnTo>
                    <a:pt x="44" y="101"/>
                  </a:lnTo>
                  <a:lnTo>
                    <a:pt x="69" y="69"/>
                  </a:lnTo>
                  <a:lnTo>
                    <a:pt x="99" y="44"/>
                  </a:lnTo>
                  <a:lnTo>
                    <a:pt x="134" y="26"/>
                  </a:lnTo>
                  <a:lnTo>
                    <a:pt x="172" y="13"/>
                  </a:lnTo>
                  <a:lnTo>
                    <a:pt x="213" y="9"/>
                  </a:lnTo>
                  <a:lnTo>
                    <a:pt x="254" y="13"/>
                  </a:lnTo>
                  <a:lnTo>
                    <a:pt x="293" y="26"/>
                  </a:lnTo>
                  <a:lnTo>
                    <a:pt x="328" y="44"/>
                  </a:lnTo>
                  <a:lnTo>
                    <a:pt x="358" y="69"/>
                  </a:lnTo>
                  <a:lnTo>
                    <a:pt x="383" y="101"/>
                  </a:lnTo>
                  <a:lnTo>
                    <a:pt x="402" y="134"/>
                  </a:lnTo>
                  <a:lnTo>
                    <a:pt x="414" y="173"/>
                  </a:lnTo>
                  <a:lnTo>
                    <a:pt x="418" y="214"/>
                  </a:lnTo>
                  <a:lnTo>
                    <a:pt x="418" y="214"/>
                  </a:lnTo>
                  <a:lnTo>
                    <a:pt x="414" y="256"/>
                  </a:lnTo>
                  <a:lnTo>
                    <a:pt x="402" y="294"/>
                  </a:lnTo>
                  <a:lnTo>
                    <a:pt x="383" y="329"/>
                  </a:lnTo>
                  <a:lnTo>
                    <a:pt x="358" y="361"/>
                  </a:lnTo>
                  <a:lnTo>
                    <a:pt x="328" y="386"/>
                  </a:lnTo>
                  <a:lnTo>
                    <a:pt x="293" y="404"/>
                  </a:lnTo>
                  <a:lnTo>
                    <a:pt x="254" y="417"/>
                  </a:lnTo>
                  <a:lnTo>
                    <a:pt x="213" y="421"/>
                  </a:lnTo>
                  <a:lnTo>
                    <a:pt x="213" y="421"/>
                  </a:lnTo>
                  <a:lnTo>
                    <a:pt x="172" y="417"/>
                  </a:lnTo>
                  <a:lnTo>
                    <a:pt x="134" y="404"/>
                  </a:lnTo>
                  <a:lnTo>
                    <a:pt x="99" y="386"/>
                  </a:lnTo>
                  <a:lnTo>
                    <a:pt x="69" y="361"/>
                  </a:lnTo>
                  <a:lnTo>
                    <a:pt x="44" y="329"/>
                  </a:lnTo>
                  <a:lnTo>
                    <a:pt x="26" y="294"/>
                  </a:lnTo>
                  <a:lnTo>
                    <a:pt x="13" y="256"/>
                  </a:lnTo>
                  <a:lnTo>
                    <a:pt x="9" y="214"/>
                  </a:lnTo>
                  <a:lnTo>
                    <a:pt x="9" y="214"/>
                  </a:lnTo>
                  <a:close/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4" name="path 74"/>
            <p:cNvSpPr/>
            <p:nvPr/>
          </p:nvSpPr>
          <p:spPr>
            <a:xfrm>
              <a:off x="559574" y="1113708"/>
              <a:ext cx="259805" cy="260778"/>
            </a:xfrm>
            <a:custGeom>
              <a:avLst/>
              <a:gdLst/>
              <a:ahLst/>
              <a:cxnLst/>
              <a:rect l="0" t="0" r="0" b="0"/>
              <a:pathLst>
                <a:path w="409" h="410">
                  <a:moveTo>
                    <a:pt x="0" y="205"/>
                  </a:moveTo>
                  <a:cubicBezTo>
                    <a:pt x="0" y="91"/>
                    <a:pt x="91" y="0"/>
                    <a:pt x="204" y="0"/>
                  </a:cubicBezTo>
                  <a:lnTo>
                    <a:pt x="204" y="0"/>
                  </a:lnTo>
                  <a:cubicBezTo>
                    <a:pt x="317" y="0"/>
                    <a:pt x="409" y="91"/>
                    <a:pt x="409" y="205"/>
                  </a:cubicBezTo>
                  <a:lnTo>
                    <a:pt x="409" y="205"/>
                  </a:lnTo>
                  <a:cubicBezTo>
                    <a:pt x="409" y="205"/>
                    <a:pt x="409" y="205"/>
                    <a:pt x="409" y="205"/>
                  </a:cubicBezTo>
                  <a:lnTo>
                    <a:pt x="409" y="205"/>
                  </a:lnTo>
                  <a:cubicBezTo>
                    <a:pt x="409" y="318"/>
                    <a:pt x="317" y="410"/>
                    <a:pt x="204" y="410"/>
                  </a:cubicBezTo>
                  <a:lnTo>
                    <a:pt x="204" y="410"/>
                  </a:lnTo>
                  <a:lnTo>
                    <a:pt x="204" y="410"/>
                  </a:lnTo>
                  <a:lnTo>
                    <a:pt x="204" y="410"/>
                  </a:lnTo>
                  <a:cubicBezTo>
                    <a:pt x="91" y="410"/>
                    <a:pt x="0" y="318"/>
                    <a:pt x="0" y="205"/>
                  </a:cubicBezTo>
                  <a:lnTo>
                    <a:pt x="0" y="205"/>
                  </a:lnTo>
                  <a:cubicBezTo>
                    <a:pt x="0" y="205"/>
                    <a:pt x="0" y="205"/>
                    <a:pt x="0" y="205"/>
                  </a:cubicBezTo>
                  <a:lnTo>
                    <a:pt x="0" y="205"/>
                  </a:lnTo>
                  <a:close/>
                </a:path>
              </a:pathLst>
            </a:custGeom>
            <a:solidFill>
              <a:srgbClr val="48AD2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6" name="path 76"/>
            <p:cNvSpPr/>
            <p:nvPr/>
          </p:nvSpPr>
          <p:spPr>
            <a:xfrm>
              <a:off x="553906" y="1107930"/>
              <a:ext cx="272204" cy="272998"/>
            </a:xfrm>
            <a:custGeom>
              <a:avLst/>
              <a:gdLst/>
              <a:ahLst/>
              <a:cxnLst/>
              <a:rect l="0" t="0" r="0" b="0"/>
              <a:pathLst>
                <a:path w="428" h="429">
                  <a:moveTo>
                    <a:pt x="9" y="214"/>
                  </a:moveTo>
                  <a:lnTo>
                    <a:pt x="13" y="173"/>
                  </a:lnTo>
                  <a:lnTo>
                    <a:pt x="26" y="134"/>
                  </a:lnTo>
                  <a:lnTo>
                    <a:pt x="44" y="99"/>
                  </a:lnTo>
                  <a:lnTo>
                    <a:pt x="69" y="69"/>
                  </a:lnTo>
                  <a:lnTo>
                    <a:pt x="99" y="44"/>
                  </a:lnTo>
                  <a:lnTo>
                    <a:pt x="134" y="26"/>
                  </a:lnTo>
                  <a:lnTo>
                    <a:pt x="172" y="13"/>
                  </a:lnTo>
                  <a:lnTo>
                    <a:pt x="213" y="9"/>
                  </a:lnTo>
                  <a:lnTo>
                    <a:pt x="254" y="13"/>
                  </a:lnTo>
                  <a:lnTo>
                    <a:pt x="293" y="26"/>
                  </a:lnTo>
                  <a:lnTo>
                    <a:pt x="328" y="44"/>
                  </a:lnTo>
                  <a:lnTo>
                    <a:pt x="358" y="69"/>
                  </a:lnTo>
                  <a:lnTo>
                    <a:pt x="383" y="99"/>
                  </a:lnTo>
                  <a:lnTo>
                    <a:pt x="402" y="134"/>
                  </a:lnTo>
                  <a:lnTo>
                    <a:pt x="414" y="173"/>
                  </a:lnTo>
                  <a:lnTo>
                    <a:pt x="418" y="214"/>
                  </a:lnTo>
                  <a:lnTo>
                    <a:pt x="418" y="214"/>
                  </a:lnTo>
                  <a:lnTo>
                    <a:pt x="414" y="256"/>
                  </a:lnTo>
                  <a:lnTo>
                    <a:pt x="402" y="294"/>
                  </a:lnTo>
                  <a:lnTo>
                    <a:pt x="383" y="329"/>
                  </a:lnTo>
                  <a:lnTo>
                    <a:pt x="358" y="359"/>
                  </a:lnTo>
                  <a:lnTo>
                    <a:pt x="328" y="384"/>
                  </a:lnTo>
                  <a:lnTo>
                    <a:pt x="293" y="403"/>
                  </a:lnTo>
                  <a:lnTo>
                    <a:pt x="254" y="416"/>
                  </a:lnTo>
                  <a:lnTo>
                    <a:pt x="213" y="419"/>
                  </a:lnTo>
                  <a:lnTo>
                    <a:pt x="213" y="419"/>
                  </a:lnTo>
                  <a:lnTo>
                    <a:pt x="172" y="416"/>
                  </a:lnTo>
                  <a:lnTo>
                    <a:pt x="134" y="403"/>
                  </a:lnTo>
                  <a:lnTo>
                    <a:pt x="99" y="384"/>
                  </a:lnTo>
                  <a:lnTo>
                    <a:pt x="69" y="359"/>
                  </a:lnTo>
                  <a:lnTo>
                    <a:pt x="44" y="329"/>
                  </a:lnTo>
                  <a:lnTo>
                    <a:pt x="26" y="294"/>
                  </a:lnTo>
                  <a:lnTo>
                    <a:pt x="13" y="256"/>
                  </a:lnTo>
                  <a:lnTo>
                    <a:pt x="9" y="214"/>
                  </a:lnTo>
                  <a:lnTo>
                    <a:pt x="9" y="214"/>
                  </a:lnTo>
                  <a:close/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78" name="path 78"/>
          <p:cNvSpPr/>
          <p:nvPr/>
        </p:nvSpPr>
        <p:spPr>
          <a:xfrm>
            <a:off x="922443" y="3159295"/>
            <a:ext cx="1464213" cy="1483239"/>
          </a:xfrm>
          <a:custGeom>
            <a:avLst/>
            <a:gdLst/>
            <a:ahLst/>
            <a:cxnLst/>
            <a:rect l="0" t="0" r="0" b="0"/>
            <a:pathLst>
              <a:path w="2305" h="2335">
                <a:moveTo>
                  <a:pt x="2303" y="2320"/>
                </a:moveTo>
                <a:lnTo>
                  <a:pt x="2049" y="2282"/>
                </a:lnTo>
                <a:lnTo>
                  <a:pt x="1803" y="2218"/>
                </a:lnTo>
                <a:lnTo>
                  <a:pt x="1567" y="2130"/>
                </a:lnTo>
                <a:lnTo>
                  <a:pt x="1343" y="2020"/>
                </a:lnTo>
                <a:lnTo>
                  <a:pt x="1132" y="1890"/>
                </a:lnTo>
                <a:lnTo>
                  <a:pt x="934" y="1740"/>
                </a:lnTo>
                <a:lnTo>
                  <a:pt x="752" y="1573"/>
                </a:lnTo>
                <a:lnTo>
                  <a:pt x="587" y="1388"/>
                </a:lnTo>
                <a:lnTo>
                  <a:pt x="439" y="1188"/>
                </a:lnTo>
                <a:lnTo>
                  <a:pt x="311" y="974"/>
                </a:lnTo>
                <a:lnTo>
                  <a:pt x="202" y="747"/>
                </a:lnTo>
                <a:lnTo>
                  <a:pt x="116" y="508"/>
                </a:lnTo>
                <a:lnTo>
                  <a:pt x="53" y="259"/>
                </a:lnTo>
                <a:lnTo>
                  <a:pt x="14" y="2"/>
                </a:lnTo>
              </a:path>
            </a:pathLst>
          </a:custGeom>
          <a:noFill/>
          <a:ln w="19050" cap="flat">
            <a:solidFill>
              <a:srgbClr val="000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80" name="path 80"/>
          <p:cNvSpPr/>
          <p:nvPr/>
        </p:nvSpPr>
        <p:spPr>
          <a:xfrm>
            <a:off x="1837619" y="2284179"/>
            <a:ext cx="1413866" cy="1449389"/>
          </a:xfrm>
          <a:custGeom>
            <a:avLst/>
            <a:gdLst/>
            <a:ahLst/>
            <a:cxnLst/>
            <a:rect l="0" t="0" r="0" b="0"/>
            <a:pathLst>
              <a:path w="2226" h="2282">
                <a:moveTo>
                  <a:pt x="0" y="1141"/>
                </a:moveTo>
                <a:cubicBezTo>
                  <a:pt x="0" y="510"/>
                  <a:pt x="498" y="0"/>
                  <a:pt x="1113" y="0"/>
                </a:cubicBezTo>
                <a:lnTo>
                  <a:pt x="1113" y="0"/>
                </a:lnTo>
                <a:cubicBezTo>
                  <a:pt x="1728" y="0"/>
                  <a:pt x="2226" y="510"/>
                  <a:pt x="2226" y="1141"/>
                </a:cubicBezTo>
                <a:lnTo>
                  <a:pt x="2226" y="1141"/>
                </a:lnTo>
                <a:cubicBezTo>
                  <a:pt x="2226" y="1141"/>
                  <a:pt x="2226" y="1141"/>
                  <a:pt x="2226" y="1141"/>
                </a:cubicBezTo>
                <a:lnTo>
                  <a:pt x="2226" y="1141"/>
                </a:lnTo>
                <a:cubicBezTo>
                  <a:pt x="2226" y="1771"/>
                  <a:pt x="1728" y="2282"/>
                  <a:pt x="1113" y="2282"/>
                </a:cubicBezTo>
                <a:lnTo>
                  <a:pt x="1113" y="2282"/>
                </a:lnTo>
                <a:cubicBezTo>
                  <a:pt x="498" y="2282"/>
                  <a:pt x="0" y="1771"/>
                  <a:pt x="0" y="1141"/>
                </a:cubicBezTo>
                <a:lnTo>
                  <a:pt x="0" y="1141"/>
                </a:lnTo>
                <a:cubicBezTo>
                  <a:pt x="0" y="1141"/>
                  <a:pt x="0" y="1141"/>
                  <a:pt x="0" y="1141"/>
                </a:cubicBezTo>
                <a:lnTo>
                  <a:pt x="0" y="1141"/>
                </a:lnTo>
                <a:close/>
              </a:path>
            </a:pathLst>
          </a:custGeom>
          <a:solidFill>
            <a:srgbClr val="FB8C18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pSp>
        <p:nvGrpSpPr>
          <p:cNvPr id="14" name="group 14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84" name="path 84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6" name="path 86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94" name="textbox 94"/>
          <p:cNvSpPr/>
          <p:nvPr/>
        </p:nvSpPr>
        <p:spPr>
          <a:xfrm>
            <a:off x="2583985" y="2816563"/>
            <a:ext cx="426084" cy="44958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7000"/>
              </a:lnSpc>
            </a:pPr>
            <a:r>
              <a:rPr sz="3200" b="1" kern="0" spc="-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录</a:t>
            </a:r>
            <a:endParaRPr sz="32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6" name="textbox 96"/>
          <p:cNvSpPr/>
          <p:nvPr/>
        </p:nvSpPr>
        <p:spPr>
          <a:xfrm>
            <a:off x="2126150" y="2824691"/>
            <a:ext cx="385445" cy="44005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88000"/>
              </a:lnSpc>
            </a:pPr>
            <a:r>
              <a:rPr sz="3100" b="1" kern="0" spc="-28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目</a:t>
            </a:r>
            <a:endParaRPr sz="31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" name="group 18"/>
          <p:cNvGrpSpPr/>
          <p:nvPr/>
        </p:nvGrpSpPr>
        <p:grpSpPr>
          <a:xfrm rot="21600000">
            <a:off x="4086822" y="2822083"/>
            <a:ext cx="208950" cy="170051"/>
            <a:chOff x="0" y="0"/>
            <a:chExt cx="208950" cy="170051"/>
          </a:xfrm>
        </p:grpSpPr>
        <p:sp>
          <p:nvSpPr>
            <p:cNvPr id="98" name="path 98"/>
            <p:cNvSpPr/>
            <p:nvPr/>
          </p:nvSpPr>
          <p:spPr>
            <a:xfrm>
              <a:off x="76409" y="0"/>
              <a:ext cx="27755" cy="170051"/>
            </a:xfrm>
            <a:custGeom>
              <a:avLst/>
              <a:gdLst/>
              <a:ahLst/>
              <a:cxnLst/>
              <a:rect l="0" t="0" r="0" b="0"/>
              <a:pathLst>
                <a:path w="43" h="267">
                  <a:moveTo>
                    <a:pt x="14" y="0"/>
                  </a:moveTo>
                  <a:lnTo>
                    <a:pt x="28" y="267"/>
                  </a:lnTo>
                </a:path>
              </a:pathLst>
            </a:custGeom>
            <a:noFill/>
            <a:ln w="19050" cap="flat">
              <a:solidFill>
                <a:srgbClr val="000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0" name="path 100"/>
            <p:cNvSpPr/>
            <p:nvPr/>
          </p:nvSpPr>
          <p:spPr>
            <a:xfrm>
              <a:off x="0" y="33061"/>
              <a:ext cx="208950" cy="68234"/>
            </a:xfrm>
            <a:custGeom>
              <a:avLst/>
              <a:gdLst/>
              <a:ahLst/>
              <a:cxnLst/>
              <a:rect l="0" t="0" r="0" b="0"/>
              <a:pathLst>
                <a:path w="329" h="107">
                  <a:moveTo>
                    <a:pt x="7" y="101"/>
                  </a:moveTo>
                  <a:lnTo>
                    <a:pt x="32" y="69"/>
                  </a:lnTo>
                  <a:lnTo>
                    <a:pt x="64" y="44"/>
                  </a:lnTo>
                  <a:lnTo>
                    <a:pt x="97" y="26"/>
                  </a:lnTo>
                  <a:lnTo>
                    <a:pt x="136" y="13"/>
                  </a:lnTo>
                  <a:lnTo>
                    <a:pt x="177" y="9"/>
                  </a:lnTo>
                  <a:lnTo>
                    <a:pt x="219" y="13"/>
                  </a:lnTo>
                  <a:lnTo>
                    <a:pt x="257" y="26"/>
                  </a:lnTo>
                  <a:lnTo>
                    <a:pt x="291" y="44"/>
                  </a:lnTo>
                  <a:lnTo>
                    <a:pt x="322" y="69"/>
                  </a:lnTo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102" name="path 102"/>
          <p:cNvSpPr/>
          <p:nvPr/>
        </p:nvSpPr>
        <p:spPr>
          <a:xfrm>
            <a:off x="1096967" y="2985066"/>
            <a:ext cx="16657" cy="149680"/>
          </a:xfrm>
          <a:custGeom>
            <a:avLst/>
            <a:gdLst/>
            <a:ahLst/>
            <a:cxnLst/>
            <a:rect l="0" t="0" r="0" b="0"/>
            <a:pathLst>
              <a:path w="26" h="235">
                <a:moveTo>
                  <a:pt x="18" y="235"/>
                </a:moveTo>
                <a:lnTo>
                  <a:pt x="7" y="0"/>
                </a:lnTo>
              </a:path>
            </a:pathLst>
          </a:custGeom>
          <a:noFill/>
          <a:ln w="9525" cap="flat">
            <a:solidFill>
              <a:srgbClr val="FFC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04" name="path 104"/>
          <p:cNvSpPr/>
          <p:nvPr/>
        </p:nvSpPr>
        <p:spPr>
          <a:xfrm>
            <a:off x="2394513" y="4431511"/>
            <a:ext cx="148098" cy="16657"/>
          </a:xfrm>
          <a:custGeom>
            <a:avLst/>
            <a:gdLst/>
            <a:ahLst/>
            <a:cxnLst/>
            <a:rect l="0" t="0" r="0" b="0"/>
            <a:pathLst>
              <a:path w="233" h="26">
                <a:moveTo>
                  <a:pt x="232" y="18"/>
                </a:moveTo>
                <a:lnTo>
                  <a:pt x="0" y="7"/>
                </a:lnTo>
              </a:path>
            </a:pathLst>
          </a:custGeom>
          <a:noFill/>
          <a:ln w="9525" cap="flat">
            <a:solidFill>
              <a:srgbClr val="FFC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06" name="path 106"/>
          <p:cNvSpPr/>
          <p:nvPr/>
        </p:nvSpPr>
        <p:spPr>
          <a:xfrm>
            <a:off x="2542151" y="4431511"/>
            <a:ext cx="148097" cy="16657"/>
          </a:xfrm>
          <a:custGeom>
            <a:avLst/>
            <a:gdLst/>
            <a:ahLst/>
            <a:cxnLst/>
            <a:rect l="0" t="0" r="0" b="0"/>
            <a:pathLst>
              <a:path w="233" h="26">
                <a:moveTo>
                  <a:pt x="232" y="7"/>
                </a:moveTo>
                <a:lnTo>
                  <a:pt x="0" y="18"/>
                </a:lnTo>
              </a:path>
            </a:pathLst>
          </a:custGeom>
          <a:noFill/>
          <a:ln w="9525" cap="flat">
            <a:solidFill>
              <a:srgbClr val="FFC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08" name="path 108"/>
          <p:cNvSpPr/>
          <p:nvPr/>
        </p:nvSpPr>
        <p:spPr>
          <a:xfrm>
            <a:off x="4065894" y="2916328"/>
            <a:ext cx="31437" cy="51070"/>
          </a:xfrm>
          <a:custGeom>
            <a:avLst/>
            <a:gdLst/>
            <a:ahLst/>
            <a:cxnLst/>
            <a:rect l="0" t="0" r="0" b="0"/>
            <a:pathLst>
              <a:path w="49" h="80">
                <a:moveTo>
                  <a:pt x="9" y="77"/>
                </a:moveTo>
                <a:lnTo>
                  <a:pt x="22" y="38"/>
                </a:lnTo>
                <a:lnTo>
                  <a:pt x="40" y="4"/>
                </a:lnTo>
              </a:path>
            </a:pathLst>
          </a:custGeom>
          <a:noFill/>
          <a:ln w="12700" cap="flat">
            <a:solidFill>
              <a:srgbClr val="FFFFFF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textbox 420"/>
          <p:cNvSpPr/>
          <p:nvPr/>
        </p:nvSpPr>
        <p:spPr>
          <a:xfrm>
            <a:off x="680872" y="2950904"/>
            <a:ext cx="7623175" cy="21971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1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7620" algn="l" rtl="0" eaLnBrk="0">
              <a:lnSpc>
                <a:spcPct val="98000"/>
              </a:lnSpc>
            </a:pP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a. 视液镜内清晰、无气泡，说明制冷剂适量 ，或者是制冷剂过多或漏光。此</a:t>
            </a:r>
            <a:r>
              <a:rPr sz="1800" kern="0" spc="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时可用交替开关空调压缩机的方法检验：若开、关压缩机的瞬间制冷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剂起泡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沫，接着就变澄清，说明制冷剂适量；如果看不到动静，而且出风口不冷，</a:t>
            </a:r>
            <a:r>
              <a:rPr sz="1800" kern="0" spc="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压缩机进出口之间没有温差，说明制冷剂漏光；若出风口不够冷，而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且关闭  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空调压缩机后无气泡、无流动，说明制冷剂过多。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24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3000"/>
              </a:lnSpc>
            </a:pPr>
            <a:endParaRPr sz="4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3335" indent="15875" algn="l" rtl="0" eaLnBrk="0">
              <a:lnSpc>
                <a:spcPct val="103000"/>
              </a:lnSpc>
              <a:spcBef>
                <a:spcPts val="0"/>
              </a:spcBef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b. 视液镜内偶尔出现气泡，并且时而伴有膨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胀阀结霜，说明系统中有水分； 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若无膨胀阀结霜现象，可能是制冷剂略微缺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少或系统中有空气。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422" name="picture 42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333500" y="1231900"/>
            <a:ext cx="6193155" cy="1428115"/>
          </a:xfrm>
          <a:prstGeom prst="rect">
            <a:avLst/>
          </a:prstGeom>
        </p:spPr>
      </p:pic>
      <p:sp>
        <p:nvSpPr>
          <p:cNvPr id="426" name="textbox 426"/>
          <p:cNvSpPr/>
          <p:nvPr/>
        </p:nvSpPr>
        <p:spPr>
          <a:xfrm>
            <a:off x="-12700" y="171165"/>
            <a:ext cx="65963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4.2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汽车空调维护与保养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28" name="textbox 428"/>
          <p:cNvSpPr/>
          <p:nvPr/>
        </p:nvSpPr>
        <p:spPr>
          <a:xfrm>
            <a:off x="560831" y="898345"/>
            <a:ext cx="4871084" cy="30352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1000"/>
              </a:lnSpc>
            </a:pPr>
            <a:r>
              <a:rPr sz="2000" b="1" kern="0" spc="-4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汽车空调系统分日常维护保养</a:t>
            </a:r>
            <a:r>
              <a:rPr sz="2000" b="1" kern="0" spc="-5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和定期保养：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80" name="group 80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432" name="path 43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34" name="path 43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textbox 436"/>
          <p:cNvSpPr/>
          <p:nvPr/>
        </p:nvSpPr>
        <p:spPr>
          <a:xfrm>
            <a:off x="680415" y="2950676"/>
            <a:ext cx="7567930" cy="192277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4605" indent="6985" algn="l" rtl="0" eaLnBrk="0">
              <a:lnSpc>
                <a:spcPct val="93000"/>
              </a:lnSpc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c.视液镜内有气泡，且气泡不断流过，说明制冷剂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不足。如果泡沫很多，可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kern="0" spc="-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能有空气。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8890" algn="l" rtl="0" eaLnBrk="0">
              <a:lnSpc>
                <a:spcPct val="102000"/>
              </a:lnSpc>
              <a:spcBef>
                <a:spcPts val="10"/>
              </a:spcBef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d.有长串机油条纹，观察窗上有条纹状的油渍，说明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冷冻机油加注过多。应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排除多余冷冻油，再补充适量制冷剂。若观察窗上留下的油渍为黑色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或有其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他杂物，则说明冷冻油变质、污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浊，必须清理制冷系统。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9525" algn="l" rtl="0" eaLnBrk="0">
              <a:lnSpc>
                <a:spcPct val="96000"/>
              </a:lnSpc>
              <a:spcBef>
                <a:spcPts val="175"/>
              </a:spcBef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e.若观察窗呈雾状，看不清内部制冷剂流动情况，则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说明干燥罐中干燥剂脱  </a:t>
            </a:r>
            <a:r>
              <a:rPr sz="18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落，应更换干燥罐。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438" name="picture 43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333500" y="1231900"/>
            <a:ext cx="6193155" cy="1428115"/>
          </a:xfrm>
          <a:prstGeom prst="rect">
            <a:avLst/>
          </a:prstGeom>
        </p:spPr>
      </p:pic>
      <p:sp>
        <p:nvSpPr>
          <p:cNvPr id="442" name="textbox 442"/>
          <p:cNvSpPr/>
          <p:nvPr/>
        </p:nvSpPr>
        <p:spPr>
          <a:xfrm>
            <a:off x="-12700" y="171165"/>
            <a:ext cx="65963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4.2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汽车空调维护与保养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44" name="textbox 444"/>
          <p:cNvSpPr/>
          <p:nvPr/>
        </p:nvSpPr>
        <p:spPr>
          <a:xfrm>
            <a:off x="560831" y="898345"/>
            <a:ext cx="4871084" cy="30352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1000"/>
              </a:lnSpc>
            </a:pPr>
            <a:r>
              <a:rPr sz="2000" b="1" kern="0" spc="-4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汽车空调系统分日常维护保养</a:t>
            </a:r>
            <a:r>
              <a:rPr sz="2000" b="1" kern="0" spc="-5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和定期保养：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82" name="group 8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448" name="path 448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50" name="path 450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textbox 452"/>
          <p:cNvSpPr/>
          <p:nvPr/>
        </p:nvSpPr>
        <p:spPr>
          <a:xfrm>
            <a:off x="262712" y="1353195"/>
            <a:ext cx="4079240" cy="360934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4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7465" indent="88900" algn="l" rtl="0" eaLnBrk="0">
              <a:lnSpc>
                <a:spcPct val="100000"/>
              </a:lnSpc>
            </a:pPr>
            <a:r>
              <a:rPr sz="1800" kern="0" spc="-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1）保证作业环境的清洁、</a:t>
            </a:r>
            <a:r>
              <a:rPr sz="1800" kern="0" spc="-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通风、防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-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潮和防火。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7465" indent="88900" algn="l" rtl="0" eaLnBrk="0">
              <a:lnSpc>
                <a:spcPct val="100000"/>
              </a:lnSpc>
            </a:pPr>
            <a:r>
              <a:rPr sz="1800" kern="0" spc="-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2 ）严禁将对制冷剂瓶直接加热或放</a:t>
            </a:r>
            <a:r>
              <a:rPr sz="18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在40℃以上的水中加热。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7465" indent="88900" algn="l" rtl="0" eaLnBrk="0">
              <a:lnSpc>
                <a:spcPct val="100000"/>
              </a:lnSpc>
            </a:pPr>
            <a:r>
              <a:rPr sz="1800" kern="0" spc="-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3 ）更换空调系统部件时，必须按维</a:t>
            </a:r>
            <a:r>
              <a:rPr sz="1800" kern="0" spc="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修手册规定补充同型号冷冻油。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5720" indent="80645" algn="l" rtl="0" eaLnBrk="0">
              <a:lnSpc>
                <a:spcPct val="100000"/>
              </a:lnSpc>
            </a:pPr>
            <a:r>
              <a:rPr sz="1800" kern="0" spc="-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4 ）在拆卸制冷剂管路应佩戴护</a:t>
            </a:r>
            <a:r>
              <a:rPr sz="1800" kern="0" spc="-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目镜，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以防接触面部。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8100" indent="88265" algn="l" rtl="0" eaLnBrk="0">
              <a:lnSpc>
                <a:spcPct val="100000"/>
              </a:lnSpc>
            </a:pPr>
            <a:r>
              <a:rPr sz="1800" kern="0" spc="-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5 ）拧紧或拧松制冷管路接头时，按</a:t>
            </a:r>
            <a:r>
              <a:rPr sz="1800" kern="0" spc="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规定的力矩拧紧。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8735" indent="87630" algn="l" rtl="0" eaLnBrk="0">
              <a:lnSpc>
                <a:spcPct val="102000"/>
              </a:lnSpc>
              <a:spcBef>
                <a:spcPts val="10"/>
              </a:spcBef>
            </a:pPr>
            <a:r>
              <a:rPr sz="1800" kern="0" spc="-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6 ）连接歧管压力表软管时，高低压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软管应与压力表阀体高低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压接头、制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sz="18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冷系统高、低检修阀正确连接。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aphicFrame>
        <p:nvGraphicFramePr>
          <p:cNvPr id="454" name="table 454"/>
          <p:cNvGraphicFramePr>
            <a:graphicFrameLocks noGrp="1"/>
          </p:cNvGraphicFramePr>
          <p:nvPr/>
        </p:nvGraphicFramePr>
        <p:xfrm>
          <a:off x="4291012" y="1820862"/>
          <a:ext cx="4566285" cy="2983229"/>
        </p:xfrm>
        <a:graphic>
          <a:graphicData uri="http://schemas.openxmlformats.org/drawingml/2006/table">
            <a:tbl>
              <a:tblPr/>
              <a:tblGrid>
                <a:gridCol w="4566285"/>
              </a:tblGrid>
              <a:tr h="297370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56" name="picture 4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4292600" y="1828800"/>
            <a:ext cx="4556759" cy="2973705"/>
          </a:xfrm>
          <a:prstGeom prst="rect">
            <a:avLst/>
          </a:prstGeom>
        </p:spPr>
      </p:pic>
      <p:sp>
        <p:nvSpPr>
          <p:cNvPr id="460" name="textbox 460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4.3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制冷系统检修常规操作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62" name="textbox 462"/>
          <p:cNvSpPr/>
          <p:nvPr/>
        </p:nvSpPr>
        <p:spPr>
          <a:xfrm>
            <a:off x="403225" y="776604"/>
            <a:ext cx="2973704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13665" algn="l" rtl="0" eaLnBrk="0">
              <a:lnSpc>
                <a:spcPct val="91000"/>
              </a:lnSpc>
              <a:spcBef>
                <a:spcPts val="0"/>
              </a:spcBef>
            </a:pPr>
            <a:r>
              <a:rPr sz="2000" kern="0" spc="-3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1.检修注意事项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84" name="group 84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466" name="path 466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68" name="path 468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textbox 470"/>
          <p:cNvSpPr/>
          <p:nvPr/>
        </p:nvSpPr>
        <p:spPr>
          <a:xfrm>
            <a:off x="262712" y="1353195"/>
            <a:ext cx="4536440" cy="360934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4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9370" indent="86995" algn="l" rtl="0" eaLnBrk="0">
              <a:lnSpc>
                <a:spcPct val="100000"/>
              </a:lnSpc>
            </a:pPr>
            <a:r>
              <a:rPr sz="18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1）连接歧管压力表，</a:t>
            </a:r>
            <a:r>
              <a:rPr sz="1800" kern="0" spc="-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将中间排放软管置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于一量杯中。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7465" indent="88900" algn="l" rtl="0" eaLnBrk="0">
              <a:lnSpc>
                <a:spcPct val="100000"/>
              </a:lnSpc>
              <a:spcBef>
                <a:spcPts val="0"/>
              </a:spcBef>
            </a:pPr>
            <a:r>
              <a:rPr sz="1800" kern="0" spc="-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2 ）缓慢拧松高压阀5,注意</a:t>
            </a:r>
            <a:r>
              <a:rPr sz="1800" kern="0" spc="-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阀不能开得太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大，阀门开得太大，否则大量的冷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冻油将随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18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着制冷剂流出。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7465" indent="88900" algn="l" rtl="0" eaLnBrk="0">
              <a:lnSpc>
                <a:spcPct val="100000"/>
              </a:lnSpc>
            </a:pPr>
            <a:r>
              <a:rPr sz="1800" kern="0" spc="-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3 ）当高压表5的压力降到340kPa时，再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慢慢打开低压手动阀2。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6990" indent="79375" algn="l" rtl="0" eaLnBrk="0">
              <a:lnSpc>
                <a:spcPct val="100000"/>
              </a:lnSpc>
            </a:pPr>
            <a:r>
              <a:rPr sz="18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4）注意观察歧管压力表的指示值下降</a:t>
            </a:r>
            <a:r>
              <a:rPr sz="1800" kern="0" spc="-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到0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时，制冷剂排放结束</a:t>
            </a:r>
            <a:r>
              <a:rPr sz="18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6830" indent="89535" algn="l" rtl="0" eaLnBrk="0">
              <a:lnSpc>
                <a:spcPct val="101000"/>
              </a:lnSpc>
              <a:spcBef>
                <a:spcPts val="50"/>
              </a:spcBef>
            </a:pPr>
            <a:r>
              <a:rPr sz="1800" kern="0" spc="-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5 ）在排放过程中，如有</a:t>
            </a:r>
            <a:r>
              <a:rPr sz="1800" kern="0" spc="-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冷冻油大量流出，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则根据冷冻油流出量，在充注制冷剂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之前加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入等同量的新的冷冻油。流出量少于14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.2g,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18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可不加新油。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472" name="picture 47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4826000" y="1828799"/>
            <a:ext cx="4227194" cy="2456179"/>
          </a:xfrm>
          <a:prstGeom prst="rect">
            <a:avLst/>
          </a:prstGeom>
        </p:spPr>
      </p:pic>
      <p:sp>
        <p:nvSpPr>
          <p:cNvPr id="476" name="textbox 476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4.3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制冷系统检修常规操作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78" name="textbox 478"/>
          <p:cNvSpPr/>
          <p:nvPr/>
        </p:nvSpPr>
        <p:spPr>
          <a:xfrm>
            <a:off x="403225" y="776604"/>
            <a:ext cx="2973704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22000"/>
              </a:lnSpc>
            </a:pPr>
            <a:endParaRPr sz="4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04140" algn="l" rtl="0" eaLnBrk="0">
              <a:lnSpc>
                <a:spcPct val="92000"/>
              </a:lnSpc>
              <a:spcBef>
                <a:spcPts val="5"/>
              </a:spcBef>
            </a:pPr>
            <a:r>
              <a:rPr sz="2000" kern="0" spc="-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2.制冷剂排空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86" name="group 86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482" name="path 48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84" name="path 48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textbox 486"/>
          <p:cNvSpPr/>
          <p:nvPr/>
        </p:nvSpPr>
        <p:spPr>
          <a:xfrm>
            <a:off x="679703" y="1404630"/>
            <a:ext cx="4037965" cy="335216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3970" indent="597535" algn="l" rtl="0" eaLnBrk="0">
              <a:lnSpc>
                <a:spcPct val="97000"/>
              </a:lnSpc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压力检漏是向制冷系统充注高</a:t>
            </a:r>
            <a:r>
              <a:rPr sz="2000" kern="0" spc="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压气体，利用肥皂水涂抹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相应部位    </a:t>
            </a:r>
            <a:r>
              <a:rPr sz="20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检查泄漏的方式。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599440" algn="l" rtl="0" eaLnBrk="0">
              <a:lnSpc>
                <a:spcPct val="97000"/>
              </a:lnSpc>
              <a:spcBef>
                <a:spcPts val="215"/>
              </a:spcBef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压力检漏时首先按将高压软管</a:t>
            </a:r>
            <a:r>
              <a:rPr sz="2000" kern="0" spc="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接在高压检修阀上，低压软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管接在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低压检修阀上。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3970" indent="447675" algn="l" rtl="0" eaLnBrk="0">
              <a:lnSpc>
                <a:spcPct val="98000"/>
              </a:lnSpc>
              <a:spcBef>
                <a:spcPts val="240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打开歧管压力表高、低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压阀，充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入约1.5MPa的氮气（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或制冷剂</a:t>
            </a:r>
            <a:r>
              <a:rPr sz="20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），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用肥皂液涂在系统的各连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接处和焊    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接处，仔细观察是否有渗漏的声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音、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泡沫等。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488" name="picture 48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5130800" y="1257300"/>
            <a:ext cx="2421254" cy="4041140"/>
          </a:xfrm>
          <a:prstGeom prst="rect">
            <a:avLst/>
          </a:prstGeom>
        </p:spPr>
      </p:pic>
      <p:sp>
        <p:nvSpPr>
          <p:cNvPr id="492" name="textbox 492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4.3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制冷系统检修常规操作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88" name="group 88"/>
          <p:cNvGrpSpPr/>
          <p:nvPr/>
        </p:nvGrpSpPr>
        <p:grpSpPr>
          <a:xfrm rot="21600000">
            <a:off x="403225" y="776604"/>
            <a:ext cx="6108065" cy="405129"/>
            <a:chOff x="0" y="0"/>
            <a:chExt cx="6108065" cy="405129"/>
          </a:xfrm>
        </p:grpSpPr>
        <p:grpSp>
          <p:nvGrpSpPr>
            <p:cNvPr id="90" name="group 90"/>
            <p:cNvGrpSpPr/>
            <p:nvPr/>
          </p:nvGrpSpPr>
          <p:grpSpPr>
            <a:xfrm rot="21600000">
              <a:off x="0" y="0"/>
              <a:ext cx="6108065" cy="405129"/>
              <a:chOff x="0" y="0"/>
              <a:chExt cx="6108065" cy="405129"/>
            </a:xfrm>
          </p:grpSpPr>
          <p:sp>
            <p:nvSpPr>
              <p:cNvPr id="494" name="path 494"/>
              <p:cNvSpPr/>
              <p:nvPr/>
            </p:nvSpPr>
            <p:spPr>
              <a:xfrm>
                <a:off x="0" y="0"/>
                <a:ext cx="2973704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4682" h="637">
                    <a:moveTo>
                      <a:pt x="0" y="0"/>
                    </a:moveTo>
                    <a:lnTo>
                      <a:pt x="4682" y="0"/>
                    </a:lnTo>
                    <a:lnTo>
                      <a:pt x="4682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96" name="path 496"/>
              <p:cNvSpPr/>
              <p:nvPr/>
            </p:nvSpPr>
            <p:spPr>
              <a:xfrm>
                <a:off x="2559050" y="0"/>
                <a:ext cx="354901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5589" h="637">
                    <a:moveTo>
                      <a:pt x="0" y="0"/>
                    </a:moveTo>
                    <a:lnTo>
                      <a:pt x="5589" y="0"/>
                    </a:lnTo>
                    <a:lnTo>
                      <a:pt x="5589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498" name="textbox 498"/>
            <p:cNvSpPr/>
            <p:nvPr/>
          </p:nvSpPr>
          <p:spPr>
            <a:xfrm>
              <a:off x="-12700" y="-12700"/>
              <a:ext cx="6134100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1920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6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3.制冷系统检漏</a:t>
              </a:r>
              <a:r>
                <a:rPr sz="2000" kern="0" spc="2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        </a:t>
              </a:r>
              <a:r>
                <a:rPr sz="2000" kern="0" spc="1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  </a:t>
              </a:r>
              <a:r>
                <a:rPr sz="2000" kern="0" spc="-6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1 ）压力检漏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grpSp>
        <p:nvGrpSpPr>
          <p:cNvPr id="92" name="group 9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502" name="path 50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04" name="path 50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textbox 506"/>
          <p:cNvSpPr/>
          <p:nvPr/>
        </p:nvSpPr>
        <p:spPr>
          <a:xfrm>
            <a:off x="680720" y="3402340"/>
            <a:ext cx="7656194" cy="182816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6035" indent="431800" algn="l" rtl="0" eaLnBrk="0">
              <a:lnSpc>
                <a:spcPct val="97000"/>
              </a:lnSpc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将歧管压力表高、低压软管分别连接制冷系统的高、低压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检修 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阀，中间软管连接制冷剂罐。打开手动高、低压阀和制冷剂开瓶器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 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向系统内充注制冷剂，并使其压力达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400kPa ，关闭手动高、低压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13335" algn="l" rtl="0" eaLnBrk="0">
              <a:lnSpc>
                <a:spcPct val="97000"/>
              </a:lnSpc>
              <a:spcBef>
                <a:spcPts val="215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阀和制冷剂瓶，保持系统压力数小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时。若系统压力无变化，则说明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系统无泄漏；若系统压力下降，则说明系统存在泄漏，应立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即用电    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子检漏仪查找泄漏部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位并加以修复。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08" name="textbox 508"/>
          <p:cNvSpPr/>
          <p:nvPr/>
        </p:nvSpPr>
        <p:spPr>
          <a:xfrm>
            <a:off x="679196" y="1404122"/>
            <a:ext cx="7404734" cy="12192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4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521970" algn="l" rtl="0" eaLnBrk="0">
              <a:lnSpc>
                <a:spcPct val="98000"/>
              </a:lnSpc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加注制冷剂前需对制冷系统抽真空，真空检漏就是利用真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空泵 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将制冷系统抽真空进行检漏的方法。抽真空至100KPa ，等待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10分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钟 ，压力应没有明显回升，否则系统存在泄漏。真空检漏可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在完成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压力检漏后进行。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12" name="textbox 512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4.3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制冷系统检修常规操作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94" name="group 94"/>
          <p:cNvGrpSpPr/>
          <p:nvPr/>
        </p:nvGrpSpPr>
        <p:grpSpPr>
          <a:xfrm rot="21600000">
            <a:off x="403225" y="776604"/>
            <a:ext cx="6108065" cy="405129"/>
            <a:chOff x="0" y="0"/>
            <a:chExt cx="6108065" cy="405129"/>
          </a:xfrm>
        </p:grpSpPr>
        <p:grpSp>
          <p:nvGrpSpPr>
            <p:cNvPr id="96" name="group 96"/>
            <p:cNvGrpSpPr/>
            <p:nvPr/>
          </p:nvGrpSpPr>
          <p:grpSpPr>
            <a:xfrm rot="21600000">
              <a:off x="0" y="0"/>
              <a:ext cx="6108065" cy="405129"/>
              <a:chOff x="0" y="0"/>
              <a:chExt cx="6108065" cy="405129"/>
            </a:xfrm>
          </p:grpSpPr>
          <p:sp>
            <p:nvSpPr>
              <p:cNvPr id="514" name="path 514"/>
              <p:cNvSpPr/>
              <p:nvPr/>
            </p:nvSpPr>
            <p:spPr>
              <a:xfrm>
                <a:off x="0" y="0"/>
                <a:ext cx="2973704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4682" h="637">
                    <a:moveTo>
                      <a:pt x="0" y="0"/>
                    </a:moveTo>
                    <a:lnTo>
                      <a:pt x="4682" y="0"/>
                    </a:lnTo>
                    <a:lnTo>
                      <a:pt x="4682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16" name="path 516"/>
              <p:cNvSpPr/>
              <p:nvPr/>
            </p:nvSpPr>
            <p:spPr>
              <a:xfrm>
                <a:off x="2559050" y="0"/>
                <a:ext cx="354901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5589" h="637">
                    <a:moveTo>
                      <a:pt x="0" y="0"/>
                    </a:moveTo>
                    <a:lnTo>
                      <a:pt x="5589" y="0"/>
                    </a:lnTo>
                    <a:lnTo>
                      <a:pt x="5589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518" name="textbox 518"/>
            <p:cNvSpPr/>
            <p:nvPr/>
          </p:nvSpPr>
          <p:spPr>
            <a:xfrm>
              <a:off x="-12700" y="-12700"/>
              <a:ext cx="6134100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1920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5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3.制冷系统检漏</a:t>
              </a:r>
              <a:r>
                <a:rPr sz="2000" kern="0" spc="1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         </a:t>
              </a:r>
              <a:r>
                <a:rPr sz="2000" kern="0" spc="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 </a:t>
              </a:r>
              <a:r>
                <a:rPr sz="2000" kern="0" spc="-5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 ）</a:t>
              </a:r>
              <a:r>
                <a:rPr sz="2000" kern="0" spc="-6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真空检漏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grpSp>
        <p:nvGrpSpPr>
          <p:cNvPr id="98" name="group 98"/>
          <p:cNvGrpSpPr/>
          <p:nvPr/>
        </p:nvGrpSpPr>
        <p:grpSpPr>
          <a:xfrm rot="21600000">
            <a:off x="386714" y="2769235"/>
            <a:ext cx="6108064" cy="405129"/>
            <a:chOff x="0" y="0"/>
            <a:chExt cx="6108064" cy="405129"/>
          </a:xfrm>
        </p:grpSpPr>
        <p:grpSp>
          <p:nvGrpSpPr>
            <p:cNvPr id="100" name="group 100"/>
            <p:cNvGrpSpPr/>
            <p:nvPr/>
          </p:nvGrpSpPr>
          <p:grpSpPr>
            <a:xfrm rot="21600000">
              <a:off x="0" y="0"/>
              <a:ext cx="6108064" cy="405129"/>
              <a:chOff x="0" y="0"/>
              <a:chExt cx="6108064" cy="405129"/>
            </a:xfrm>
          </p:grpSpPr>
          <p:sp>
            <p:nvSpPr>
              <p:cNvPr id="520" name="path 520"/>
              <p:cNvSpPr/>
              <p:nvPr/>
            </p:nvSpPr>
            <p:spPr>
              <a:xfrm>
                <a:off x="0" y="0"/>
                <a:ext cx="297370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4683" h="637">
                    <a:moveTo>
                      <a:pt x="0" y="0"/>
                    </a:moveTo>
                    <a:lnTo>
                      <a:pt x="4683" y="0"/>
                    </a:lnTo>
                    <a:lnTo>
                      <a:pt x="4683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22" name="path 522"/>
              <p:cNvSpPr/>
              <p:nvPr/>
            </p:nvSpPr>
            <p:spPr>
              <a:xfrm>
                <a:off x="2559049" y="0"/>
                <a:ext cx="354901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5589" h="637">
                    <a:moveTo>
                      <a:pt x="0" y="0"/>
                    </a:moveTo>
                    <a:lnTo>
                      <a:pt x="5589" y="0"/>
                    </a:lnTo>
                    <a:lnTo>
                      <a:pt x="5589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524" name="textbox 524"/>
            <p:cNvSpPr/>
            <p:nvPr/>
          </p:nvSpPr>
          <p:spPr>
            <a:xfrm>
              <a:off x="-12700" y="-12700"/>
              <a:ext cx="6133465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4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1285" algn="l" rtl="0" eaLnBrk="0">
                <a:lnSpc>
                  <a:spcPct val="92000"/>
                </a:lnSpc>
                <a:spcBef>
                  <a:spcPts val="5"/>
                </a:spcBef>
              </a:pPr>
              <a:r>
                <a:rPr sz="2000" kern="0" spc="-2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3.制冷系统检漏            3 </a:t>
              </a: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）充注（制冷剂）检漏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grpSp>
        <p:nvGrpSpPr>
          <p:cNvPr id="102" name="group 10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528" name="path 528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30" name="path 530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textbox 532"/>
          <p:cNvSpPr/>
          <p:nvPr/>
        </p:nvSpPr>
        <p:spPr>
          <a:xfrm>
            <a:off x="679704" y="1527064"/>
            <a:ext cx="7404734" cy="169672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83000"/>
              </a:lnSpc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荧光检漏是利用紫外线光能引起荧光分子发出黄色或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黄绿色荧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ct val="155000"/>
              </a:lnSpc>
              <a:spcBef>
                <a:spcPts val="5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光的原理进行的。将一种荧光泄漏探测染料注入制冷系统中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，用紫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外线灯照射，若发现系统某处有泄漏，则会发黄色或黄绿色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光(这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种材料在系统内可保持两年有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效)。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36" name="textbox 536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4.3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制冷系统检修常规操作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04" name="group 104"/>
          <p:cNvGrpSpPr/>
          <p:nvPr/>
        </p:nvGrpSpPr>
        <p:grpSpPr>
          <a:xfrm rot="21600000">
            <a:off x="403225" y="776604"/>
            <a:ext cx="6108065" cy="405129"/>
            <a:chOff x="0" y="0"/>
            <a:chExt cx="6108065" cy="405129"/>
          </a:xfrm>
        </p:grpSpPr>
        <p:grpSp>
          <p:nvGrpSpPr>
            <p:cNvPr id="106" name="group 106"/>
            <p:cNvGrpSpPr/>
            <p:nvPr/>
          </p:nvGrpSpPr>
          <p:grpSpPr>
            <a:xfrm rot="21600000">
              <a:off x="0" y="0"/>
              <a:ext cx="6108065" cy="405129"/>
              <a:chOff x="0" y="0"/>
              <a:chExt cx="6108065" cy="405129"/>
            </a:xfrm>
          </p:grpSpPr>
          <p:sp>
            <p:nvSpPr>
              <p:cNvPr id="538" name="path 538"/>
              <p:cNvSpPr/>
              <p:nvPr/>
            </p:nvSpPr>
            <p:spPr>
              <a:xfrm>
                <a:off x="0" y="0"/>
                <a:ext cx="2973704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4682" h="637">
                    <a:moveTo>
                      <a:pt x="0" y="0"/>
                    </a:moveTo>
                    <a:lnTo>
                      <a:pt x="4682" y="0"/>
                    </a:lnTo>
                    <a:lnTo>
                      <a:pt x="4682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40" name="path 540"/>
              <p:cNvSpPr/>
              <p:nvPr/>
            </p:nvSpPr>
            <p:spPr>
              <a:xfrm>
                <a:off x="2559050" y="0"/>
                <a:ext cx="354901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5589" h="637">
                    <a:moveTo>
                      <a:pt x="0" y="0"/>
                    </a:moveTo>
                    <a:lnTo>
                      <a:pt x="5589" y="0"/>
                    </a:lnTo>
                    <a:lnTo>
                      <a:pt x="5589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542" name="textbox 542"/>
            <p:cNvSpPr/>
            <p:nvPr/>
          </p:nvSpPr>
          <p:spPr>
            <a:xfrm>
              <a:off x="-12700" y="-12700"/>
              <a:ext cx="6134100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1920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1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3.制冷系统检漏            4）荧光检漏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grpSp>
        <p:nvGrpSpPr>
          <p:cNvPr id="108" name="group 108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546" name="path 546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48" name="path 548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textbox 550"/>
          <p:cNvSpPr/>
          <p:nvPr/>
        </p:nvSpPr>
        <p:spPr>
          <a:xfrm>
            <a:off x="655777" y="1230608"/>
            <a:ext cx="5314315" cy="410273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47625" indent="78740" algn="l" rtl="0" eaLnBrk="0">
              <a:lnSpc>
                <a:spcPct val="111000"/>
              </a:lnSpc>
            </a:pPr>
            <a:r>
              <a:rPr sz="18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1）将歧管压力表高、低压软管分别与制冷系统</a:t>
            </a:r>
            <a:r>
              <a:rPr sz="18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sz="18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的高、低压检修阀连接，将中间软管与真空泵连接。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8735" indent="87630" algn="l" rtl="0" eaLnBrk="0">
              <a:lnSpc>
                <a:spcPct val="112000"/>
              </a:lnSpc>
              <a:spcBef>
                <a:spcPts val="195"/>
              </a:spcBef>
            </a:pPr>
            <a:r>
              <a:rPr sz="1800" kern="0" spc="-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2 ）启动真空泵，打开歧管压力表的高、低压手</a:t>
            </a:r>
            <a:r>
              <a:rPr sz="18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动阀，持续抽真空10分钟后，歧管压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力表应产生大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约100kPa的真空度，否则说明制冷</a:t>
            </a:r>
            <a:r>
              <a:rPr sz="18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系统有泄漏处。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5560" indent="90805" algn="l" rtl="0" eaLnBrk="0">
              <a:lnSpc>
                <a:spcPct val="112000"/>
              </a:lnSpc>
              <a:spcBef>
                <a:spcPts val="195"/>
              </a:spcBef>
            </a:pPr>
            <a:r>
              <a:rPr sz="1800" kern="0" spc="-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3 ）关闭高、低压手动阀，歧管压力表指示值应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在10min内不得回升，否则说明制冷系统有泄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漏处，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应检修。（这一过程为真空检漏）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6195" indent="90170" algn="l" rtl="0" eaLnBrk="0">
              <a:lnSpc>
                <a:spcPct val="112000"/>
              </a:lnSpc>
              <a:spcBef>
                <a:spcPts val="195"/>
              </a:spcBef>
            </a:pPr>
            <a:r>
              <a:rPr sz="18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4）若制冷系统无泄漏，将歧管压力表中间软管</a:t>
            </a:r>
            <a:r>
              <a:rPr sz="18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连接至真空泵，启动真空泵，打开歧管压力表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的高、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低压手动阀，持续抽真空30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min以上。先关闭高、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8735" indent="-2540" algn="l" rtl="0" eaLnBrk="0">
              <a:lnSpc>
                <a:spcPct val="105000"/>
              </a:lnSpc>
              <a:spcBef>
                <a:spcPts val="435"/>
              </a:spcBef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低压手动阀，再关闭真空泵，为进行制冷系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统充注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制冷剂作好准备。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552" name="picture 55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5994400" y="1104900"/>
            <a:ext cx="2922905" cy="4129404"/>
          </a:xfrm>
          <a:prstGeom prst="rect">
            <a:avLst/>
          </a:prstGeom>
        </p:spPr>
      </p:pic>
      <p:sp>
        <p:nvSpPr>
          <p:cNvPr id="556" name="textbox 556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4.3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制冷系统检修常规操作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58" name="textbox 558"/>
          <p:cNvSpPr/>
          <p:nvPr/>
        </p:nvSpPr>
        <p:spPr>
          <a:xfrm>
            <a:off x="403225" y="776604"/>
            <a:ext cx="2973704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93345" algn="l" rtl="0" eaLnBrk="0">
              <a:lnSpc>
                <a:spcPct val="91000"/>
              </a:lnSpc>
              <a:spcBef>
                <a:spcPts val="0"/>
              </a:spcBef>
            </a:pPr>
            <a:r>
              <a:rPr sz="2000" kern="0" spc="-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4.制冷系统抽真空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10" name="group 110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562" name="path 56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64" name="path 56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textbox 566"/>
          <p:cNvSpPr/>
          <p:nvPr/>
        </p:nvSpPr>
        <p:spPr>
          <a:xfrm>
            <a:off x="690397" y="1343511"/>
            <a:ext cx="5169534" cy="37465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47980" indent="-327025" algn="l" rtl="0" eaLnBrk="0">
              <a:lnSpc>
                <a:spcPct val="103000"/>
              </a:lnSpc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  系统抽真空检漏后，关闭歧管压力表的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高、低压 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手动阀，将中间软管与制冷剂罐</a:t>
            </a:r>
            <a:r>
              <a:rPr sz="18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连接。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46075" indent="-333375" algn="l" rtl="0" eaLnBrk="0">
              <a:lnSpc>
                <a:spcPct val="109000"/>
              </a:lnSpc>
              <a:spcBef>
                <a:spcPts val="520"/>
              </a:spcBef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 打开制冷剂罐开瓶器，缓慢拧松中间软管在歧管</a:t>
            </a:r>
            <a:r>
              <a:rPr sz="1800" kern="0" spc="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压力表侧的螺母，利用制冷剂罐制冷剂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排出中间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软管中的空气，听到制冷剂排放的声音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后，立刻 </a:t>
            </a:r>
            <a:r>
              <a:rPr sz="1800" kern="0" spc="-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拧紧螺母。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44170" indent="-327660" algn="l" rtl="0" eaLnBrk="0">
              <a:lnSpc>
                <a:spcPct val="111000"/>
              </a:lnSpc>
              <a:spcBef>
                <a:spcPts val="520"/>
              </a:spcBef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 打开歧管压力表的低压手动阀，制冷剂罐正立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不允许制冷剂罐倒立，以防止液态制冷剂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进入制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冷系统的低压侧造成压缩机“液击”。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制冷剂以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气态的形式进入制冷系统的低压侧，当系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统的压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力值达到0.4MPa时，关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闭歧管压力表的低压手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1800" kern="0" spc="-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动阀。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570" name="picture 57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5829300" y="1206500"/>
            <a:ext cx="2374900" cy="4186555"/>
          </a:xfrm>
          <a:prstGeom prst="rect">
            <a:avLst/>
          </a:prstGeom>
        </p:spPr>
      </p:pic>
      <p:sp>
        <p:nvSpPr>
          <p:cNvPr id="572" name="textbox 572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4.3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制冷系统检修常规操作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12" name="group 112"/>
          <p:cNvGrpSpPr/>
          <p:nvPr/>
        </p:nvGrpSpPr>
        <p:grpSpPr>
          <a:xfrm rot="21600000">
            <a:off x="403225" y="776604"/>
            <a:ext cx="6108065" cy="405129"/>
            <a:chOff x="0" y="0"/>
            <a:chExt cx="6108065" cy="405129"/>
          </a:xfrm>
        </p:grpSpPr>
        <p:grpSp>
          <p:nvGrpSpPr>
            <p:cNvPr id="114" name="group 114"/>
            <p:cNvGrpSpPr/>
            <p:nvPr/>
          </p:nvGrpSpPr>
          <p:grpSpPr>
            <a:xfrm rot="21600000">
              <a:off x="0" y="0"/>
              <a:ext cx="6108065" cy="405129"/>
              <a:chOff x="0" y="0"/>
              <a:chExt cx="6108065" cy="405129"/>
            </a:xfrm>
          </p:grpSpPr>
          <p:sp>
            <p:nvSpPr>
              <p:cNvPr id="574" name="path 574"/>
              <p:cNvSpPr/>
              <p:nvPr/>
            </p:nvSpPr>
            <p:spPr>
              <a:xfrm>
                <a:off x="0" y="0"/>
                <a:ext cx="2973704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4682" h="637">
                    <a:moveTo>
                      <a:pt x="0" y="0"/>
                    </a:moveTo>
                    <a:lnTo>
                      <a:pt x="4682" y="0"/>
                    </a:lnTo>
                    <a:lnTo>
                      <a:pt x="4682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76" name="path 576"/>
              <p:cNvSpPr/>
              <p:nvPr/>
            </p:nvSpPr>
            <p:spPr>
              <a:xfrm>
                <a:off x="2559050" y="0"/>
                <a:ext cx="354901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5589" h="637">
                    <a:moveTo>
                      <a:pt x="0" y="0"/>
                    </a:moveTo>
                    <a:lnTo>
                      <a:pt x="5589" y="0"/>
                    </a:lnTo>
                    <a:lnTo>
                      <a:pt x="5589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578" name="textbox 578"/>
            <p:cNvSpPr/>
            <p:nvPr/>
          </p:nvSpPr>
          <p:spPr>
            <a:xfrm>
              <a:off x="-12700" y="-12700"/>
              <a:ext cx="6134100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4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5730" algn="l" rtl="0" eaLnBrk="0">
                <a:lnSpc>
                  <a:spcPct val="92000"/>
                </a:lnSpc>
                <a:spcBef>
                  <a:spcPts val="5"/>
                </a:spcBef>
              </a:pP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5.制冷剂充注</a:t>
              </a:r>
              <a:r>
                <a:rPr sz="2000" kern="0" spc="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           </a:t>
              </a:r>
              <a:r>
                <a:rPr sz="2000" kern="0" spc="2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  </a:t>
              </a: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1）低压侧充注制冷剂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grpSp>
        <p:nvGrpSpPr>
          <p:cNvPr id="116" name="group 116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582" name="path 58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84" name="path 58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textbox 586"/>
          <p:cNvSpPr/>
          <p:nvPr/>
        </p:nvSpPr>
        <p:spPr>
          <a:xfrm>
            <a:off x="680294" y="1344882"/>
            <a:ext cx="4938395" cy="372237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2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53695" indent="-341630" algn="l" rtl="0" eaLnBrk="0">
              <a:lnSpc>
                <a:spcPct val="112000"/>
              </a:lnSpc>
            </a:pPr>
            <a:r>
              <a:rPr sz="18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 起动发动机，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打开空调A/C开关，将风速调至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最大，温度调至最低。再次打开歧管压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力表的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低压手动阀，让制冷剂继续进入制冷系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统，高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低压压力达到规定值后，关闭歧管压力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表的低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压手动阀和制冷剂开瓶器。（打开A/C开关，</a:t>
            </a:r>
            <a:r>
              <a:rPr sz="1800" kern="0" spc="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风速调至最大，温度调至最低。此时制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冷系统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低压侧的压力应为0.15～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0.25MPa,高压侧的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18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压力应为1.37～1.57MPa ，不同车型，不同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56870" algn="l" rtl="0" eaLnBrk="0">
              <a:lnSpc>
                <a:spcPts val="2325"/>
              </a:lnSpc>
              <a:spcBef>
                <a:spcPts val="185"/>
              </a:spcBef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环境温度，此值略有不同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。)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57505" indent="-327025" algn="l" rtl="0" eaLnBrk="0">
              <a:lnSpc>
                <a:spcPct val="103000"/>
              </a:lnSpc>
              <a:spcBef>
                <a:spcPts val="490"/>
              </a:spcBef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5.  关闭空调A/C开关，关闭发动机，拆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下歧管压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力表与制冷系统的连接软管，完成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制冷剂充注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40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6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67665" algn="l" rtl="0" eaLnBrk="0">
              <a:lnSpc>
                <a:spcPts val="500"/>
              </a:lnSpc>
            </a:pPr>
            <a:r>
              <a:rPr sz="400" kern="0" spc="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sz="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590" name="picture 59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5829300" y="1206500"/>
            <a:ext cx="2374900" cy="4186555"/>
          </a:xfrm>
          <a:prstGeom prst="rect">
            <a:avLst/>
          </a:prstGeom>
        </p:spPr>
      </p:pic>
      <p:sp>
        <p:nvSpPr>
          <p:cNvPr id="592" name="textbox 592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4.3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制冷系统检修常规操作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18" name="group 118"/>
          <p:cNvGrpSpPr/>
          <p:nvPr/>
        </p:nvGrpSpPr>
        <p:grpSpPr>
          <a:xfrm rot="21600000">
            <a:off x="403225" y="776604"/>
            <a:ext cx="6108065" cy="405129"/>
            <a:chOff x="0" y="0"/>
            <a:chExt cx="6108065" cy="405129"/>
          </a:xfrm>
        </p:grpSpPr>
        <p:grpSp>
          <p:nvGrpSpPr>
            <p:cNvPr id="120" name="group 120"/>
            <p:cNvGrpSpPr/>
            <p:nvPr/>
          </p:nvGrpSpPr>
          <p:grpSpPr>
            <a:xfrm rot="21600000">
              <a:off x="0" y="0"/>
              <a:ext cx="6108065" cy="405129"/>
              <a:chOff x="0" y="0"/>
              <a:chExt cx="6108065" cy="405129"/>
            </a:xfrm>
          </p:grpSpPr>
          <p:sp>
            <p:nvSpPr>
              <p:cNvPr id="594" name="path 594"/>
              <p:cNvSpPr/>
              <p:nvPr/>
            </p:nvSpPr>
            <p:spPr>
              <a:xfrm>
                <a:off x="0" y="0"/>
                <a:ext cx="2973704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4682" h="637">
                    <a:moveTo>
                      <a:pt x="0" y="0"/>
                    </a:moveTo>
                    <a:lnTo>
                      <a:pt x="4682" y="0"/>
                    </a:lnTo>
                    <a:lnTo>
                      <a:pt x="4682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96" name="path 596"/>
              <p:cNvSpPr/>
              <p:nvPr/>
            </p:nvSpPr>
            <p:spPr>
              <a:xfrm>
                <a:off x="2559050" y="0"/>
                <a:ext cx="354901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5589" h="637">
                    <a:moveTo>
                      <a:pt x="0" y="0"/>
                    </a:moveTo>
                    <a:lnTo>
                      <a:pt x="5589" y="0"/>
                    </a:lnTo>
                    <a:lnTo>
                      <a:pt x="5589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598" name="textbox 598"/>
            <p:cNvSpPr/>
            <p:nvPr/>
          </p:nvSpPr>
          <p:spPr>
            <a:xfrm>
              <a:off x="-12700" y="-12700"/>
              <a:ext cx="6134100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4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5730" algn="l" rtl="0" eaLnBrk="0">
                <a:lnSpc>
                  <a:spcPct val="92000"/>
                </a:lnSpc>
                <a:spcBef>
                  <a:spcPts val="5"/>
                </a:spcBef>
              </a:pP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5.制冷剂充注</a:t>
              </a:r>
              <a:r>
                <a:rPr sz="2000" kern="0" spc="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           </a:t>
              </a:r>
              <a:r>
                <a:rPr sz="2000" kern="0" spc="2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  </a:t>
              </a: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1）低压侧充注制冷剂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grpSp>
        <p:nvGrpSpPr>
          <p:cNvPr id="122" name="group 12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602" name="path 60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04" name="path 60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picture 1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200400" y="1854200"/>
            <a:ext cx="2499359" cy="3480434"/>
          </a:xfrm>
          <a:prstGeom prst="rect">
            <a:avLst/>
          </a:prstGeom>
        </p:spPr>
      </p:pic>
      <p:sp>
        <p:nvSpPr>
          <p:cNvPr id="112" name="textbox 112"/>
          <p:cNvSpPr/>
          <p:nvPr/>
        </p:nvSpPr>
        <p:spPr>
          <a:xfrm>
            <a:off x="844918" y="905894"/>
            <a:ext cx="7393940" cy="121666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5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614680" algn="l" rtl="0" eaLnBrk="0">
              <a:lnSpc>
                <a:spcPct val="98000"/>
              </a:lnSpc>
            </a:pPr>
            <a:r>
              <a:rPr sz="2000" b="1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一辆2018款吉利帝豪EV450电动汽车出现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空调不制冷、制冷</a:t>
            </a:r>
            <a:r>
              <a:rPr sz="2000" b="1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b="1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效果不佳的故障。你知道电动空调与传统空调的区别吗？电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动汽车 </a:t>
            </a:r>
            <a:r>
              <a:rPr sz="2000" b="1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空调制冷系统的检漏方法有哪些？请你对电动汽车空调制冷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系统进 </a:t>
            </a:r>
            <a:r>
              <a:rPr sz="2000" b="1" kern="0" spc="-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行检漏。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6" name="textbox 116"/>
          <p:cNvSpPr/>
          <p:nvPr/>
        </p:nvSpPr>
        <p:spPr>
          <a:xfrm>
            <a:off x="-12700" y="171165"/>
            <a:ext cx="2696845" cy="42608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4000"/>
              </a:lnSpc>
            </a:pPr>
            <a:r>
              <a:rPr sz="2400" b="1" kern="0" spc="10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一、情境导入</a:t>
            </a:r>
            <a:endParaRPr sz="2400" b="1" kern="0" spc="10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0" name="group 20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120" name="path 120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22" name="path 122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textbox 608"/>
          <p:cNvSpPr/>
          <p:nvPr/>
        </p:nvSpPr>
        <p:spPr>
          <a:xfrm>
            <a:off x="465029" y="1343511"/>
            <a:ext cx="8562340" cy="432117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67665" indent="-336550" algn="l" rtl="0" eaLnBrk="0">
              <a:lnSpc>
                <a:spcPct val="103000"/>
              </a:lnSpc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  系统抽真空检漏后，关闭歧管压力表的高、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低压手动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                          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阀，将中间软管与制冷剂罐连接。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55600" indent="-333375" algn="l" rtl="0" eaLnBrk="0">
              <a:lnSpc>
                <a:spcPct val="107000"/>
              </a:lnSpc>
              <a:spcBef>
                <a:spcPts val="520"/>
              </a:spcBef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 打开制冷剂罐开瓶器，缓慢拧松中间软管在歧管压力                                        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表侧的螺母，利用制冷剂罐制冷剂排出中间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软管中的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                          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空气，听到制冷剂排放的声音后，立刻拧紧螺母。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56235" indent="-329565" algn="l" rtl="0" eaLnBrk="0">
              <a:lnSpc>
                <a:spcPct val="103000"/>
              </a:lnSpc>
              <a:spcBef>
                <a:spcPts val="520"/>
              </a:spcBef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 打开歧管压力表的高压手动阀，制冷剂罐倒立如图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所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                           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示。严禁打开低压手动阀，不准起动发动机。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55600" indent="-343535" algn="l" rtl="0" eaLnBrk="0">
              <a:lnSpc>
                <a:spcPct val="103000"/>
              </a:lnSpc>
              <a:spcBef>
                <a:spcPts val="520"/>
              </a:spcBef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 高压充注至约0.5MPa ，关闭手动高压阀。起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动发动机，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                    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打开空调A/C开关，将风速调至最大，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温度调至最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54330" algn="l" rtl="0" eaLnBrk="0">
              <a:lnSpc>
                <a:spcPct val="84000"/>
              </a:lnSpc>
              <a:spcBef>
                <a:spcPts val="500"/>
              </a:spcBef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低。打开低压手动阀，让制冷剂以气态的形式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进入制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58775" algn="l" rtl="0" eaLnBrk="0">
              <a:lnSpc>
                <a:spcPts val="2485"/>
              </a:lnSpc>
            </a:pPr>
            <a:r>
              <a:rPr sz="1800" kern="0" spc="-1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冷系统的低压侧。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0480" algn="l" rtl="0" eaLnBrk="0">
              <a:lnSpc>
                <a:spcPct val="84000"/>
              </a:lnSpc>
              <a:spcBef>
                <a:spcPts val="670"/>
              </a:spcBef>
            </a:pPr>
            <a:r>
              <a:rPr sz="18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5.  制冷系统高低压压力达到标准后，关闭低压手动阀，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56870" algn="l" rtl="0" eaLnBrk="0">
              <a:lnSpc>
                <a:spcPts val="2485"/>
              </a:lnSpc>
            </a:pPr>
            <a:r>
              <a:rPr sz="1800" kern="0" spc="-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拆下歧管压力表，制冷剂充注完成。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12000"/>
              </a:lnSpc>
            </a:pPr>
            <a:endParaRPr sz="6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73000"/>
              </a:lnSpc>
              <a:spcBef>
                <a:spcPts val="5"/>
              </a:spcBef>
            </a:pPr>
            <a:r>
              <a:rPr sz="1600" kern="0" spc="-30" dirty="0">
                <a:solidFill>
                  <a:srgbClr val="FFFFFF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30</a:t>
            </a:r>
            <a:endParaRPr sz="1600" dirty="0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610" name="picture 6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6311900" y="1257300"/>
            <a:ext cx="2610485" cy="4128134"/>
          </a:xfrm>
          <a:prstGeom prst="rect">
            <a:avLst/>
          </a:prstGeom>
        </p:spPr>
      </p:pic>
      <p:sp>
        <p:nvSpPr>
          <p:cNvPr id="612" name="textbox 612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4.3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制冷系统检修常规操作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24" name="group 124"/>
          <p:cNvGrpSpPr/>
          <p:nvPr/>
        </p:nvGrpSpPr>
        <p:grpSpPr>
          <a:xfrm rot="21600000">
            <a:off x="403225" y="776604"/>
            <a:ext cx="6108065" cy="405129"/>
            <a:chOff x="0" y="0"/>
            <a:chExt cx="6108065" cy="405129"/>
          </a:xfrm>
        </p:grpSpPr>
        <p:grpSp>
          <p:nvGrpSpPr>
            <p:cNvPr id="126" name="group 126"/>
            <p:cNvGrpSpPr/>
            <p:nvPr/>
          </p:nvGrpSpPr>
          <p:grpSpPr>
            <a:xfrm rot="21600000">
              <a:off x="0" y="0"/>
              <a:ext cx="6108065" cy="405129"/>
              <a:chOff x="0" y="0"/>
              <a:chExt cx="6108065" cy="405129"/>
            </a:xfrm>
          </p:grpSpPr>
          <p:sp>
            <p:nvSpPr>
              <p:cNvPr id="614" name="path 614"/>
              <p:cNvSpPr/>
              <p:nvPr/>
            </p:nvSpPr>
            <p:spPr>
              <a:xfrm>
                <a:off x="0" y="0"/>
                <a:ext cx="2973704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4682" h="637">
                    <a:moveTo>
                      <a:pt x="0" y="0"/>
                    </a:moveTo>
                    <a:lnTo>
                      <a:pt x="4682" y="0"/>
                    </a:lnTo>
                    <a:lnTo>
                      <a:pt x="4682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16" name="path 616"/>
              <p:cNvSpPr/>
              <p:nvPr/>
            </p:nvSpPr>
            <p:spPr>
              <a:xfrm>
                <a:off x="2559050" y="0"/>
                <a:ext cx="3549015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5589" h="637">
                    <a:moveTo>
                      <a:pt x="0" y="0"/>
                    </a:moveTo>
                    <a:lnTo>
                      <a:pt x="5589" y="0"/>
                    </a:lnTo>
                    <a:lnTo>
                      <a:pt x="5589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618" name="textbox 618"/>
            <p:cNvSpPr/>
            <p:nvPr/>
          </p:nvSpPr>
          <p:spPr>
            <a:xfrm>
              <a:off x="-12700" y="-12700"/>
              <a:ext cx="6134100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4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5730" algn="l" rtl="0" eaLnBrk="0">
                <a:lnSpc>
                  <a:spcPct val="92000"/>
                </a:lnSpc>
                <a:spcBef>
                  <a:spcPts val="5"/>
                </a:spcBef>
              </a:pPr>
              <a:r>
                <a:rPr sz="2000" kern="0" spc="-3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5.制冷剂充注        </a:t>
              </a:r>
              <a:r>
                <a:rPr sz="2000" kern="0" spc="-4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       2 ）高压侧充注制冷剂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grpSp>
        <p:nvGrpSpPr>
          <p:cNvPr id="128" name="group 128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622" name="path 62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24" name="path 62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textbox 626"/>
          <p:cNvSpPr/>
          <p:nvPr/>
        </p:nvSpPr>
        <p:spPr>
          <a:xfrm>
            <a:off x="455447" y="1342986"/>
            <a:ext cx="8227694" cy="253872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91160" algn="l" rtl="0" eaLnBrk="0">
              <a:lnSpc>
                <a:spcPct val="91000"/>
              </a:lnSpc>
            </a:pPr>
            <a:r>
              <a:rPr sz="20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汽车空调制冷系统加注冷冻油的方法有直</a:t>
            </a:r>
            <a:r>
              <a:rPr sz="20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接加入法和真空吸入法两种。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0" algn="l" rtl="0" eaLnBrk="0">
              <a:lnSpc>
                <a:spcPts val="2375"/>
              </a:lnSpc>
              <a:spcBef>
                <a:spcPts val="1475"/>
              </a:spcBef>
            </a:pPr>
            <a:r>
              <a:rPr sz="1700" b="1" kern="0" spc="-6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1）直接加入法</a:t>
            </a:r>
            <a:endParaRPr sz="17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523875" algn="l" rtl="0" eaLnBrk="0">
              <a:lnSpc>
                <a:spcPct val="91000"/>
              </a:lnSpc>
              <a:spcBef>
                <a:spcPts val="530"/>
              </a:spcBef>
            </a:pPr>
            <a:r>
              <a:rPr sz="20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将冷冻油按标准用量</a:t>
            </a:r>
            <a:r>
              <a:rPr sz="20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杯称量好，直接从压缩机加油口注入的方法。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0005" indent="1905" algn="l" rtl="0" eaLnBrk="0">
              <a:lnSpc>
                <a:spcPct val="109000"/>
              </a:lnSpc>
              <a:spcBef>
                <a:spcPts val="575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新压缩机出厂一般已注入约为120～200mL的冷冻油。更换新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压缩机时，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将新压缩机的冷冻油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全部倒出到一个干净量杯中，按“</a:t>
            </a:r>
            <a:r>
              <a:rPr sz="2000" kern="0" spc="-4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旧压缩机排出油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量+10g”的加注量补充冷冻油至新压缩机倒出的冷冻油量杯中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，将量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杯中的冷冻油从压缩机加油口注入即可。更换其它部件的加注量参考表。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aphicFrame>
        <p:nvGraphicFramePr>
          <p:cNvPr id="628" name="table 628"/>
          <p:cNvGraphicFramePr>
            <a:graphicFrameLocks noGrp="1"/>
          </p:cNvGraphicFramePr>
          <p:nvPr/>
        </p:nvGraphicFramePr>
        <p:xfrm>
          <a:off x="794067" y="4136073"/>
          <a:ext cx="7638415" cy="1109345"/>
        </p:xfrm>
        <a:graphic>
          <a:graphicData uri="http://schemas.openxmlformats.org/drawingml/2006/table">
            <a:tbl>
              <a:tblPr/>
              <a:tblGrid>
                <a:gridCol w="2162175"/>
                <a:gridCol w="1365885"/>
                <a:gridCol w="1368425"/>
                <a:gridCol w="1366519"/>
                <a:gridCol w="1375410"/>
              </a:tblGrid>
              <a:tr h="55435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09575" algn="l" rtl="0" eaLnBrk="0">
                        <a:lnSpc>
                          <a:spcPct val="95000"/>
                        </a:lnSpc>
                        <a:spcBef>
                          <a:spcPts val="5"/>
                        </a:spcBef>
                      </a:pPr>
                      <a:r>
                        <a:rPr sz="1800" b="1" kern="0" spc="-3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更换的零部件</a:t>
                      </a:r>
                      <a:endParaRPr sz="1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0520" algn="l" rtl="0" eaLnBrk="0">
                        <a:lnSpc>
                          <a:spcPct val="96000"/>
                        </a:lnSpc>
                      </a:pPr>
                      <a:r>
                        <a:rPr sz="1800" b="1" kern="0" spc="-4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冷凝器</a:t>
                      </a:r>
                      <a:endParaRPr sz="1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2425" algn="l" rtl="0" eaLnBrk="0">
                        <a:lnSpc>
                          <a:spcPct val="96000"/>
                        </a:lnSpc>
                        <a:spcBef>
                          <a:spcPts val="0"/>
                        </a:spcBef>
                      </a:pPr>
                      <a:r>
                        <a:rPr sz="1800" b="1" kern="0" spc="-4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蒸发器</a:t>
                      </a:r>
                      <a:endParaRPr sz="1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9380" algn="l" rtl="0" eaLnBrk="0">
                        <a:lnSpc>
                          <a:spcPct val="95000"/>
                        </a:lnSpc>
                      </a:pPr>
                      <a:r>
                        <a:rPr sz="1800" b="1" kern="0" spc="-3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储液干燥器</a:t>
                      </a:r>
                      <a:endParaRPr sz="1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2555" algn="l" rtl="0" eaLnBrk="0">
                        <a:lnSpc>
                          <a:spcPct val="95000"/>
                        </a:lnSpc>
                      </a:pPr>
                      <a:r>
                        <a:rPr sz="1800" b="1" kern="0" spc="-30" dirty="0">
                          <a:solidFill>
                            <a:srgbClr val="FFFFFF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制冷剂管道</a:t>
                      </a:r>
                      <a:endParaRPr sz="1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</a:tr>
              <a:tr h="55499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340" algn="l" rtl="0" eaLnBrk="0">
                        <a:lnSpc>
                          <a:spcPct val="96000"/>
                        </a:lnSpc>
                        <a:spcBef>
                          <a:spcPts val="5"/>
                        </a:spcBef>
                      </a:pPr>
                      <a:r>
                        <a:rPr sz="1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冷冻油补充量(mL)</a:t>
                      </a:r>
                      <a:endParaRPr sz="1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7980" algn="l" rtl="0" eaLnBrk="0">
                        <a:lnSpc>
                          <a:spcPts val="2255"/>
                        </a:lnSpc>
                        <a:spcBef>
                          <a:spcPts val="5"/>
                        </a:spcBef>
                      </a:pPr>
                      <a:r>
                        <a:rPr sz="1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40～50</a:t>
                      </a:r>
                      <a:endParaRPr sz="1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250" algn="l" rtl="0" eaLnBrk="0">
                        <a:lnSpc>
                          <a:spcPts val="2255"/>
                        </a:lnSpc>
                        <a:spcBef>
                          <a:spcPts val="5"/>
                        </a:spcBef>
                      </a:pPr>
                      <a:r>
                        <a:rPr sz="1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40～50</a:t>
                      </a:r>
                      <a:endParaRPr sz="1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5760" algn="l" rtl="0" eaLnBrk="0">
                        <a:lnSpc>
                          <a:spcPts val="2255"/>
                        </a:lnSpc>
                        <a:spcBef>
                          <a:spcPts val="5"/>
                        </a:spcBef>
                      </a:pPr>
                      <a:r>
                        <a:rPr sz="18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10～20</a:t>
                      </a:r>
                      <a:endParaRPr sz="1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7665" algn="l" rtl="0" eaLnBrk="0">
                        <a:lnSpc>
                          <a:spcPts val="2255"/>
                        </a:lnSpc>
                        <a:spcBef>
                          <a:spcPts val="5"/>
                        </a:spcBef>
                      </a:pPr>
                      <a:r>
                        <a:rPr sz="18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10～20</a:t>
                      </a:r>
                      <a:endParaRPr sz="1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32" name="textbox 632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4.3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制冷系统检修常规操作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34" name="textbox 634"/>
          <p:cNvSpPr/>
          <p:nvPr/>
        </p:nvSpPr>
        <p:spPr>
          <a:xfrm>
            <a:off x="403225" y="776604"/>
            <a:ext cx="2973704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06045" algn="l" rtl="0" eaLnBrk="0">
              <a:lnSpc>
                <a:spcPct val="91000"/>
              </a:lnSpc>
              <a:spcBef>
                <a:spcPts val="0"/>
              </a:spcBef>
            </a:pPr>
            <a:r>
              <a:rPr sz="2000" kern="0" spc="-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6.制冷系统冷冻油</a:t>
            </a:r>
            <a:r>
              <a:rPr sz="2000" kern="0" spc="-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充注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30" name="group 130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638" name="path 638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40" name="path 640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" name="textbox 642"/>
          <p:cNvSpPr/>
          <p:nvPr/>
        </p:nvSpPr>
        <p:spPr>
          <a:xfrm>
            <a:off x="527202" y="1234062"/>
            <a:ext cx="4383404" cy="379158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0" algn="l" rtl="0" eaLnBrk="0">
              <a:lnSpc>
                <a:spcPts val="2375"/>
              </a:lnSpc>
            </a:pPr>
            <a:r>
              <a:rPr sz="1700" b="1" kern="0" spc="-6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2）真空吸入法</a:t>
            </a:r>
            <a:endParaRPr sz="17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00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451485" algn="l" rtl="0" eaLnBrk="0">
              <a:lnSpc>
                <a:spcPct val="91000"/>
              </a:lnSpc>
              <a:spcBef>
                <a:spcPts val="600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利用真空吸力将冷冻油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从压缩机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1910" indent="-1270" algn="l" rtl="0" eaLnBrk="0">
              <a:lnSpc>
                <a:spcPct val="109000"/>
              </a:lnSpc>
              <a:spcBef>
                <a:spcPts val="600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低压检修阀吸入的方法。首先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将比要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补充的冷冻油还要多约20m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L(考虑加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注管中的残余油量)的冷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冻油倒入量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1275" indent="635" algn="l" rtl="0" eaLnBrk="0">
              <a:lnSpc>
                <a:spcPct val="111000"/>
              </a:lnSpc>
              <a:spcBef>
                <a:spcPts val="315"/>
              </a:spcBef>
            </a:pPr>
            <a:r>
              <a:rPr sz="20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杯，连接歧管压力表 ，将中间软管连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接真空泵，将低压软管从歧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管压力表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一端拆下并伸进冷冻油量杯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中，如图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所示。开启真空泵，打开高压手动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阀，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冷冻油便被徐徐吸入压缩机中。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644" name="picture 64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5003800" y="876300"/>
            <a:ext cx="3499484" cy="4401184"/>
          </a:xfrm>
          <a:prstGeom prst="rect">
            <a:avLst/>
          </a:prstGeom>
        </p:spPr>
      </p:pic>
      <p:sp>
        <p:nvSpPr>
          <p:cNvPr id="648" name="textbox 648"/>
          <p:cNvSpPr/>
          <p:nvPr/>
        </p:nvSpPr>
        <p:spPr>
          <a:xfrm>
            <a:off x="-12700" y="171165"/>
            <a:ext cx="6901180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4.3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制冷系统检修常规操作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50" name="textbox 650"/>
          <p:cNvSpPr/>
          <p:nvPr/>
        </p:nvSpPr>
        <p:spPr>
          <a:xfrm>
            <a:off x="403225" y="776604"/>
            <a:ext cx="2973704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06045" algn="l" rtl="0" eaLnBrk="0">
              <a:lnSpc>
                <a:spcPct val="91000"/>
              </a:lnSpc>
              <a:spcBef>
                <a:spcPts val="0"/>
              </a:spcBef>
            </a:pPr>
            <a:r>
              <a:rPr sz="2000" kern="0" spc="-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6.制冷系统冷冻油</a:t>
            </a:r>
            <a:r>
              <a:rPr sz="2000" kern="0" spc="-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充注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32" name="group 13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654" name="path 654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56" name="path 656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8" name="picture 65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2112010" y="1350009"/>
            <a:ext cx="4919980" cy="3834130"/>
          </a:xfrm>
          <a:prstGeom prst="rect">
            <a:avLst/>
          </a:prstGeom>
        </p:spPr>
      </p:pic>
      <p:sp>
        <p:nvSpPr>
          <p:cNvPr id="662" name="textbox 662"/>
          <p:cNvSpPr/>
          <p:nvPr/>
        </p:nvSpPr>
        <p:spPr>
          <a:xfrm>
            <a:off x="231139" y="860425"/>
            <a:ext cx="6459220" cy="421005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15000"/>
              </a:lnSpc>
            </a:pPr>
            <a:endParaRPr sz="3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95250" algn="l" rtl="0" eaLnBrk="0">
              <a:lnSpc>
                <a:spcPct val="91000"/>
              </a:lnSpc>
            </a:pPr>
            <a:r>
              <a:rPr sz="2400" b="1" kern="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电动空调</a:t>
            </a:r>
            <a:r>
              <a:rPr sz="2400" b="1" kern="0" spc="-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制冷剂检漏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64" name="textbox 664"/>
          <p:cNvSpPr/>
          <p:nvPr/>
        </p:nvSpPr>
        <p:spPr>
          <a:xfrm>
            <a:off x="-12700" y="171165"/>
            <a:ext cx="2904489" cy="43751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7000"/>
              </a:lnSpc>
            </a:pPr>
            <a:r>
              <a:rPr sz="2600" b="1" kern="0" spc="16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五、任务实施</a:t>
            </a:r>
            <a:endParaRPr sz="2600" b="1" kern="0" spc="16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34" name="group 134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668" name="path 668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70" name="path 670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6" name="picture 81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3568700"/>
            <a:ext cx="9144000" cy="1740534"/>
          </a:xfrm>
          <a:prstGeom prst="rect">
            <a:avLst/>
          </a:prstGeom>
        </p:spPr>
      </p:pic>
      <p:sp>
        <p:nvSpPr>
          <p:cNvPr id="818" name="textbox 818"/>
          <p:cNvSpPr/>
          <p:nvPr/>
        </p:nvSpPr>
        <p:spPr>
          <a:xfrm>
            <a:off x="3121660" y="1756410"/>
            <a:ext cx="2900680" cy="77279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ctr" rtl="0" eaLnBrk="0">
              <a:lnSpc>
                <a:spcPct val="150000"/>
              </a:lnSpc>
            </a:pPr>
            <a:r>
              <a:rPr 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谢</a:t>
            </a:r>
            <a:r>
              <a:rPr lang="en-US" alt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  </a:t>
            </a:r>
            <a:r>
              <a:rPr 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谢</a:t>
            </a:r>
            <a:r>
              <a:rPr lang="en-US" alt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 </a:t>
            </a:r>
            <a:r>
              <a:rPr lang="zh-CN" altLang="en-US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聆</a:t>
            </a:r>
            <a:r>
              <a:rPr lang="en-US" alt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 </a:t>
            </a:r>
            <a:r>
              <a:rPr lang="zh-CN" altLang="en-US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听</a:t>
            </a:r>
            <a:r>
              <a:rPr lang="en-US" alt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 </a:t>
            </a:r>
            <a:r>
              <a:rPr 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！</a:t>
            </a:r>
            <a:endParaRPr lang="zh-CN" altLang="zh-CN" sz="3600" b="1" kern="0" spc="-3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STHupo"/>
            </a:endParaRPr>
          </a:p>
        </p:txBody>
      </p:sp>
      <p:grpSp>
        <p:nvGrpSpPr>
          <p:cNvPr id="112" name="group 11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824" name="path 824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26" name="path 826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picture 12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262986" y="984568"/>
            <a:ext cx="6665017" cy="3944776"/>
          </a:xfrm>
          <a:prstGeom prst="rect">
            <a:avLst/>
          </a:prstGeom>
        </p:spPr>
      </p:pic>
      <p:sp>
        <p:nvSpPr>
          <p:cNvPr id="128" name="textbox 128"/>
          <p:cNvSpPr/>
          <p:nvPr/>
        </p:nvSpPr>
        <p:spPr>
          <a:xfrm>
            <a:off x="-12700" y="171165"/>
            <a:ext cx="2701289" cy="42608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4000"/>
              </a:lnSpc>
            </a:pPr>
            <a:r>
              <a:rPr sz="24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二、任务布置</a:t>
            </a:r>
            <a:endParaRPr sz="2400" b="1" kern="0" spc="1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2" name="group 2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132" name="path 13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34" name="path 13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box 136"/>
          <p:cNvSpPr/>
          <p:nvPr/>
        </p:nvSpPr>
        <p:spPr>
          <a:xfrm>
            <a:off x="997000" y="782937"/>
            <a:ext cx="5857240" cy="392937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2235"/>
              </a:lnSpc>
            </a:pPr>
            <a:r>
              <a:rPr sz="1800" kern="0" spc="-120" dirty="0">
                <a:solidFill>
                  <a:srgbClr val="FF0000">
                    <a:alpha val="100000"/>
                  </a:srgbClr>
                </a:solidFill>
                <a:latin typeface="Wingdings" panose="05000000000000000000"/>
                <a:ea typeface="Wingdings" panose="05000000000000000000"/>
                <a:cs typeface="Wingdings" panose="05000000000000000000"/>
              </a:rPr>
              <a:t>u</a:t>
            </a:r>
            <a:r>
              <a:rPr sz="1800" kern="0" spc="-920" dirty="0">
                <a:solidFill>
                  <a:srgbClr val="FF0000">
                    <a:alpha val="100000"/>
                  </a:srgbClr>
                </a:solidFill>
                <a:latin typeface="Wingdings" panose="05000000000000000000"/>
                <a:ea typeface="Wingdings" panose="05000000000000000000"/>
                <a:cs typeface="Wingdings" panose="05000000000000000000"/>
              </a:rPr>
              <a:t> </a:t>
            </a:r>
            <a:r>
              <a:rPr sz="1800" b="1" kern="0" spc="-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知识目标：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20"/>
              </a:lnSpc>
              <a:spcBef>
                <a:spcPts val="355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正确讲述制冷系统主要检修工具设备类型和工</a:t>
            </a:r>
            <a:r>
              <a:rPr sz="1800" b="1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作原理；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20"/>
              </a:lnSpc>
              <a:spcBef>
                <a:spcPts val="370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正确讲述电动汽车空调制冷</a:t>
            </a:r>
            <a:r>
              <a:rPr sz="1800" b="1" kern="0" spc="-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系统检漏方法。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00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2235"/>
              </a:lnSpc>
              <a:spcBef>
                <a:spcPts val="550"/>
              </a:spcBef>
            </a:pPr>
            <a:r>
              <a:rPr sz="1800" kern="0" spc="-130" dirty="0">
                <a:solidFill>
                  <a:srgbClr val="FF0000">
                    <a:alpha val="100000"/>
                  </a:srgbClr>
                </a:solidFill>
                <a:latin typeface="Wingdings" panose="05000000000000000000"/>
                <a:ea typeface="Wingdings" panose="05000000000000000000"/>
                <a:cs typeface="Wingdings" panose="05000000000000000000"/>
              </a:rPr>
              <a:t>u</a:t>
            </a:r>
            <a:r>
              <a:rPr sz="1800" kern="0" spc="-850" dirty="0">
                <a:solidFill>
                  <a:srgbClr val="FF0000">
                    <a:alpha val="100000"/>
                  </a:srgbClr>
                </a:solidFill>
                <a:latin typeface="Wingdings" panose="05000000000000000000"/>
                <a:ea typeface="Wingdings" panose="05000000000000000000"/>
                <a:cs typeface="Wingdings" panose="05000000000000000000"/>
              </a:rPr>
              <a:t> </a:t>
            </a:r>
            <a:r>
              <a:rPr sz="1800" b="1" kern="0" spc="-1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能力目标：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20"/>
              </a:lnSpc>
              <a:spcBef>
                <a:spcPts val="355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能正确对电动空调制冷系统进行压力测量；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35"/>
              </a:lnSpc>
              <a:spcBef>
                <a:spcPts val="370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能正确运用仪器设备对电动空</a:t>
            </a:r>
            <a:r>
              <a:rPr sz="1800" b="1" kern="0" spc="-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调进行检漏。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00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0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2245"/>
              </a:lnSpc>
              <a:spcBef>
                <a:spcPts val="545"/>
              </a:spcBef>
            </a:pPr>
            <a:r>
              <a:rPr sz="1800" kern="0" spc="-30" dirty="0">
                <a:solidFill>
                  <a:srgbClr val="FF0000">
                    <a:alpha val="100000"/>
                  </a:srgbClr>
                </a:solidFill>
                <a:latin typeface="Wingdings" panose="05000000000000000000"/>
                <a:ea typeface="Wingdings" panose="05000000000000000000"/>
                <a:cs typeface="Wingdings" panose="05000000000000000000"/>
              </a:rPr>
              <a:t>u</a:t>
            </a:r>
            <a:r>
              <a:rPr sz="1800" kern="0" spc="-890" dirty="0">
                <a:solidFill>
                  <a:srgbClr val="FF0000">
                    <a:alpha val="100000"/>
                  </a:srgbClr>
                </a:solidFill>
                <a:latin typeface="Wingdings" panose="05000000000000000000"/>
                <a:ea typeface="Wingdings" panose="05000000000000000000"/>
                <a:cs typeface="Wingdings" panose="05000000000000000000"/>
              </a:rPr>
              <a:t> </a:t>
            </a:r>
            <a:r>
              <a:rPr sz="1800" b="1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素质目标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35"/>
              </a:lnSpc>
              <a:spcBef>
                <a:spcPts val="350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严格执行企业检修标准流程；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35"/>
              </a:lnSpc>
              <a:spcBef>
                <a:spcPts val="300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严格执行企业</a:t>
            </a:r>
            <a:r>
              <a:rPr sz="1800" b="1" kern="0" spc="-50" dirty="0">
                <a:solidFill>
                  <a:srgbClr val="000000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6S</a:t>
            </a:r>
            <a:r>
              <a:rPr sz="1800" b="1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管理制度；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25"/>
              </a:lnSpc>
              <a:spcBef>
                <a:spcPts val="410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培养严谨求实的工匠精神、热爱劳动的好品质。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138" name="picture 13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009700" y="4416661"/>
            <a:ext cx="166814" cy="260794"/>
          </a:xfrm>
          <a:prstGeom prst="rect">
            <a:avLst/>
          </a:prstGeom>
        </p:spPr>
      </p:pic>
      <p:pic>
        <p:nvPicPr>
          <p:cNvPr id="140" name="picture 1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1009700" y="4080334"/>
            <a:ext cx="166814" cy="260794"/>
          </a:xfrm>
          <a:prstGeom prst="rect">
            <a:avLst/>
          </a:prstGeom>
        </p:spPr>
      </p:pic>
      <p:pic>
        <p:nvPicPr>
          <p:cNvPr id="142" name="picture 14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009700" y="3758294"/>
            <a:ext cx="166814" cy="260794"/>
          </a:xfrm>
          <a:prstGeom prst="rect">
            <a:avLst/>
          </a:prstGeom>
        </p:spPr>
      </p:pic>
      <p:pic>
        <p:nvPicPr>
          <p:cNvPr id="144" name="picture 14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1009700" y="2770741"/>
            <a:ext cx="166814" cy="260794"/>
          </a:xfrm>
          <a:prstGeom prst="rect">
            <a:avLst/>
          </a:prstGeom>
        </p:spPr>
      </p:pic>
      <p:pic>
        <p:nvPicPr>
          <p:cNvPr id="146" name="picture 14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1009700" y="2441557"/>
            <a:ext cx="166814" cy="260794"/>
          </a:xfrm>
          <a:prstGeom prst="rect">
            <a:avLst/>
          </a:prstGeom>
        </p:spPr>
      </p:pic>
      <p:pic>
        <p:nvPicPr>
          <p:cNvPr id="148" name="picture 14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600000">
            <a:off x="1009700" y="1454005"/>
            <a:ext cx="166814" cy="260794"/>
          </a:xfrm>
          <a:prstGeom prst="rect">
            <a:avLst/>
          </a:prstGeom>
        </p:spPr>
      </p:pic>
      <p:pic>
        <p:nvPicPr>
          <p:cNvPr id="150" name="picture 15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1009700" y="1124821"/>
            <a:ext cx="166814" cy="260794"/>
          </a:xfrm>
          <a:prstGeom prst="rect">
            <a:avLst/>
          </a:prstGeom>
        </p:spPr>
      </p:pic>
      <p:sp>
        <p:nvSpPr>
          <p:cNvPr id="154" name="textbox 154"/>
          <p:cNvSpPr/>
          <p:nvPr/>
        </p:nvSpPr>
        <p:spPr>
          <a:xfrm>
            <a:off x="-12700" y="171165"/>
            <a:ext cx="2701289" cy="43370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2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6000"/>
              </a:lnSpc>
            </a:pPr>
            <a:r>
              <a:rPr sz="3600" b="1" kern="0" spc="-50" baseline="-300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三、教学目标</a:t>
            </a:r>
            <a:endParaRPr sz="3600" b="1" kern="0" spc="-50" baseline="-300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4" name="group 24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158" name="path 158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60" name="path 160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extbox 162"/>
          <p:cNvSpPr/>
          <p:nvPr/>
        </p:nvSpPr>
        <p:spPr>
          <a:xfrm>
            <a:off x="488264" y="2979988"/>
            <a:ext cx="5055870" cy="231902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6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44145" indent="-1270" algn="l" rtl="0" eaLnBrk="0">
              <a:lnSpc>
                <a:spcPct val="96000"/>
              </a:lnSpc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汽车空调制冷系统的一些连接管路会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用到铜         </a:t>
            </a:r>
            <a:r>
              <a:rPr sz="18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管，对铜管进行切断作业</a:t>
            </a:r>
            <a:r>
              <a:rPr sz="1800" kern="0" spc="-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时需要使用切管器。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3335" algn="l" rtl="0" eaLnBrk="0">
              <a:lnSpc>
                <a:spcPct val="94000"/>
              </a:lnSpc>
              <a:spcBef>
                <a:spcPts val="605"/>
              </a:spcBef>
            </a:pPr>
            <a:r>
              <a:rPr sz="16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①将需要切割的铜管放置于切管器</a:t>
            </a:r>
            <a:r>
              <a:rPr sz="1600" kern="0" spc="-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的刀片和滚轮之间。</a:t>
            </a:r>
            <a:endParaRPr sz="16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9050" indent="-6350" algn="l" rtl="0" eaLnBrk="0">
              <a:lnSpc>
                <a:spcPct val="98000"/>
              </a:lnSpc>
              <a:spcBef>
                <a:spcPts val="95"/>
              </a:spcBef>
            </a:pPr>
            <a:r>
              <a:rPr sz="16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②缓慢转动切管器末端的进刀旋钮，直到刀</a:t>
            </a:r>
            <a:r>
              <a:rPr sz="1600" kern="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口碰到管壁，</a:t>
            </a:r>
            <a:r>
              <a:rPr sz="16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600" kern="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并确保刀口垂直地压在</a:t>
            </a:r>
            <a:r>
              <a:rPr sz="1600" kern="0" spc="-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铜管上。</a:t>
            </a:r>
            <a:endParaRPr sz="16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3970" indent="-1905" algn="l" rtl="0" eaLnBrk="0">
              <a:lnSpc>
                <a:spcPct val="98000"/>
              </a:lnSpc>
              <a:spcBef>
                <a:spcPts val="115"/>
              </a:spcBef>
            </a:pPr>
            <a:r>
              <a:rPr sz="16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③用左手捏住铜管,右手转动切管器，使其</a:t>
            </a:r>
            <a:r>
              <a:rPr sz="16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绕铜管顺时针 </a:t>
            </a:r>
            <a:r>
              <a:rPr sz="16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方向旋转。每绕铜管旋转一周时，就</a:t>
            </a:r>
            <a:r>
              <a:rPr sz="16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需要旋转切管器末  </a:t>
            </a:r>
            <a:r>
              <a:rPr sz="16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端的进刀旋钮，使其进刀1</a:t>
            </a:r>
            <a:r>
              <a:rPr sz="1600" kern="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/4圈。</a:t>
            </a:r>
            <a:endParaRPr sz="16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2700" algn="l" rtl="0" eaLnBrk="0">
              <a:lnSpc>
                <a:spcPct val="94000"/>
              </a:lnSpc>
              <a:spcBef>
                <a:spcPts val="95"/>
              </a:spcBef>
            </a:pPr>
            <a:r>
              <a:rPr sz="1600" kern="0" spc="-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④一边旋转一边进刀，直到将铜管切断。</a:t>
            </a:r>
            <a:endParaRPr sz="16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64" name="textbox 164"/>
          <p:cNvSpPr/>
          <p:nvPr/>
        </p:nvSpPr>
        <p:spPr>
          <a:xfrm>
            <a:off x="678612" y="890838"/>
            <a:ext cx="7795259" cy="137286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408305" algn="l" rtl="0" eaLnBrk="0">
              <a:lnSpc>
                <a:spcPct val="98000"/>
              </a:lnSpc>
              <a:spcBef>
                <a:spcPts val="0"/>
              </a:spcBef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汽车空调制冷系统通过管路将压缩机、冷凝器、储液干燥器、蒸发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器等连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接成一个密封的系统，制冷剂在系统中循环完成制冷过程。由于汽车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空调系统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的工作环境比较恶劣，在使用的过程中容易出现不制冷、制冷效果不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佳等故障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现象。此时需要对汽车空调系统进行检修，以恢复制冷性能并保持稳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定可靠运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行。汽车空调制冷系统检修时需要用到一些专用的检修工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具和设备。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166" name="picture 16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5461000" y="2603499"/>
            <a:ext cx="3426459" cy="2474594"/>
          </a:xfrm>
          <a:prstGeom prst="rect">
            <a:avLst/>
          </a:prstGeom>
        </p:spPr>
      </p:pic>
      <p:sp>
        <p:nvSpPr>
          <p:cNvPr id="170" name="textbox 170"/>
          <p:cNvSpPr/>
          <p:nvPr/>
        </p:nvSpPr>
        <p:spPr>
          <a:xfrm>
            <a:off x="-12700" y="171165"/>
            <a:ext cx="598677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4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检修工具与设备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6" name="group 26"/>
          <p:cNvGrpSpPr/>
          <p:nvPr/>
        </p:nvGrpSpPr>
        <p:grpSpPr>
          <a:xfrm rot="21600000">
            <a:off x="403225" y="2426970"/>
            <a:ext cx="3630294" cy="405129"/>
            <a:chOff x="0" y="0"/>
            <a:chExt cx="3630294" cy="405129"/>
          </a:xfrm>
        </p:grpSpPr>
        <p:grpSp>
          <p:nvGrpSpPr>
            <p:cNvPr id="28" name="group 28"/>
            <p:cNvGrpSpPr/>
            <p:nvPr/>
          </p:nvGrpSpPr>
          <p:grpSpPr>
            <a:xfrm rot="21600000">
              <a:off x="0" y="0"/>
              <a:ext cx="3630294" cy="405129"/>
              <a:chOff x="0" y="0"/>
              <a:chExt cx="3630294" cy="405129"/>
            </a:xfrm>
          </p:grpSpPr>
          <p:sp>
            <p:nvSpPr>
              <p:cNvPr id="172" name="path 172"/>
              <p:cNvSpPr/>
              <p:nvPr/>
            </p:nvSpPr>
            <p:spPr>
              <a:xfrm>
                <a:off x="0" y="0"/>
                <a:ext cx="1973579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3107" h="637">
                    <a:moveTo>
                      <a:pt x="0" y="0"/>
                    </a:moveTo>
                    <a:lnTo>
                      <a:pt x="3107" y="0"/>
                    </a:lnTo>
                    <a:lnTo>
                      <a:pt x="310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4" name="path 174"/>
              <p:cNvSpPr/>
              <p:nvPr/>
            </p:nvSpPr>
            <p:spPr>
              <a:xfrm>
                <a:off x="1967864" y="0"/>
                <a:ext cx="1662429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2617" h="637">
                    <a:moveTo>
                      <a:pt x="0" y="0"/>
                    </a:moveTo>
                    <a:lnTo>
                      <a:pt x="2617" y="0"/>
                    </a:lnTo>
                    <a:lnTo>
                      <a:pt x="261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176" name="textbox 176"/>
            <p:cNvSpPr/>
            <p:nvPr/>
          </p:nvSpPr>
          <p:spPr>
            <a:xfrm>
              <a:off x="-12700" y="-12700"/>
              <a:ext cx="3655695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6365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6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1.管路加工工具</a:t>
              </a:r>
              <a:r>
                <a:rPr sz="2000" kern="0" spc="6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   </a:t>
              </a:r>
              <a:r>
                <a:rPr sz="2000" kern="0" spc="-6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1 ）切</a:t>
              </a:r>
              <a:r>
                <a:rPr sz="2000" kern="0" spc="-7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管器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grpSp>
        <p:nvGrpSpPr>
          <p:cNvPr id="30" name="group 30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180" name="path 180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82" name="path 182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" name="picture 18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4432300" y="2616200"/>
            <a:ext cx="3613784" cy="2772409"/>
          </a:xfrm>
          <a:prstGeom prst="rect">
            <a:avLst/>
          </a:prstGeom>
        </p:spPr>
      </p:pic>
      <p:sp>
        <p:nvSpPr>
          <p:cNvPr id="188" name="textbox 188"/>
          <p:cNvSpPr/>
          <p:nvPr/>
        </p:nvSpPr>
        <p:spPr>
          <a:xfrm>
            <a:off x="485267" y="1349258"/>
            <a:ext cx="7656830" cy="121793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6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521970" algn="l" rtl="0" eaLnBrk="0">
              <a:lnSpc>
                <a:spcPct val="98000"/>
              </a:lnSpc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对小管径的铜管进行弯曲作业时需用到弯管器进行弯曲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，弯曲时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可先在弯曲处退火，在管子弯曲前用气焰加热管子。加热部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分应有一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定的长度其长短由弯曲角度和管子的直径来决定。在弯曲角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度不太大 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时也可以直接用弯管器进行弯管。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90" name="textbox 190"/>
          <p:cNvSpPr/>
          <p:nvPr/>
        </p:nvSpPr>
        <p:spPr>
          <a:xfrm>
            <a:off x="778129" y="3178794"/>
            <a:ext cx="3234689" cy="137223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8000"/>
              </a:lnSpc>
            </a:pPr>
            <a:r>
              <a:rPr sz="1800" kern="0" spc="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使用时：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把退过火的紫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铜管放入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带导槽的固定轮与活动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杆之间，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用固定杆紧固住铜管，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然后用活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动杆的导槽导住铜管，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手握活动 </a:t>
            </a:r>
            <a:r>
              <a:rPr sz="18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杆柄顺时针方向平稳转动。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92" name="textbox 192"/>
          <p:cNvSpPr/>
          <p:nvPr/>
        </p:nvSpPr>
        <p:spPr>
          <a:xfrm>
            <a:off x="-12700" y="171165"/>
            <a:ext cx="598677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4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检修工具与设备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32" name="group 32"/>
          <p:cNvGrpSpPr/>
          <p:nvPr/>
        </p:nvGrpSpPr>
        <p:grpSpPr>
          <a:xfrm rot="21600000">
            <a:off x="403225" y="776604"/>
            <a:ext cx="3886834" cy="405129"/>
            <a:chOff x="0" y="0"/>
            <a:chExt cx="3886834" cy="405129"/>
          </a:xfrm>
        </p:grpSpPr>
        <p:grpSp>
          <p:nvGrpSpPr>
            <p:cNvPr id="34" name="group 34"/>
            <p:cNvGrpSpPr/>
            <p:nvPr/>
          </p:nvGrpSpPr>
          <p:grpSpPr>
            <a:xfrm rot="21600000">
              <a:off x="0" y="0"/>
              <a:ext cx="3886834" cy="405129"/>
              <a:chOff x="0" y="0"/>
              <a:chExt cx="3886834" cy="405129"/>
            </a:xfrm>
          </p:grpSpPr>
          <p:sp>
            <p:nvSpPr>
              <p:cNvPr id="194" name="path 194"/>
              <p:cNvSpPr/>
              <p:nvPr/>
            </p:nvSpPr>
            <p:spPr>
              <a:xfrm>
                <a:off x="0" y="0"/>
                <a:ext cx="1973579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3107" h="637">
                    <a:moveTo>
                      <a:pt x="0" y="0"/>
                    </a:moveTo>
                    <a:lnTo>
                      <a:pt x="3107" y="0"/>
                    </a:lnTo>
                    <a:lnTo>
                      <a:pt x="310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6" name="path 196"/>
              <p:cNvSpPr/>
              <p:nvPr/>
            </p:nvSpPr>
            <p:spPr>
              <a:xfrm>
                <a:off x="1967864" y="0"/>
                <a:ext cx="1918969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3021" h="637">
                    <a:moveTo>
                      <a:pt x="0" y="0"/>
                    </a:moveTo>
                    <a:lnTo>
                      <a:pt x="3021" y="0"/>
                    </a:lnTo>
                    <a:lnTo>
                      <a:pt x="3021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198" name="textbox 198"/>
            <p:cNvSpPr/>
            <p:nvPr/>
          </p:nvSpPr>
          <p:spPr>
            <a:xfrm>
              <a:off x="-12700" y="-12700"/>
              <a:ext cx="3912234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6365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4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1.管路加工工具   2 ）弯管器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grpSp>
        <p:nvGrpSpPr>
          <p:cNvPr id="36" name="group 36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202" name="path 20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04" name="path 20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textbox 206"/>
          <p:cNvSpPr/>
          <p:nvPr/>
        </p:nvSpPr>
        <p:spPr>
          <a:xfrm>
            <a:off x="482981" y="1350274"/>
            <a:ext cx="7912100" cy="182626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534670" algn="l" rtl="0" eaLnBrk="0">
              <a:lnSpc>
                <a:spcPct val="97000"/>
              </a:lnSpc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当铜管采用螺纹联接时，为确保联接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处的密封性，需使用扩口器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将管口扩大并呈喇叭口形状。在对两段铜管进行焊接时，也需将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其中    </a:t>
            </a:r>
            <a:r>
              <a:rPr sz="20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一段铜管进行扩口。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401955" algn="l" rtl="0" eaLnBrk="0">
              <a:lnSpc>
                <a:spcPct val="98000"/>
              </a:lnSpc>
              <a:spcBef>
                <a:spcPts val="145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扩口时，先将退火的铜管套上连接螺母，然后将铜管放入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夹管钳相  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应的孔径内，铜管露出夹钳的高度为直径的五分之一 ，拧紧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夹管钳两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端的螺母，用扩口顶压器的锥形头压在管口上，顺时针缓慢旋转螺杆，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210" name="picture 2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584200" y="3670299"/>
            <a:ext cx="4251959" cy="1706879"/>
          </a:xfrm>
          <a:prstGeom prst="rect">
            <a:avLst/>
          </a:prstGeom>
        </p:spPr>
      </p:pic>
      <p:pic>
        <p:nvPicPr>
          <p:cNvPr id="212" name="picture 2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5156200" y="3263899"/>
            <a:ext cx="2860675" cy="2113279"/>
          </a:xfrm>
          <a:prstGeom prst="rect">
            <a:avLst/>
          </a:prstGeom>
        </p:spPr>
      </p:pic>
      <p:sp>
        <p:nvSpPr>
          <p:cNvPr id="214" name="textbox 214"/>
          <p:cNvSpPr/>
          <p:nvPr/>
        </p:nvSpPr>
        <p:spPr>
          <a:xfrm>
            <a:off x="-12700" y="171165"/>
            <a:ext cx="598677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4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检修工具与设备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38" name="group 38"/>
          <p:cNvGrpSpPr/>
          <p:nvPr/>
        </p:nvGrpSpPr>
        <p:grpSpPr>
          <a:xfrm rot="21600000">
            <a:off x="403225" y="776604"/>
            <a:ext cx="3886834" cy="405129"/>
            <a:chOff x="0" y="0"/>
            <a:chExt cx="3886834" cy="405129"/>
          </a:xfrm>
        </p:grpSpPr>
        <p:grpSp>
          <p:nvGrpSpPr>
            <p:cNvPr id="40" name="group 40"/>
            <p:cNvGrpSpPr/>
            <p:nvPr/>
          </p:nvGrpSpPr>
          <p:grpSpPr>
            <a:xfrm rot="21600000">
              <a:off x="0" y="0"/>
              <a:ext cx="3886834" cy="405129"/>
              <a:chOff x="0" y="0"/>
              <a:chExt cx="3886834" cy="405129"/>
            </a:xfrm>
          </p:grpSpPr>
          <p:sp>
            <p:nvSpPr>
              <p:cNvPr id="216" name="path 216"/>
              <p:cNvSpPr/>
              <p:nvPr/>
            </p:nvSpPr>
            <p:spPr>
              <a:xfrm>
                <a:off x="0" y="0"/>
                <a:ext cx="1973579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3107" h="637">
                    <a:moveTo>
                      <a:pt x="0" y="0"/>
                    </a:moveTo>
                    <a:lnTo>
                      <a:pt x="3107" y="0"/>
                    </a:lnTo>
                    <a:lnTo>
                      <a:pt x="310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8" name="path 218"/>
              <p:cNvSpPr/>
              <p:nvPr/>
            </p:nvSpPr>
            <p:spPr>
              <a:xfrm>
                <a:off x="1967864" y="0"/>
                <a:ext cx="1918969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3021" h="637">
                    <a:moveTo>
                      <a:pt x="0" y="0"/>
                    </a:moveTo>
                    <a:lnTo>
                      <a:pt x="3021" y="0"/>
                    </a:lnTo>
                    <a:lnTo>
                      <a:pt x="3021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220" name="textbox 220"/>
            <p:cNvSpPr/>
            <p:nvPr/>
          </p:nvSpPr>
          <p:spPr>
            <a:xfrm>
              <a:off x="-12700" y="-12700"/>
              <a:ext cx="3912234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6365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6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1.管路加工工具</a:t>
              </a:r>
              <a:r>
                <a:rPr sz="2000" kern="0" spc="7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  </a:t>
              </a:r>
              <a:r>
                <a:rPr sz="2000" kern="0" spc="-6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3 ）扩口器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grpSp>
        <p:nvGrpSpPr>
          <p:cNvPr id="42" name="group 4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224" name="path 224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26" name="path 226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228" name="textbox 228"/>
          <p:cNvSpPr/>
          <p:nvPr/>
        </p:nvSpPr>
        <p:spPr>
          <a:xfrm>
            <a:off x="482981" y="3179836"/>
            <a:ext cx="2515870" cy="3016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1000"/>
              </a:lnSpc>
            </a:pPr>
            <a:r>
              <a:rPr sz="2000" kern="0" spc="-1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将管口挤压成喇叭口。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textbox 230"/>
          <p:cNvSpPr/>
          <p:nvPr/>
        </p:nvSpPr>
        <p:spPr>
          <a:xfrm>
            <a:off x="486029" y="1349512"/>
            <a:ext cx="7835265" cy="152273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445770" algn="l" rtl="0" eaLnBrk="0">
              <a:lnSpc>
                <a:spcPct val="98000"/>
              </a:lnSpc>
              <a:spcBef>
                <a:spcPts val="0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汽车空调制冷系统部分连接管路为橡胶连接软管，由铝制连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接螺纹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接头与软管组成，加工连接软管时需根据软管和啤头尺寸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，选择合适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的模头，将已套好接头软管和啤头放入模头内，用千斤顶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压紧，压紧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时的力度必须合适，力度不够，接头容易泄漏，力度过大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，有可能将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000" kern="0" spc="-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接头压扁。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234" name="picture 23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390900" y="2628900"/>
            <a:ext cx="1692275" cy="2775584"/>
          </a:xfrm>
          <a:prstGeom prst="rect">
            <a:avLst/>
          </a:prstGeom>
        </p:spPr>
      </p:pic>
      <p:sp>
        <p:nvSpPr>
          <p:cNvPr id="236" name="textbox 236"/>
          <p:cNvSpPr/>
          <p:nvPr/>
        </p:nvSpPr>
        <p:spPr>
          <a:xfrm>
            <a:off x="-12700" y="171165"/>
            <a:ext cx="598677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4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.1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检修工具与设备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44" name="group 44"/>
          <p:cNvGrpSpPr/>
          <p:nvPr/>
        </p:nvGrpSpPr>
        <p:grpSpPr>
          <a:xfrm rot="21600000">
            <a:off x="403225" y="776604"/>
            <a:ext cx="3886834" cy="405129"/>
            <a:chOff x="0" y="0"/>
            <a:chExt cx="3886834" cy="405129"/>
          </a:xfrm>
        </p:grpSpPr>
        <p:grpSp>
          <p:nvGrpSpPr>
            <p:cNvPr id="46" name="group 46"/>
            <p:cNvGrpSpPr/>
            <p:nvPr/>
          </p:nvGrpSpPr>
          <p:grpSpPr>
            <a:xfrm rot="21600000">
              <a:off x="0" y="0"/>
              <a:ext cx="3886834" cy="405129"/>
              <a:chOff x="0" y="0"/>
              <a:chExt cx="3886834" cy="405129"/>
            </a:xfrm>
          </p:grpSpPr>
          <p:sp>
            <p:nvSpPr>
              <p:cNvPr id="238" name="path 238"/>
              <p:cNvSpPr/>
              <p:nvPr/>
            </p:nvSpPr>
            <p:spPr>
              <a:xfrm>
                <a:off x="0" y="0"/>
                <a:ext cx="1973579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3107" h="637">
                    <a:moveTo>
                      <a:pt x="0" y="0"/>
                    </a:moveTo>
                    <a:lnTo>
                      <a:pt x="3107" y="0"/>
                    </a:lnTo>
                    <a:lnTo>
                      <a:pt x="3107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40" name="path 240"/>
              <p:cNvSpPr/>
              <p:nvPr/>
            </p:nvSpPr>
            <p:spPr>
              <a:xfrm>
                <a:off x="1967864" y="0"/>
                <a:ext cx="1918969" cy="405129"/>
              </a:xfrm>
              <a:custGeom>
                <a:avLst/>
                <a:gdLst/>
                <a:ahLst/>
                <a:cxnLst/>
                <a:rect l="0" t="0" r="0" b="0"/>
                <a:pathLst>
                  <a:path w="3021" h="637">
                    <a:moveTo>
                      <a:pt x="0" y="0"/>
                    </a:moveTo>
                    <a:lnTo>
                      <a:pt x="3021" y="0"/>
                    </a:lnTo>
                    <a:lnTo>
                      <a:pt x="3021" y="637"/>
                    </a:lnTo>
                    <a:lnTo>
                      <a:pt x="0" y="6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242" name="textbox 242"/>
            <p:cNvSpPr/>
            <p:nvPr/>
          </p:nvSpPr>
          <p:spPr>
            <a:xfrm>
              <a:off x="-12700" y="-12700"/>
              <a:ext cx="3912234" cy="44830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8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6365" algn="l" rtl="0" eaLnBrk="0">
                <a:lnSpc>
                  <a:spcPct val="91000"/>
                </a:lnSpc>
                <a:spcBef>
                  <a:spcPts val="5"/>
                </a:spcBef>
              </a:pPr>
              <a:r>
                <a:rPr sz="2000" kern="0" spc="-1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1.管路加工工具   4）啤管机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grpSp>
        <p:nvGrpSpPr>
          <p:cNvPr id="48" name="group 48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246" name="path 246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48" name="path 248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7906</Words>
  <Application>WPS 演示</Application>
  <PresentationFormat/>
  <Paragraphs>350</Paragraphs>
  <Slides>34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34</vt:i4>
      </vt:variant>
    </vt:vector>
  </HeadingPairs>
  <TitlesOfParts>
    <vt:vector size="46" baseType="lpstr">
      <vt:lpstr>Arial</vt:lpstr>
      <vt:lpstr>宋体</vt:lpstr>
      <vt:lpstr>Wingdings</vt:lpstr>
      <vt:lpstr>Arial</vt:lpstr>
      <vt:lpstr>微软雅黑</vt:lpstr>
      <vt:lpstr>MS PGothic</vt:lpstr>
      <vt:lpstr>Calibri</vt:lpstr>
      <vt:lpstr>Wingdings</vt:lpstr>
      <vt:lpstr>Arial Unicode MS</vt:lpstr>
      <vt:lpstr>STHupo</vt:lpstr>
      <vt:lpstr>Segoe Print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李兵</dc:creator>
  <cp:lastModifiedBy>2016</cp:lastModifiedBy>
  <cp:revision>11</cp:revision>
  <dcterms:created xsi:type="dcterms:W3CDTF">2025-02-24T07:00:00Z</dcterms:created>
  <dcterms:modified xsi:type="dcterms:W3CDTF">2025-02-25T07:09:54Z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wqlLaW5nc29mdCBQREYgdG8gV1BTIDEwMA</vt:lpwstr>
  </property>
  <property fmtid="{D5CDD505-2E9C-101B-9397-08002B2CF9AE}" pid="3" name="Created">
    <vt:filetime>2025-02-22T10:35:35Z</vt:filetime>
  </property>
  <property fmtid="{D5CDD505-2E9C-101B-9397-08002B2CF9AE}" pid="4" name="ICV">
    <vt:lpwstr>FF15CA2286D34477B94B6851346455D8_12</vt:lpwstr>
  </property>
  <property fmtid="{D5CDD505-2E9C-101B-9397-08002B2CF9AE}" pid="5" name="KSOProductBuildVer">
    <vt:lpwstr>2052-12.1.0.19770</vt:lpwstr>
  </property>
</Properties>
</file>