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12" r:id="rId31"/>
  </p:sldIdLst>
  <p:sldSz cx="9144000" cy="571881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handoutMaster" Target="handoutMasters/handoutMaster1.xml"/><Relationship Id="rId32" Type="http://schemas.openxmlformats.org/officeDocument/2006/relationships/notesMaster" Target="notesMasters/notesMaster1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61765" y="1143000"/>
            <a:ext cx="493447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14300" y="1346200"/>
            <a:ext cx="8922681" cy="3584235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103039" y="1347713"/>
            <a:ext cx="8938259" cy="136778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684145" algn="l" rtl="0" eaLnBrk="0">
              <a:lnSpc>
                <a:spcPct val="91000"/>
              </a:lnSpc>
              <a:spcBef>
                <a:spcPts val="5"/>
              </a:spcBef>
            </a:pPr>
            <a:r>
              <a:rPr sz="3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电动空调系统制冷剂</a:t>
            </a:r>
            <a:r>
              <a:rPr sz="3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回收与充注</a:t>
            </a:r>
            <a:endParaRPr sz="3200" b="1" kern="0" spc="-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" name="group 2"/>
          <p:cNvGrpSpPr/>
          <p:nvPr/>
        </p:nvGrpSpPr>
        <p:grpSpPr>
          <a:xfrm rot="21600000">
            <a:off x="90338" y="902965"/>
            <a:ext cx="2444457" cy="2170311"/>
            <a:chOff x="0" y="0"/>
            <a:chExt cx="2444457" cy="2170311"/>
          </a:xfrm>
        </p:grpSpPr>
        <p:grpSp>
          <p:nvGrpSpPr>
            <p:cNvPr id="5" name="group 4"/>
            <p:cNvGrpSpPr/>
            <p:nvPr/>
          </p:nvGrpSpPr>
          <p:grpSpPr>
            <a:xfrm rot="21600000">
              <a:off x="12700" y="12700"/>
              <a:ext cx="2431757" cy="2149035"/>
              <a:chOff x="0" y="0"/>
              <a:chExt cx="2431757" cy="2149035"/>
            </a:xfrm>
          </p:grpSpPr>
          <p:sp>
            <p:nvSpPr>
              <p:cNvPr id="6" name="path 6"/>
              <p:cNvSpPr/>
              <p:nvPr/>
            </p:nvSpPr>
            <p:spPr>
              <a:xfrm>
                <a:off x="0" y="0"/>
                <a:ext cx="2419745" cy="2144911"/>
              </a:xfrm>
              <a:custGeom>
                <a:avLst/>
                <a:gdLst/>
                <a:ahLst/>
                <a:cxnLst/>
                <a:rect l="0" t="0" r="0" b="0"/>
                <a:pathLst>
                  <a:path w="3810" h="3377">
                    <a:moveTo>
                      <a:pt x="0" y="0"/>
                    </a:moveTo>
                    <a:lnTo>
                      <a:pt x="2654" y="9"/>
                    </a:lnTo>
                    <a:lnTo>
                      <a:pt x="3810" y="3377"/>
                    </a:lnTo>
                    <a:lnTo>
                      <a:pt x="0" y="33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EBC23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" name="path 8"/>
              <p:cNvSpPr/>
              <p:nvPr/>
            </p:nvSpPr>
            <p:spPr>
              <a:xfrm>
                <a:off x="1673569" y="1918"/>
                <a:ext cx="758188" cy="2147116"/>
              </a:xfrm>
              <a:custGeom>
                <a:avLst/>
                <a:gdLst/>
                <a:ahLst/>
                <a:cxnLst/>
                <a:rect l="0" t="0" r="0" b="0"/>
                <a:pathLst>
                  <a:path w="1193" h="3381">
                    <a:moveTo>
                      <a:pt x="18" y="6"/>
                    </a:moveTo>
                    <a:lnTo>
                      <a:pt x="1175" y="3374"/>
                    </a:lnTo>
                  </a:path>
                </a:pathLst>
              </a:custGeom>
              <a:noFill/>
              <a:ln w="25400" cap="flat">
                <a:solidFill>
                  <a:srgbClr val="ED7D31"/>
                </a:solidFill>
                <a:prstDash val="solid"/>
                <a:round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0" name="path 10"/>
            <p:cNvSpPr/>
            <p:nvPr/>
          </p:nvSpPr>
          <p:spPr>
            <a:xfrm>
              <a:off x="0" y="0"/>
              <a:ext cx="2432445" cy="2170311"/>
            </a:xfrm>
            <a:custGeom>
              <a:avLst/>
              <a:gdLst/>
              <a:ahLst/>
              <a:cxnLst/>
              <a:rect l="0" t="0" r="0" b="0"/>
              <a:pathLst>
                <a:path w="3830" h="3417">
                  <a:moveTo>
                    <a:pt x="20" y="20"/>
                  </a:moveTo>
                  <a:lnTo>
                    <a:pt x="2674" y="29"/>
                  </a:lnTo>
                  <a:moveTo>
                    <a:pt x="3830" y="3397"/>
                  </a:moveTo>
                  <a:lnTo>
                    <a:pt x="20" y="3397"/>
                  </a:lnTo>
                  <a:lnTo>
                    <a:pt x="20" y="20"/>
                  </a:lnTo>
                </a:path>
              </a:pathLst>
            </a:custGeom>
            <a:noFill/>
            <a:ln w="25400" cap="flat">
              <a:solidFill>
                <a:srgbClr val="ED7D31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2" name="textbox 12"/>
            <p:cNvSpPr/>
            <p:nvPr/>
          </p:nvSpPr>
          <p:spPr>
            <a:xfrm>
              <a:off x="112200" y="854884"/>
              <a:ext cx="1239519" cy="46672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96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ct val="90000"/>
                </a:lnSpc>
              </a:pPr>
              <a:r>
                <a:rPr sz="3200" b="1" kern="0" spc="-20" dirty="0">
                  <a:solidFill>
                    <a:schemeClr val="tx1">
                      <a:alpha val="10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任务二</a:t>
              </a:r>
              <a:endParaRPr sz="3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picture 23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17500" y="1384299"/>
            <a:ext cx="8500743" cy="2963545"/>
          </a:xfrm>
          <a:prstGeom prst="rect">
            <a:avLst/>
          </a:prstGeom>
        </p:spPr>
      </p:pic>
      <p:grpSp>
        <p:nvGrpSpPr>
          <p:cNvPr id="34" name="group 3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38" name="path 23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40" name="path 24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46" name="textbox 246"/>
          <p:cNvSpPr/>
          <p:nvPr/>
        </p:nvSpPr>
        <p:spPr>
          <a:xfrm>
            <a:off x="397510" y="798195"/>
            <a:ext cx="257175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4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88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AC350设置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2470" y="82550"/>
            <a:ext cx="69469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四、知识链接</a:t>
            </a:r>
            <a:r>
              <a:rPr lang="en-US"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4.1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制冷剂回收加注机使用</a:t>
            </a:r>
            <a:endParaRPr lang="zh-CN" altLang="en-US"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picture 25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96900" y="1257300"/>
            <a:ext cx="7947660" cy="3771900"/>
          </a:xfrm>
          <a:prstGeom prst="rect">
            <a:avLst/>
          </a:prstGeom>
        </p:spPr>
      </p:pic>
      <p:grpSp>
        <p:nvGrpSpPr>
          <p:cNvPr id="36" name="group 3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54" name="path 25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56" name="path 25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62" name="textbox 262"/>
          <p:cNvSpPr/>
          <p:nvPr/>
        </p:nvSpPr>
        <p:spPr>
          <a:xfrm>
            <a:off x="397510" y="798195"/>
            <a:ext cx="257175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4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88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AC350设置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2470" y="82550"/>
            <a:ext cx="69469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四、知识链接</a:t>
            </a:r>
            <a:r>
              <a:rPr lang="en-US"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4.1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制冷剂回收加注机使用</a:t>
            </a:r>
            <a:endParaRPr lang="zh-CN" altLang="en-US"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textbox 712"/>
          <p:cNvSpPr/>
          <p:nvPr/>
        </p:nvSpPr>
        <p:spPr>
          <a:xfrm>
            <a:off x="639826" y="894090"/>
            <a:ext cx="7656194" cy="182816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3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20700" algn="l" rtl="0" eaLnBrk="0">
              <a:lnSpc>
                <a:spcPct val="99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汽车空调制冷系统是汽车中的常用装备，尤其是炎热的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夏天，汽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车空调制冷系统经常处于高负荷运行状态。加上汽车空调制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冷系统运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行于汽车振动、热负荷多变、雨水、腐蚀等恶劣的工作环境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下，汽车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空调制冷系统容易出现管路破损、老化泄漏；制冷剂被杂质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污染或渗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入空气；制冷系统部件损坏不工作；换热器脏堵散热不良；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电气系统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故障等，从而导致制冷系统不制冷、制冷不足等现象。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16" name="textbox 716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84" name="group 18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20" name="path 72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2" name="path 72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textbox 724"/>
          <p:cNvSpPr/>
          <p:nvPr/>
        </p:nvSpPr>
        <p:spPr>
          <a:xfrm>
            <a:off x="629792" y="1273439"/>
            <a:ext cx="7708900" cy="34575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60960" indent="501015" algn="l" rtl="0" eaLnBrk="0">
              <a:lnSpc>
                <a:spcPct val="92000"/>
              </a:lnSpc>
            </a:pPr>
            <a:r>
              <a:rPr sz="2000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汽车空调制冷性能简单的测试方法可以歧管压力表和温度</a:t>
            </a:r>
            <a:r>
              <a:rPr sz="2000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计测量 </a:t>
            </a:r>
            <a:r>
              <a:rPr sz="2000" kern="0" spc="-6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出风口温度进行判断。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2545" indent="96520" algn="l" rtl="0" eaLnBrk="0">
              <a:lnSpc>
                <a:spcPct val="102000"/>
              </a:lnSpc>
              <a:spcBef>
                <a:spcPts val="10"/>
              </a:spcBef>
            </a:pP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 ）起动发动机，将发动机转速保持在1500-2</a:t>
            </a: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000r/min ，打开A/C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开关，将风量调至最大，温度调至最低，出风模式打到吹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头，打开车 </a:t>
            </a:r>
            <a:r>
              <a:rPr sz="20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门。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5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8100" indent="100965" algn="l" rtl="0" eaLnBrk="0">
              <a:lnSpc>
                <a:spcPct val="101000"/>
              </a:lnSpc>
              <a:spcBef>
                <a:spcPts val="0"/>
              </a:spcBef>
            </a:pPr>
            <a:r>
              <a:rPr sz="20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）空调制冷系统稳定运转1</a:t>
            </a:r>
            <a:r>
              <a:rPr sz="20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5分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    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钟后，用温度计放到中间出风口，                                              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测量出风口温度，如图所示。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在环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     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境温度25-35℃时，出风口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的温度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          </a:t>
            </a:r>
            <a:r>
              <a:rPr sz="2000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应为1-10℃</a:t>
            </a:r>
            <a:r>
              <a:rPr sz="2000" kern="0" spc="2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,若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温度大于10℃</a:t>
            </a:r>
            <a:r>
              <a:rPr sz="2000" kern="0" spc="2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,说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       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明汽车空调制冷系统制冷不良。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28" name="textbox 728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30" name="textbox 730"/>
          <p:cNvSpPr/>
          <p:nvPr/>
        </p:nvSpPr>
        <p:spPr>
          <a:xfrm>
            <a:off x="397510" y="798195"/>
            <a:ext cx="3350895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66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汽车空调制冷性能测试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86" name="group 18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34" name="path 73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36" name="path 73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textbox 738"/>
          <p:cNvSpPr/>
          <p:nvPr/>
        </p:nvSpPr>
        <p:spPr>
          <a:xfrm>
            <a:off x="624814" y="1422336"/>
            <a:ext cx="7995919" cy="32854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6355" indent="633095" algn="l" rtl="0" eaLnBrk="0">
              <a:lnSpc>
                <a:spcPct val="92000"/>
              </a:lnSpc>
              <a:spcBef>
                <a:spcPts val="0"/>
              </a:spcBef>
            </a:pPr>
            <a:r>
              <a:rPr sz="2400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对汽车空调制冷系统的故障我们可能通过听</a:t>
            </a:r>
            <a:r>
              <a:rPr sz="2400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、看、摸、</a:t>
            </a:r>
            <a:r>
              <a:rPr sz="2400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-3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查、修、验的步骤来进行诊断和排除。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65100" algn="l" rtl="0" eaLnBrk="0">
              <a:lnSpc>
                <a:spcPts val="3100"/>
              </a:lnSpc>
            </a:pPr>
            <a:r>
              <a:rPr sz="19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sz="1900" kern="0" spc="2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9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sz="1900" kern="0" spc="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9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）听</a:t>
            </a:r>
            <a:endParaRPr sz="1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085" indent="652780" algn="l" rtl="0" eaLnBrk="0">
              <a:lnSpc>
                <a:spcPct val="99000"/>
              </a:lnSpc>
              <a:spcBef>
                <a:spcPts val="135"/>
              </a:spcBef>
            </a:pP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听主要包括两个方面：一是听取用户对故障现象的描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述，并记录之。二是听汽车空调运行时产生的声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音，正常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时，声音比较平稳。异响主要来源于驱动皮带、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电磁离合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器等，通常声音很尖锐；压缩机出现液击、发卡等现象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时，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也会产生噪声，有时这种声音比较难辨别，要用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听诊器才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可以判断出来。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42" name="textbox 742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44" name="textbox 744"/>
          <p:cNvSpPr/>
          <p:nvPr/>
        </p:nvSpPr>
        <p:spPr>
          <a:xfrm>
            <a:off x="397510" y="798195"/>
            <a:ext cx="383603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汽车空调制冷系统检修的步骤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88" name="group 18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48" name="path 74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50" name="path 75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textbox 752"/>
          <p:cNvSpPr/>
          <p:nvPr/>
        </p:nvSpPr>
        <p:spPr>
          <a:xfrm>
            <a:off x="624814" y="1367168"/>
            <a:ext cx="7675880" cy="29749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65100" algn="l" rtl="0" eaLnBrk="0">
              <a:lnSpc>
                <a:spcPts val="3100"/>
              </a:lnSpc>
            </a:pPr>
            <a:r>
              <a:rPr sz="20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sz="2000" kern="0" spc="1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 ）看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3975" algn="l" rtl="0" eaLnBrk="0">
              <a:lnSpc>
                <a:spcPct val="91000"/>
              </a:lnSpc>
              <a:spcBef>
                <a:spcPts val="220"/>
              </a:spcBef>
            </a:pPr>
            <a:r>
              <a:rPr sz="24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①   看冷凝器是否干净？冷凝器是否干</a:t>
            </a: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净影响散热效果。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3975" algn="l" rtl="0" eaLnBrk="0">
              <a:lnSpc>
                <a:spcPct val="91000"/>
              </a:lnSpc>
              <a:spcBef>
                <a:spcPts val="260"/>
              </a:spcBef>
            </a:pPr>
            <a:r>
              <a:rPr sz="2400" kern="0" spc="-1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②</a:t>
            </a:r>
            <a:r>
              <a:rPr sz="2400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400" kern="0" spc="-1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看制冷系统是否泄漏。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3975" algn="l" rtl="0" eaLnBrk="0">
              <a:lnSpc>
                <a:spcPct val="92000"/>
              </a:lnSpc>
              <a:spcBef>
                <a:spcPts val="230"/>
              </a:spcBef>
            </a:pPr>
            <a:r>
              <a:rPr sz="24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③</a:t>
            </a:r>
            <a:r>
              <a:rPr sz="2400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4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看视液镜制冷剂的流动状况。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085" indent="8255" algn="l" rtl="0" eaLnBrk="0">
              <a:lnSpc>
                <a:spcPct val="98000"/>
              </a:lnSpc>
              <a:spcBef>
                <a:spcPts val="230"/>
              </a:spcBef>
            </a:pPr>
            <a:r>
              <a:rPr sz="24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④   看制冷系统管道表面的结霜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或结露情况判断制冷系统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运行情况。如果回气管结霜，说明制冷剂太多；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或者蒸发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器表面太脏，传热性能差；或者蒸发器温度传感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器、温控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器故障；或者膨胀阀故障。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56" name="textbox 756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58" name="textbox 758"/>
          <p:cNvSpPr/>
          <p:nvPr/>
        </p:nvSpPr>
        <p:spPr>
          <a:xfrm>
            <a:off x="397510" y="798195"/>
            <a:ext cx="383603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汽车空调制冷系统检修的步骤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90" name="group 19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62" name="path 76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4" name="path 76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textbox 766"/>
          <p:cNvSpPr/>
          <p:nvPr/>
        </p:nvSpPr>
        <p:spPr>
          <a:xfrm>
            <a:off x="624814" y="1367168"/>
            <a:ext cx="7729855" cy="33407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65100" algn="l" rtl="0" eaLnBrk="0">
              <a:lnSpc>
                <a:spcPts val="3100"/>
              </a:lnSpc>
            </a:pPr>
            <a:r>
              <a:rPr sz="20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sz="2000" kern="0" spc="2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 ）摸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085" indent="635635" algn="l" rtl="0" eaLnBrk="0">
              <a:lnSpc>
                <a:spcPct val="99000"/>
              </a:lnSpc>
              <a:spcBef>
                <a:spcPts val="195"/>
              </a:spcBef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制冷系统在制冷剂在各部位的温度不一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样，通过摸可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初步判断制冷系统故障。从压缩机出来到冷凝器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入口的管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道，摸起来烫手（ 70-80℃ ),温度由入口到出口会均匀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下降，冷凝器出口（40℃左右）；从蒸发器出口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到压缩机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入口管路会结露，摸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起来很凉，特别是蒸发器的出口处，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摸起来有刺手的凉。如果回气管不凉，排气管不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热，说明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制冷剂不够或压缩机压缩性能下降。在液管段，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包括冷凝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器，如果出现明显的温度降，说明有</a:t>
            </a:r>
            <a:r>
              <a:rPr sz="24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地方堵塞。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70" name="textbox 770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72" name="textbox 772"/>
          <p:cNvSpPr/>
          <p:nvPr/>
        </p:nvSpPr>
        <p:spPr>
          <a:xfrm>
            <a:off x="397510" y="798195"/>
            <a:ext cx="383603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汽车空调制冷系统检修的步骤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92" name="group 19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76" name="path 77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78" name="path 77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textbox 780"/>
          <p:cNvSpPr/>
          <p:nvPr/>
        </p:nvSpPr>
        <p:spPr>
          <a:xfrm>
            <a:off x="627304" y="1225562"/>
            <a:ext cx="7827009" cy="40703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52400" algn="l" rtl="0" eaLnBrk="0">
              <a:lnSpc>
                <a:spcPts val="2840"/>
              </a:lnSpc>
            </a:pPr>
            <a:r>
              <a:rPr sz="19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4）查</a:t>
            </a:r>
            <a:endParaRPr sz="1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355" indent="492760" algn="l" rtl="0" eaLnBrk="0">
              <a:lnSpc>
                <a:spcPct val="95000"/>
              </a:lnSpc>
              <a:spcBef>
                <a:spcPts val="195"/>
              </a:spcBef>
            </a:pPr>
            <a:r>
              <a:rPr sz="22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借助专用设备来检查。电子检漏仪或荧光检漏</a:t>
            </a:r>
            <a:r>
              <a:rPr sz="22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仪来检查制    </a:t>
            </a:r>
            <a:r>
              <a:rPr sz="22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冷系统泄漏位置。歧管压力表来检查和判断制</a:t>
            </a:r>
            <a:r>
              <a:rPr sz="22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冷系统故障。故</a:t>
            </a:r>
            <a:r>
              <a:rPr sz="22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2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障诊断仪用来读取控制系统故障码、</a:t>
            </a:r>
            <a:r>
              <a:rPr sz="22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数据流等。</a:t>
            </a:r>
            <a:endParaRPr sz="2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52400" algn="l" rtl="0" eaLnBrk="0">
              <a:lnSpc>
                <a:spcPts val="2840"/>
              </a:lnSpc>
            </a:pPr>
            <a:r>
              <a:rPr sz="18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sz="1800" kern="0" spc="2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 ）修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4450" indent="494030" algn="l" rtl="0" eaLnBrk="0">
              <a:lnSpc>
                <a:spcPct val="95000"/>
              </a:lnSpc>
              <a:spcBef>
                <a:spcPts val="195"/>
              </a:spcBef>
            </a:pPr>
            <a:r>
              <a:rPr sz="22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根据故障来维修，维修内容包括制冷剂回收或</a:t>
            </a:r>
            <a:r>
              <a:rPr sz="22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排空，更换</a:t>
            </a:r>
            <a:r>
              <a:rPr sz="22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2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或修理有故障的制冷系统部件，制冷系统抽真空、</a:t>
            </a:r>
            <a:r>
              <a:rPr sz="22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检漏、充注    </a:t>
            </a:r>
            <a:r>
              <a:rPr sz="22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制冷剂和冷冻机油。</a:t>
            </a:r>
            <a:endParaRPr sz="2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52400" algn="l" rtl="0" eaLnBrk="0">
              <a:lnSpc>
                <a:spcPts val="2840"/>
              </a:lnSpc>
            </a:pPr>
            <a:r>
              <a:rPr sz="19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sz="1900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9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6）验</a:t>
            </a:r>
            <a:endParaRPr sz="1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4450" indent="505460" algn="l" rtl="0" eaLnBrk="0">
              <a:lnSpc>
                <a:spcPct val="97000"/>
              </a:lnSpc>
              <a:spcBef>
                <a:spcPts val="205"/>
              </a:spcBef>
            </a:pPr>
            <a:r>
              <a:rPr sz="22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当维修完毕后，最后一道程序</a:t>
            </a:r>
            <a:r>
              <a:rPr sz="22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就是检验汽车空调维修效果， </a:t>
            </a:r>
            <a:r>
              <a:rPr sz="22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一般来说，汽车空调维修后，上述的汽车空调制冷</a:t>
            </a:r>
            <a:r>
              <a:rPr sz="22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性能检测简    </a:t>
            </a:r>
            <a:r>
              <a:rPr sz="22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易程序来进行验证，出风口的温度应低</a:t>
            </a:r>
            <a:r>
              <a:rPr sz="22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于10℃。</a:t>
            </a:r>
            <a:endParaRPr sz="2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84" name="textbox 784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86" name="textbox 786"/>
          <p:cNvSpPr/>
          <p:nvPr/>
        </p:nvSpPr>
        <p:spPr>
          <a:xfrm>
            <a:off x="397510" y="798195"/>
            <a:ext cx="383603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汽车空调制冷系统检修的步骤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94" name="group 19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90" name="path 79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92" name="path 79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textbox 794"/>
          <p:cNvSpPr/>
          <p:nvPr/>
        </p:nvSpPr>
        <p:spPr>
          <a:xfrm>
            <a:off x="478078" y="1362543"/>
            <a:ext cx="7890509" cy="38703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648335" algn="l" rtl="0" eaLnBrk="0">
              <a:lnSpc>
                <a:spcPct val="83000"/>
              </a:lnSpc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根据汽车空调制冷循环原理，蒸发温度降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低，制冷量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4445" algn="l" rtl="0" eaLnBrk="0">
              <a:lnSpc>
                <a:spcPct val="121000"/>
              </a:lnSpc>
              <a:spcBef>
                <a:spcPts val="115"/>
              </a:spcBef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减少，制冷效果变差，制冷效率会显著降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低。蒸发温度降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低的可能原因是蒸发器表面脏堵、结霜、鼓风机运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转不正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常、制冷剂不足、膨胀阀开启过小或冰堵、低压管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道堵塞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等。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638175" algn="l" rtl="0" eaLnBrk="0">
              <a:lnSpc>
                <a:spcPct val="115000"/>
              </a:lnSpc>
              <a:spcBef>
                <a:spcPts val="575"/>
              </a:spcBef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冷凝温度升高，制冷量减少，压缩机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机械功增加，制  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冷效果变差，制冷效率会显著降低。冷凝温度升高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的可能   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原因是冷凝器表面的脏堵、冷凝风扇运转不正常、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    </a:t>
            </a: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过量、膨胀阀开启过大、高压</a:t>
            </a:r>
            <a:r>
              <a:rPr sz="24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管道堵塞、系统中有空气等。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98" name="textbox 798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00" name="textbox 800"/>
          <p:cNvSpPr/>
          <p:nvPr/>
        </p:nvSpPr>
        <p:spPr>
          <a:xfrm>
            <a:off x="397510" y="798195"/>
            <a:ext cx="438150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858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用歧管压力表来判断制冷系统故障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96" name="group 19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04" name="path 80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06" name="path 80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textbox 808"/>
          <p:cNvSpPr/>
          <p:nvPr/>
        </p:nvSpPr>
        <p:spPr>
          <a:xfrm>
            <a:off x="478078" y="1438742"/>
            <a:ext cx="7667625" cy="21145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6000"/>
              </a:lnSpc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蒸发温度取决于蒸发压力（低压侧压力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），冷凝温度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1905" algn="l" rtl="0" eaLnBrk="0">
              <a:lnSpc>
                <a:spcPct val="121000"/>
              </a:lnSpc>
              <a:spcBef>
                <a:spcPts val="50"/>
              </a:spcBef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取决于冷凝压力（高压侧压力），因此通过测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量系统的高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低压侧压力，是判断系统故障的有效方法。下面以R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134a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制冷空调系统为例，在下表所示测量条件下对制冷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系统高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低压压力进行分析。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810" name="table 810"/>
          <p:cNvGraphicFramePr>
            <a:graphicFrameLocks noGrp="1"/>
          </p:cNvGraphicFramePr>
          <p:nvPr/>
        </p:nvGraphicFramePr>
        <p:xfrm>
          <a:off x="411479" y="3749357"/>
          <a:ext cx="8169273" cy="1384300"/>
        </p:xfrm>
        <a:graphic>
          <a:graphicData uri="http://schemas.openxmlformats.org/drawingml/2006/table">
            <a:tbl>
              <a:tblPr/>
              <a:tblGrid>
                <a:gridCol w="768984"/>
                <a:gridCol w="1099820"/>
                <a:gridCol w="1974214"/>
                <a:gridCol w="1917064"/>
                <a:gridCol w="1306194"/>
                <a:gridCol w="1102994"/>
              </a:tblGrid>
              <a:tr h="692150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46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1290" indent="-635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800" kern="0" spc="-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测量</a:t>
                      </a:r>
                      <a:r>
                        <a:rPr sz="1800" kern="0" spc="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  <a:r>
                        <a:rPr sz="1800" kern="0" spc="-2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条件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A6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5885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环境温度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783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发动机转速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电动压缩机转速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7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235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1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出风口风速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温度设置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</a:tr>
              <a:tr h="692150">
                <a:tc vMerge="1"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525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30-35℃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19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1500-2000</a:t>
                      </a:r>
                      <a:r>
                        <a:rPr sz="1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r/min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845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&gt;2000r/min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7355" algn="l" rtl="0" eaLnBrk="0">
                        <a:lnSpc>
                          <a:spcPct val="90000"/>
                        </a:lnSpc>
                        <a:spcBef>
                          <a:spcPts val="0"/>
                        </a:spcBef>
                      </a:pPr>
                      <a:r>
                        <a:rPr sz="1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最大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215" algn="l" rtl="0" eaLnBrk="0">
                        <a:lnSpc>
                          <a:spcPct val="90000"/>
                        </a:lnSpc>
                        <a:spcBef>
                          <a:spcPts val="0"/>
                        </a:spcBef>
                      </a:pPr>
                      <a:r>
                        <a:rPr sz="1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最低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14" name="textbox 814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16" name="textbox 816"/>
          <p:cNvSpPr/>
          <p:nvPr/>
        </p:nvSpPr>
        <p:spPr>
          <a:xfrm>
            <a:off x="397510" y="798195"/>
            <a:ext cx="438150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858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用歧管压力表来判断制冷系统故障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98" name="group 19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20" name="path 82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22" name="path 82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ath 18"/>
          <p:cNvSpPr/>
          <p:nvPr/>
        </p:nvSpPr>
        <p:spPr>
          <a:xfrm>
            <a:off x="913619" y="2991152"/>
            <a:ext cx="27755" cy="170051"/>
          </a:xfrm>
          <a:custGeom>
            <a:avLst/>
            <a:gdLst/>
            <a:ahLst/>
            <a:cxnLst/>
            <a:rect l="0" t="0" r="0" b="0"/>
            <a:pathLst>
              <a:path w="43" h="267">
                <a:moveTo>
                  <a:pt x="28" y="267"/>
                </a:moveTo>
                <a:lnTo>
                  <a:pt x="14" y="0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" name="path 20"/>
          <p:cNvSpPr/>
          <p:nvPr/>
        </p:nvSpPr>
        <p:spPr>
          <a:xfrm>
            <a:off x="4069397" y="2861267"/>
            <a:ext cx="259806" cy="260777"/>
          </a:xfrm>
          <a:custGeom>
            <a:avLst/>
            <a:gdLst/>
            <a:ahLst/>
            <a:cxnLst/>
            <a:rect l="0" t="0" r="0" b="0"/>
            <a:pathLst>
              <a:path w="409" h="410">
                <a:moveTo>
                  <a:pt x="0" y="205"/>
                </a:moveTo>
                <a:cubicBezTo>
                  <a:pt x="0" y="91"/>
                  <a:pt x="91" y="0"/>
                  <a:pt x="204" y="0"/>
                </a:cubicBezTo>
                <a:lnTo>
                  <a:pt x="204" y="0"/>
                </a:lnTo>
                <a:cubicBezTo>
                  <a:pt x="317" y="0"/>
                  <a:pt x="409" y="91"/>
                  <a:pt x="409" y="205"/>
                </a:cubicBezTo>
                <a:lnTo>
                  <a:pt x="409" y="205"/>
                </a:lnTo>
                <a:cubicBezTo>
                  <a:pt x="409" y="205"/>
                  <a:pt x="409" y="205"/>
                  <a:pt x="409" y="205"/>
                </a:cubicBezTo>
                <a:lnTo>
                  <a:pt x="409" y="205"/>
                </a:lnTo>
                <a:cubicBezTo>
                  <a:pt x="409" y="318"/>
                  <a:pt x="317" y="410"/>
                  <a:pt x="204" y="410"/>
                </a:cubicBezTo>
                <a:lnTo>
                  <a:pt x="204" y="410"/>
                </a:lnTo>
                <a:cubicBezTo>
                  <a:pt x="91" y="410"/>
                  <a:pt x="0" y="318"/>
                  <a:pt x="0" y="205"/>
                </a:cubicBezTo>
                <a:lnTo>
                  <a:pt x="0" y="205"/>
                </a:lnTo>
                <a:cubicBezTo>
                  <a:pt x="0" y="205"/>
                  <a:pt x="0" y="205"/>
                  <a:pt x="0" y="205"/>
                </a:cubicBezTo>
              </a:path>
            </a:pathLst>
          </a:custGeom>
          <a:solidFill>
            <a:srgbClr val="48AD2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6" name="group 6"/>
          <p:cNvGrpSpPr/>
          <p:nvPr/>
        </p:nvGrpSpPr>
        <p:grpSpPr>
          <a:xfrm rot="21600000">
            <a:off x="3971930" y="2985066"/>
            <a:ext cx="323842" cy="176137"/>
            <a:chOff x="0" y="0"/>
            <a:chExt cx="323842" cy="176137"/>
          </a:xfrm>
        </p:grpSpPr>
        <p:sp>
          <p:nvSpPr>
            <p:cNvPr id="22" name="path 22"/>
            <p:cNvSpPr/>
            <p:nvPr/>
          </p:nvSpPr>
          <p:spPr>
            <a:xfrm>
              <a:off x="191301" y="6086"/>
              <a:ext cx="27755" cy="170051"/>
            </a:xfrm>
            <a:custGeom>
              <a:avLst/>
              <a:gdLst/>
              <a:ahLst/>
              <a:cxnLst/>
              <a:rect l="0" t="0" r="0" b="0"/>
              <a:pathLst>
                <a:path w="43" h="267">
                  <a:moveTo>
                    <a:pt x="28" y="0"/>
                  </a:moveTo>
                  <a:lnTo>
                    <a:pt x="14" y="267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4" name="path 24"/>
            <p:cNvSpPr/>
            <p:nvPr/>
          </p:nvSpPr>
          <p:spPr>
            <a:xfrm>
              <a:off x="0" y="0"/>
              <a:ext cx="16657" cy="149680"/>
            </a:xfrm>
            <a:custGeom>
              <a:avLst/>
              <a:gdLst/>
              <a:ahLst/>
              <a:cxnLst/>
              <a:rect l="0" t="0" r="0" b="0"/>
              <a:pathLst>
                <a:path w="26" h="235">
                  <a:moveTo>
                    <a:pt x="18" y="0"/>
                  </a:moveTo>
                  <a:lnTo>
                    <a:pt x="7" y="235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6" name="path 26"/>
            <p:cNvSpPr/>
            <p:nvPr/>
          </p:nvSpPr>
          <p:spPr>
            <a:xfrm>
              <a:off x="102347" y="54379"/>
              <a:ext cx="221495" cy="89491"/>
            </a:xfrm>
            <a:custGeom>
              <a:avLst/>
              <a:gdLst/>
              <a:ahLst/>
              <a:cxnLst/>
              <a:rect l="0" t="0" r="0" b="0"/>
              <a:pathLst>
                <a:path w="348" h="140">
                  <a:moveTo>
                    <a:pt x="342" y="70"/>
                  </a:moveTo>
                  <a:lnTo>
                    <a:pt x="311" y="95"/>
                  </a:lnTo>
                  <a:lnTo>
                    <a:pt x="277" y="114"/>
                  </a:lnTo>
                  <a:lnTo>
                    <a:pt x="238" y="127"/>
                  </a:lnTo>
                  <a:lnTo>
                    <a:pt x="197" y="130"/>
                  </a:lnTo>
                  <a:lnTo>
                    <a:pt x="156" y="127"/>
                  </a:lnTo>
                  <a:lnTo>
                    <a:pt x="117" y="114"/>
                  </a:lnTo>
                  <a:lnTo>
                    <a:pt x="83" y="95"/>
                  </a:lnTo>
                  <a:lnTo>
                    <a:pt x="52" y="70"/>
                  </a:lnTo>
                  <a:lnTo>
                    <a:pt x="27" y="39"/>
                  </a:lnTo>
                  <a:lnTo>
                    <a:pt x="8" y="4"/>
                  </a:lnTo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8" name="path 28"/>
          <p:cNvSpPr/>
          <p:nvPr/>
        </p:nvSpPr>
        <p:spPr>
          <a:xfrm>
            <a:off x="2384720" y="4623606"/>
            <a:ext cx="167683" cy="27754"/>
          </a:xfrm>
          <a:custGeom>
            <a:avLst/>
            <a:gdLst/>
            <a:ahLst/>
            <a:cxnLst/>
            <a:rect l="0" t="0" r="0" b="0"/>
            <a:pathLst>
              <a:path w="264" h="43">
                <a:moveTo>
                  <a:pt x="263" y="28"/>
                </a:moveTo>
                <a:lnTo>
                  <a:pt x="0" y="14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0" name="path 30"/>
          <p:cNvSpPr/>
          <p:nvPr/>
        </p:nvSpPr>
        <p:spPr>
          <a:xfrm>
            <a:off x="2551408" y="4623606"/>
            <a:ext cx="167683" cy="27754"/>
          </a:xfrm>
          <a:custGeom>
            <a:avLst/>
            <a:gdLst/>
            <a:ahLst/>
            <a:cxnLst/>
            <a:rect l="0" t="0" r="0" b="0"/>
            <a:pathLst>
              <a:path w="264" h="43">
                <a:moveTo>
                  <a:pt x="263" y="14"/>
                </a:moveTo>
                <a:lnTo>
                  <a:pt x="0" y="28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32" name="table 32"/>
          <p:cNvGraphicFramePr>
            <a:graphicFrameLocks noGrp="1"/>
          </p:cNvGraphicFramePr>
          <p:nvPr/>
        </p:nvGraphicFramePr>
        <p:xfrm>
          <a:off x="744219" y="1096645"/>
          <a:ext cx="3598544" cy="3799205"/>
        </p:xfrm>
        <a:graphic>
          <a:graphicData uri="http://schemas.openxmlformats.org/drawingml/2006/table">
            <a:tbl>
              <a:tblPr/>
              <a:tblGrid>
                <a:gridCol w="1798954"/>
                <a:gridCol w="1799589"/>
              </a:tblGrid>
              <a:tr h="18840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516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4" name="textbox 34"/>
          <p:cNvSpPr/>
          <p:nvPr/>
        </p:nvSpPr>
        <p:spPr>
          <a:xfrm>
            <a:off x="3904768" y="1451395"/>
            <a:ext cx="2336164" cy="3169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algn="l" rtl="0" eaLnBrk="0">
              <a:lnSpc>
                <a:spcPct val="91000"/>
              </a:lnSpc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一、情境导入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46405" algn="l" rtl="0" eaLnBrk="0">
              <a:lnSpc>
                <a:spcPct val="90000"/>
              </a:lnSpc>
              <a:spcBef>
                <a:spcPts val="1595"/>
              </a:spcBef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二、任务布置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688975" algn="l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三、教学目标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671830" algn="l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五、任务实施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10210" algn="l" rtl="0" eaLnBrk="0">
              <a:lnSpc>
                <a:spcPct val="91000"/>
              </a:lnSpc>
              <a:spcBef>
                <a:spcPts val="1570"/>
              </a:spcBef>
            </a:pP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" name="group 8"/>
          <p:cNvGrpSpPr/>
          <p:nvPr/>
        </p:nvGrpSpPr>
        <p:grpSpPr>
          <a:xfrm rot="21600000">
            <a:off x="913619" y="1331131"/>
            <a:ext cx="1638785" cy="1661003"/>
            <a:chOff x="0" y="0"/>
            <a:chExt cx="1638785" cy="1661003"/>
          </a:xfrm>
        </p:grpSpPr>
        <p:sp>
          <p:nvSpPr>
            <p:cNvPr id="36" name="path 36"/>
            <p:cNvSpPr/>
            <p:nvPr/>
          </p:nvSpPr>
          <p:spPr>
            <a:xfrm>
              <a:off x="0" y="0"/>
              <a:ext cx="1638785" cy="1661003"/>
            </a:xfrm>
            <a:custGeom>
              <a:avLst/>
              <a:gdLst/>
              <a:ahLst/>
              <a:cxnLst/>
              <a:rect l="0" t="0" r="0" b="0"/>
              <a:pathLst>
                <a:path w="2580" h="2615">
                  <a:moveTo>
                    <a:pt x="14" y="2614"/>
                  </a:moveTo>
                  <a:lnTo>
                    <a:pt x="28" y="2348"/>
                  </a:lnTo>
                  <a:lnTo>
                    <a:pt x="67" y="2091"/>
                  </a:lnTo>
                  <a:lnTo>
                    <a:pt x="129" y="1841"/>
                  </a:lnTo>
                  <a:lnTo>
                    <a:pt x="216" y="1602"/>
                  </a:lnTo>
                  <a:lnTo>
                    <a:pt x="324" y="1374"/>
                  </a:lnTo>
                  <a:lnTo>
                    <a:pt x="453" y="1161"/>
                  </a:lnTo>
                  <a:lnTo>
                    <a:pt x="601" y="961"/>
                  </a:lnTo>
                  <a:lnTo>
                    <a:pt x="766" y="776"/>
                  </a:lnTo>
                  <a:lnTo>
                    <a:pt x="948" y="608"/>
                  </a:lnTo>
                  <a:lnTo>
                    <a:pt x="1146" y="458"/>
                  </a:lnTo>
                  <a:lnTo>
                    <a:pt x="1357" y="328"/>
                  </a:lnTo>
                  <a:lnTo>
                    <a:pt x="1581" y="218"/>
                  </a:lnTo>
                  <a:lnTo>
                    <a:pt x="1817" y="131"/>
                  </a:lnTo>
                  <a:lnTo>
                    <a:pt x="2063" y="67"/>
                  </a:lnTo>
                  <a:lnTo>
                    <a:pt x="2317" y="28"/>
                  </a:lnTo>
                  <a:lnTo>
                    <a:pt x="2579" y="14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8" name="path 38"/>
            <p:cNvSpPr/>
            <p:nvPr/>
          </p:nvSpPr>
          <p:spPr>
            <a:xfrm>
              <a:off x="183348" y="192079"/>
              <a:ext cx="1445643" cy="1462309"/>
            </a:xfrm>
            <a:custGeom>
              <a:avLst/>
              <a:gdLst/>
              <a:ahLst/>
              <a:cxnLst/>
              <a:rect l="0" t="0" r="0" b="0"/>
              <a:pathLst>
                <a:path w="2276" h="2302">
                  <a:moveTo>
                    <a:pt x="7" y="2302"/>
                  </a:moveTo>
                  <a:lnTo>
                    <a:pt x="18" y="2067"/>
                  </a:lnTo>
                  <a:lnTo>
                    <a:pt x="53" y="1839"/>
                  </a:lnTo>
                  <a:lnTo>
                    <a:pt x="109" y="1619"/>
                  </a:lnTo>
                  <a:lnTo>
                    <a:pt x="186" y="1408"/>
                  </a:lnTo>
                  <a:lnTo>
                    <a:pt x="281" y="1208"/>
                  </a:lnTo>
                  <a:lnTo>
                    <a:pt x="394" y="1018"/>
                  </a:lnTo>
                  <a:lnTo>
                    <a:pt x="526" y="842"/>
                  </a:lnTo>
                  <a:lnTo>
                    <a:pt x="672" y="679"/>
                  </a:lnTo>
                  <a:lnTo>
                    <a:pt x="833" y="531"/>
                  </a:lnTo>
                  <a:lnTo>
                    <a:pt x="1007" y="399"/>
                  </a:lnTo>
                  <a:lnTo>
                    <a:pt x="1194" y="284"/>
                  </a:lnTo>
                  <a:lnTo>
                    <a:pt x="1393" y="187"/>
                  </a:lnTo>
                  <a:lnTo>
                    <a:pt x="1601" y="111"/>
                  </a:lnTo>
                  <a:lnTo>
                    <a:pt x="1818" y="53"/>
                  </a:lnTo>
                  <a:lnTo>
                    <a:pt x="2043" y="18"/>
                  </a:lnTo>
                  <a:lnTo>
                    <a:pt x="2276" y="7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40" name="path 40"/>
          <p:cNvSpPr/>
          <p:nvPr/>
        </p:nvSpPr>
        <p:spPr>
          <a:xfrm>
            <a:off x="2689286" y="3133794"/>
            <a:ext cx="1292107" cy="1307180"/>
          </a:xfrm>
          <a:custGeom>
            <a:avLst/>
            <a:gdLst/>
            <a:ahLst/>
            <a:cxnLst/>
            <a:rect l="0" t="0" r="0" b="0"/>
            <a:pathLst>
              <a:path w="2034" h="2058">
                <a:moveTo>
                  <a:pt x="2027" y="1"/>
                </a:moveTo>
                <a:lnTo>
                  <a:pt x="1992" y="228"/>
                </a:lnTo>
                <a:lnTo>
                  <a:pt x="1936" y="448"/>
                </a:lnTo>
                <a:lnTo>
                  <a:pt x="1859" y="659"/>
                </a:lnTo>
                <a:lnTo>
                  <a:pt x="1764" y="861"/>
                </a:lnTo>
                <a:lnTo>
                  <a:pt x="1651" y="1049"/>
                </a:lnTo>
                <a:lnTo>
                  <a:pt x="1519" y="1227"/>
                </a:lnTo>
                <a:lnTo>
                  <a:pt x="1373" y="1389"/>
                </a:lnTo>
                <a:lnTo>
                  <a:pt x="1212" y="1538"/>
                </a:lnTo>
                <a:lnTo>
                  <a:pt x="1037" y="1669"/>
                </a:lnTo>
                <a:lnTo>
                  <a:pt x="851" y="1784"/>
                </a:lnTo>
                <a:lnTo>
                  <a:pt x="652" y="1882"/>
                </a:lnTo>
                <a:lnTo>
                  <a:pt x="443" y="1958"/>
                </a:lnTo>
                <a:lnTo>
                  <a:pt x="226" y="2016"/>
                </a:lnTo>
                <a:lnTo>
                  <a:pt x="1" y="2051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42" name="path 42"/>
          <p:cNvSpPr/>
          <p:nvPr/>
        </p:nvSpPr>
        <p:spPr>
          <a:xfrm>
            <a:off x="1104161" y="3133794"/>
            <a:ext cx="1291314" cy="1307180"/>
          </a:xfrm>
          <a:custGeom>
            <a:avLst/>
            <a:gdLst/>
            <a:ahLst/>
            <a:cxnLst/>
            <a:rect l="0" t="0" r="0" b="0"/>
            <a:pathLst>
              <a:path w="2033" h="2058">
                <a:moveTo>
                  <a:pt x="2032" y="2051"/>
                </a:moveTo>
                <a:lnTo>
                  <a:pt x="1807" y="2016"/>
                </a:lnTo>
                <a:lnTo>
                  <a:pt x="1589" y="1958"/>
                </a:lnTo>
                <a:lnTo>
                  <a:pt x="1382" y="1882"/>
                </a:lnTo>
                <a:lnTo>
                  <a:pt x="1183" y="1784"/>
                </a:lnTo>
                <a:lnTo>
                  <a:pt x="996" y="1669"/>
                </a:lnTo>
                <a:lnTo>
                  <a:pt x="822" y="1538"/>
                </a:lnTo>
                <a:lnTo>
                  <a:pt x="661" y="1389"/>
                </a:lnTo>
                <a:lnTo>
                  <a:pt x="514" y="1227"/>
                </a:lnTo>
                <a:lnTo>
                  <a:pt x="383" y="1049"/>
                </a:lnTo>
                <a:lnTo>
                  <a:pt x="269" y="861"/>
                </a:lnTo>
                <a:lnTo>
                  <a:pt x="174" y="659"/>
                </a:lnTo>
                <a:lnTo>
                  <a:pt x="98" y="448"/>
                </a:lnTo>
                <a:lnTo>
                  <a:pt x="42" y="228"/>
                </a:lnTo>
                <a:lnTo>
                  <a:pt x="7" y="1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0" name="group 10"/>
          <p:cNvGrpSpPr/>
          <p:nvPr/>
        </p:nvGrpSpPr>
        <p:grpSpPr>
          <a:xfrm rot="21600000">
            <a:off x="2542151" y="1331131"/>
            <a:ext cx="1713116" cy="1654389"/>
            <a:chOff x="0" y="0"/>
            <a:chExt cx="1713116" cy="1654389"/>
          </a:xfrm>
        </p:grpSpPr>
        <p:sp>
          <p:nvSpPr>
            <p:cNvPr id="44" name="path 44"/>
            <p:cNvSpPr/>
            <p:nvPr/>
          </p:nvSpPr>
          <p:spPr>
            <a:xfrm>
              <a:off x="9256" y="0"/>
              <a:ext cx="1630754" cy="1492860"/>
            </a:xfrm>
            <a:custGeom>
              <a:avLst/>
              <a:gdLst/>
              <a:ahLst/>
              <a:cxnLst/>
              <a:rect l="0" t="0" r="0" b="0"/>
              <a:pathLst>
                <a:path w="2568" h="2350">
                  <a:moveTo>
                    <a:pt x="0" y="14"/>
                  </a:moveTo>
                  <a:lnTo>
                    <a:pt x="263" y="28"/>
                  </a:lnTo>
                  <a:lnTo>
                    <a:pt x="518" y="67"/>
                  </a:lnTo>
                  <a:lnTo>
                    <a:pt x="764" y="131"/>
                  </a:lnTo>
                  <a:lnTo>
                    <a:pt x="999" y="218"/>
                  </a:lnTo>
                  <a:lnTo>
                    <a:pt x="1224" y="328"/>
                  </a:lnTo>
                  <a:lnTo>
                    <a:pt x="1435" y="458"/>
                  </a:lnTo>
                  <a:lnTo>
                    <a:pt x="1633" y="608"/>
                  </a:lnTo>
                  <a:lnTo>
                    <a:pt x="1815" y="776"/>
                  </a:lnTo>
                  <a:lnTo>
                    <a:pt x="1980" y="961"/>
                  </a:lnTo>
                  <a:lnTo>
                    <a:pt x="2128" y="1161"/>
                  </a:lnTo>
                  <a:lnTo>
                    <a:pt x="2257" y="1374"/>
                  </a:lnTo>
                  <a:lnTo>
                    <a:pt x="2365" y="1602"/>
                  </a:lnTo>
                  <a:lnTo>
                    <a:pt x="2452" y="1841"/>
                  </a:lnTo>
                  <a:lnTo>
                    <a:pt x="2514" y="2091"/>
                  </a:lnTo>
                  <a:lnTo>
                    <a:pt x="2553" y="2348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6" name="path 46"/>
            <p:cNvSpPr/>
            <p:nvPr/>
          </p:nvSpPr>
          <p:spPr>
            <a:xfrm>
              <a:off x="734289" y="98045"/>
              <a:ext cx="259806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8" name="path 48"/>
            <p:cNvSpPr/>
            <p:nvPr/>
          </p:nvSpPr>
          <p:spPr>
            <a:xfrm>
              <a:off x="728124" y="92087"/>
              <a:ext cx="272998" cy="273791"/>
            </a:xfrm>
            <a:custGeom>
              <a:avLst/>
              <a:gdLst/>
              <a:ahLst/>
              <a:cxnLst/>
              <a:rect l="0" t="0" r="0" b="0"/>
              <a:pathLst>
                <a:path w="429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101" y="44"/>
                  </a:lnTo>
                  <a:lnTo>
                    <a:pt x="134" y="26"/>
                  </a:lnTo>
                  <a:lnTo>
                    <a:pt x="173" y="13"/>
                  </a:lnTo>
                  <a:lnTo>
                    <a:pt x="214" y="9"/>
                  </a:lnTo>
                  <a:lnTo>
                    <a:pt x="256" y="13"/>
                  </a:lnTo>
                  <a:lnTo>
                    <a:pt x="294" y="26"/>
                  </a:lnTo>
                  <a:lnTo>
                    <a:pt x="328" y="44"/>
                  </a:lnTo>
                  <a:lnTo>
                    <a:pt x="359" y="69"/>
                  </a:lnTo>
                  <a:lnTo>
                    <a:pt x="384" y="101"/>
                  </a:lnTo>
                  <a:lnTo>
                    <a:pt x="403" y="134"/>
                  </a:lnTo>
                  <a:lnTo>
                    <a:pt x="416" y="173"/>
                  </a:lnTo>
                  <a:lnTo>
                    <a:pt x="419" y="214"/>
                  </a:lnTo>
                  <a:lnTo>
                    <a:pt x="419" y="214"/>
                  </a:lnTo>
                  <a:lnTo>
                    <a:pt x="416" y="256"/>
                  </a:lnTo>
                  <a:lnTo>
                    <a:pt x="403" y="294"/>
                  </a:lnTo>
                  <a:lnTo>
                    <a:pt x="384" y="329"/>
                  </a:lnTo>
                  <a:lnTo>
                    <a:pt x="359" y="361"/>
                  </a:lnTo>
                  <a:lnTo>
                    <a:pt x="328" y="386"/>
                  </a:lnTo>
                  <a:lnTo>
                    <a:pt x="294" y="404"/>
                  </a:lnTo>
                  <a:lnTo>
                    <a:pt x="256" y="417"/>
                  </a:lnTo>
                  <a:lnTo>
                    <a:pt x="214" y="421"/>
                  </a:lnTo>
                  <a:lnTo>
                    <a:pt x="173" y="417"/>
                  </a:lnTo>
                  <a:lnTo>
                    <a:pt x="134" y="404"/>
                  </a:lnTo>
                  <a:lnTo>
                    <a:pt x="101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0" name="path 50"/>
            <p:cNvSpPr/>
            <p:nvPr/>
          </p:nvSpPr>
          <p:spPr>
            <a:xfrm>
              <a:off x="0" y="192079"/>
              <a:ext cx="1446436" cy="1462309"/>
            </a:xfrm>
            <a:custGeom>
              <a:avLst/>
              <a:gdLst/>
              <a:ahLst/>
              <a:cxnLst/>
              <a:rect l="0" t="0" r="0" b="0"/>
              <a:pathLst>
                <a:path w="2277" h="2302">
                  <a:moveTo>
                    <a:pt x="0" y="7"/>
                  </a:moveTo>
                  <a:lnTo>
                    <a:pt x="232" y="18"/>
                  </a:lnTo>
                  <a:lnTo>
                    <a:pt x="457" y="53"/>
                  </a:lnTo>
                  <a:lnTo>
                    <a:pt x="675" y="111"/>
                  </a:lnTo>
                  <a:lnTo>
                    <a:pt x="884" y="187"/>
                  </a:lnTo>
                  <a:lnTo>
                    <a:pt x="1082" y="284"/>
                  </a:lnTo>
                  <a:lnTo>
                    <a:pt x="1269" y="399"/>
                  </a:lnTo>
                  <a:lnTo>
                    <a:pt x="1444" y="531"/>
                  </a:lnTo>
                  <a:lnTo>
                    <a:pt x="1605" y="679"/>
                  </a:lnTo>
                  <a:lnTo>
                    <a:pt x="1751" y="842"/>
                  </a:lnTo>
                  <a:lnTo>
                    <a:pt x="1882" y="1018"/>
                  </a:lnTo>
                  <a:lnTo>
                    <a:pt x="1996" y="1208"/>
                  </a:lnTo>
                  <a:lnTo>
                    <a:pt x="2091" y="1408"/>
                  </a:lnTo>
                  <a:lnTo>
                    <a:pt x="2167" y="1619"/>
                  </a:lnTo>
                  <a:lnTo>
                    <a:pt x="2224" y="1839"/>
                  </a:lnTo>
                  <a:lnTo>
                    <a:pt x="2259" y="2067"/>
                  </a:lnTo>
                  <a:lnTo>
                    <a:pt x="2270" y="2302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2" name="path 52"/>
            <p:cNvSpPr/>
            <p:nvPr/>
          </p:nvSpPr>
          <p:spPr>
            <a:xfrm>
              <a:off x="1208552" y="582390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4" name="path 54"/>
            <p:cNvSpPr/>
            <p:nvPr/>
          </p:nvSpPr>
          <p:spPr>
            <a:xfrm>
              <a:off x="1202787" y="576275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6" name="path 56"/>
            <p:cNvSpPr/>
            <p:nvPr/>
          </p:nvSpPr>
          <p:spPr>
            <a:xfrm>
              <a:off x="1446534" y="1056262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8" name="path 58"/>
            <p:cNvSpPr/>
            <p:nvPr/>
          </p:nvSpPr>
          <p:spPr>
            <a:xfrm>
              <a:off x="1440912" y="1050144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60" name="path 60"/>
          <p:cNvSpPr/>
          <p:nvPr/>
        </p:nvSpPr>
        <p:spPr>
          <a:xfrm>
            <a:off x="1430553" y="1877328"/>
            <a:ext cx="2208613" cy="2263081"/>
          </a:xfrm>
          <a:custGeom>
            <a:avLst/>
            <a:gdLst/>
            <a:ahLst/>
            <a:cxnLst/>
            <a:rect l="0" t="0" r="0" b="0"/>
            <a:pathLst>
              <a:path w="3478" h="3563">
                <a:moveTo>
                  <a:pt x="0" y="1781"/>
                </a:moveTo>
                <a:cubicBezTo>
                  <a:pt x="0" y="797"/>
                  <a:pt x="778" y="0"/>
                  <a:pt x="1739" y="0"/>
                </a:cubicBezTo>
                <a:lnTo>
                  <a:pt x="1739" y="0"/>
                </a:lnTo>
                <a:cubicBezTo>
                  <a:pt x="2699" y="0"/>
                  <a:pt x="3478" y="797"/>
                  <a:pt x="3478" y="1781"/>
                </a:cubicBezTo>
                <a:lnTo>
                  <a:pt x="3478" y="1781"/>
                </a:lnTo>
                <a:cubicBezTo>
                  <a:pt x="3478" y="1781"/>
                  <a:pt x="3478" y="1781"/>
                  <a:pt x="3478" y="1781"/>
                </a:cubicBezTo>
                <a:lnTo>
                  <a:pt x="3478" y="1781"/>
                </a:lnTo>
                <a:cubicBezTo>
                  <a:pt x="3478" y="2766"/>
                  <a:pt x="2699" y="3563"/>
                  <a:pt x="1739" y="3563"/>
                </a:cubicBezTo>
                <a:lnTo>
                  <a:pt x="1739" y="3563"/>
                </a:lnTo>
                <a:cubicBezTo>
                  <a:pt x="778" y="3563"/>
                  <a:pt x="0" y="2766"/>
                  <a:pt x="0" y="1781"/>
                </a:cubicBezTo>
                <a:lnTo>
                  <a:pt x="0" y="1781"/>
                </a:lnTo>
                <a:cubicBezTo>
                  <a:pt x="0" y="1781"/>
                  <a:pt x="0" y="1781"/>
                  <a:pt x="0" y="1781"/>
                </a:cubicBezTo>
              </a:path>
            </a:pathLst>
          </a:cu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2" name="group 12"/>
          <p:cNvGrpSpPr/>
          <p:nvPr/>
        </p:nvGrpSpPr>
        <p:grpSpPr>
          <a:xfrm rot="21600000">
            <a:off x="2717162" y="3159295"/>
            <a:ext cx="1538104" cy="1483240"/>
            <a:chOff x="0" y="0"/>
            <a:chExt cx="1538104" cy="1483240"/>
          </a:xfrm>
        </p:grpSpPr>
        <p:sp>
          <p:nvSpPr>
            <p:cNvPr id="64" name="path 64"/>
            <p:cNvSpPr/>
            <p:nvPr/>
          </p:nvSpPr>
          <p:spPr>
            <a:xfrm>
              <a:off x="0" y="0"/>
              <a:ext cx="1464999" cy="1483240"/>
            </a:xfrm>
            <a:custGeom>
              <a:avLst/>
              <a:gdLst/>
              <a:ahLst/>
              <a:cxnLst/>
              <a:rect l="0" t="0" r="0" b="0"/>
              <a:pathLst>
                <a:path w="2307" h="2335">
                  <a:moveTo>
                    <a:pt x="2292" y="2"/>
                  </a:moveTo>
                  <a:lnTo>
                    <a:pt x="2253" y="259"/>
                  </a:lnTo>
                  <a:lnTo>
                    <a:pt x="2191" y="508"/>
                  </a:lnTo>
                  <a:lnTo>
                    <a:pt x="2104" y="747"/>
                  </a:lnTo>
                  <a:lnTo>
                    <a:pt x="1996" y="974"/>
                  </a:lnTo>
                  <a:lnTo>
                    <a:pt x="1867" y="1188"/>
                  </a:lnTo>
                  <a:lnTo>
                    <a:pt x="1719" y="1388"/>
                  </a:lnTo>
                  <a:lnTo>
                    <a:pt x="1554" y="1573"/>
                  </a:lnTo>
                  <a:lnTo>
                    <a:pt x="1372" y="1740"/>
                  </a:lnTo>
                  <a:lnTo>
                    <a:pt x="1174" y="1890"/>
                  </a:lnTo>
                  <a:lnTo>
                    <a:pt x="963" y="2020"/>
                  </a:lnTo>
                  <a:lnTo>
                    <a:pt x="738" y="2130"/>
                  </a:lnTo>
                  <a:lnTo>
                    <a:pt x="503" y="2218"/>
                  </a:lnTo>
                  <a:lnTo>
                    <a:pt x="257" y="2282"/>
                  </a:lnTo>
                  <a:lnTo>
                    <a:pt x="2" y="2320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" name="path 66"/>
            <p:cNvSpPr/>
            <p:nvPr/>
          </p:nvSpPr>
          <p:spPr>
            <a:xfrm>
              <a:off x="1271523" y="175843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8" name="path 68"/>
            <p:cNvSpPr/>
            <p:nvPr/>
          </p:nvSpPr>
          <p:spPr>
            <a:xfrm>
              <a:off x="1265900" y="169718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0" name="path 70"/>
            <p:cNvSpPr/>
            <p:nvPr/>
          </p:nvSpPr>
          <p:spPr>
            <a:xfrm>
              <a:off x="1033540" y="649715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" name="path 72"/>
            <p:cNvSpPr/>
            <p:nvPr/>
          </p:nvSpPr>
          <p:spPr>
            <a:xfrm>
              <a:off x="1027775" y="643586"/>
              <a:ext cx="272204" cy="273792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" name="path 74"/>
            <p:cNvSpPr/>
            <p:nvPr/>
          </p:nvSpPr>
          <p:spPr>
            <a:xfrm>
              <a:off x="559574" y="1113708"/>
              <a:ext cx="259805" cy="260778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" name="path 76"/>
            <p:cNvSpPr/>
            <p:nvPr/>
          </p:nvSpPr>
          <p:spPr>
            <a:xfrm>
              <a:off x="553906" y="1107930"/>
              <a:ext cx="272204" cy="272998"/>
            </a:xfrm>
            <a:custGeom>
              <a:avLst/>
              <a:gdLst/>
              <a:ahLst/>
              <a:cxnLst/>
              <a:rect l="0" t="0" r="0" b="0"/>
              <a:pathLst>
                <a:path w="428" h="429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99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99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59"/>
                  </a:lnTo>
                  <a:lnTo>
                    <a:pt x="328" y="384"/>
                  </a:lnTo>
                  <a:lnTo>
                    <a:pt x="293" y="403"/>
                  </a:lnTo>
                  <a:lnTo>
                    <a:pt x="254" y="416"/>
                  </a:lnTo>
                  <a:lnTo>
                    <a:pt x="213" y="419"/>
                  </a:lnTo>
                  <a:lnTo>
                    <a:pt x="213" y="419"/>
                  </a:lnTo>
                  <a:lnTo>
                    <a:pt x="172" y="416"/>
                  </a:lnTo>
                  <a:lnTo>
                    <a:pt x="134" y="403"/>
                  </a:lnTo>
                  <a:lnTo>
                    <a:pt x="99" y="384"/>
                  </a:lnTo>
                  <a:lnTo>
                    <a:pt x="69" y="359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78" name="path 78"/>
          <p:cNvSpPr/>
          <p:nvPr/>
        </p:nvSpPr>
        <p:spPr>
          <a:xfrm>
            <a:off x="922443" y="3159295"/>
            <a:ext cx="1464213" cy="1483239"/>
          </a:xfrm>
          <a:custGeom>
            <a:avLst/>
            <a:gdLst/>
            <a:ahLst/>
            <a:cxnLst/>
            <a:rect l="0" t="0" r="0" b="0"/>
            <a:pathLst>
              <a:path w="2305" h="2335">
                <a:moveTo>
                  <a:pt x="2303" y="2320"/>
                </a:moveTo>
                <a:lnTo>
                  <a:pt x="2049" y="2282"/>
                </a:lnTo>
                <a:lnTo>
                  <a:pt x="1803" y="2218"/>
                </a:lnTo>
                <a:lnTo>
                  <a:pt x="1567" y="2130"/>
                </a:lnTo>
                <a:lnTo>
                  <a:pt x="1343" y="2020"/>
                </a:lnTo>
                <a:lnTo>
                  <a:pt x="1132" y="1890"/>
                </a:lnTo>
                <a:lnTo>
                  <a:pt x="934" y="1740"/>
                </a:lnTo>
                <a:lnTo>
                  <a:pt x="752" y="1573"/>
                </a:lnTo>
                <a:lnTo>
                  <a:pt x="587" y="1388"/>
                </a:lnTo>
                <a:lnTo>
                  <a:pt x="439" y="1188"/>
                </a:lnTo>
                <a:lnTo>
                  <a:pt x="311" y="974"/>
                </a:lnTo>
                <a:lnTo>
                  <a:pt x="202" y="747"/>
                </a:lnTo>
                <a:lnTo>
                  <a:pt x="116" y="508"/>
                </a:lnTo>
                <a:lnTo>
                  <a:pt x="53" y="259"/>
                </a:lnTo>
                <a:lnTo>
                  <a:pt x="14" y="2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80" name="path 80"/>
          <p:cNvSpPr/>
          <p:nvPr/>
        </p:nvSpPr>
        <p:spPr>
          <a:xfrm>
            <a:off x="1837619" y="2284179"/>
            <a:ext cx="1413866" cy="1449389"/>
          </a:xfrm>
          <a:custGeom>
            <a:avLst/>
            <a:gdLst/>
            <a:ahLst/>
            <a:cxnLst/>
            <a:rect l="0" t="0" r="0" b="0"/>
            <a:pathLst>
              <a:path w="2226" h="2282">
                <a:moveTo>
                  <a:pt x="0" y="1141"/>
                </a:moveTo>
                <a:cubicBezTo>
                  <a:pt x="0" y="510"/>
                  <a:pt x="498" y="0"/>
                  <a:pt x="1113" y="0"/>
                </a:cubicBezTo>
                <a:lnTo>
                  <a:pt x="1113" y="0"/>
                </a:lnTo>
                <a:cubicBezTo>
                  <a:pt x="1728" y="0"/>
                  <a:pt x="2226" y="510"/>
                  <a:pt x="2226" y="1141"/>
                </a:cubicBezTo>
                <a:lnTo>
                  <a:pt x="2226" y="1141"/>
                </a:lnTo>
                <a:cubicBezTo>
                  <a:pt x="2226" y="1141"/>
                  <a:pt x="2226" y="1141"/>
                  <a:pt x="2226" y="1141"/>
                </a:cubicBezTo>
                <a:lnTo>
                  <a:pt x="2226" y="1141"/>
                </a:lnTo>
                <a:cubicBezTo>
                  <a:pt x="2226" y="1771"/>
                  <a:pt x="1728" y="2282"/>
                  <a:pt x="1113" y="2282"/>
                </a:cubicBezTo>
                <a:lnTo>
                  <a:pt x="1113" y="2282"/>
                </a:lnTo>
                <a:cubicBezTo>
                  <a:pt x="498" y="2282"/>
                  <a:pt x="0" y="1771"/>
                  <a:pt x="0" y="1141"/>
                </a:cubicBezTo>
                <a:lnTo>
                  <a:pt x="0" y="1141"/>
                </a:lnTo>
                <a:cubicBezTo>
                  <a:pt x="0" y="1141"/>
                  <a:pt x="0" y="1141"/>
                  <a:pt x="0" y="1141"/>
                </a:cubicBezTo>
                <a:lnTo>
                  <a:pt x="0" y="1141"/>
                </a:lnTo>
                <a:close/>
              </a:path>
            </a:pathLst>
          </a:custGeom>
          <a:solidFill>
            <a:srgbClr val="FB8C18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4" name="group 1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4" name="path 8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6" name="path 8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94" name="textbox 94"/>
          <p:cNvSpPr/>
          <p:nvPr/>
        </p:nvSpPr>
        <p:spPr>
          <a:xfrm>
            <a:off x="2583985" y="2816563"/>
            <a:ext cx="426084" cy="44958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3200" b="1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录</a:t>
            </a:r>
            <a:endParaRPr sz="3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6" name="textbox 96"/>
          <p:cNvSpPr/>
          <p:nvPr/>
        </p:nvSpPr>
        <p:spPr>
          <a:xfrm>
            <a:off x="2126150" y="2824691"/>
            <a:ext cx="385445" cy="4400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8000"/>
              </a:lnSpc>
            </a:pPr>
            <a:r>
              <a:rPr sz="3100" b="1" kern="0" spc="-2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</a:t>
            </a:r>
            <a:endParaRPr sz="3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" name="group 18"/>
          <p:cNvGrpSpPr/>
          <p:nvPr/>
        </p:nvGrpSpPr>
        <p:grpSpPr>
          <a:xfrm rot="21600000">
            <a:off x="4086822" y="2822083"/>
            <a:ext cx="208950" cy="170051"/>
            <a:chOff x="0" y="0"/>
            <a:chExt cx="208950" cy="170051"/>
          </a:xfrm>
        </p:grpSpPr>
        <p:sp>
          <p:nvSpPr>
            <p:cNvPr id="98" name="path 98"/>
            <p:cNvSpPr/>
            <p:nvPr/>
          </p:nvSpPr>
          <p:spPr>
            <a:xfrm>
              <a:off x="76409" y="0"/>
              <a:ext cx="27755" cy="170051"/>
            </a:xfrm>
            <a:custGeom>
              <a:avLst/>
              <a:gdLst/>
              <a:ahLst/>
              <a:cxnLst/>
              <a:rect l="0" t="0" r="0" b="0"/>
              <a:pathLst>
                <a:path w="43" h="267">
                  <a:moveTo>
                    <a:pt x="14" y="0"/>
                  </a:moveTo>
                  <a:lnTo>
                    <a:pt x="28" y="267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0" name="path 100"/>
            <p:cNvSpPr/>
            <p:nvPr/>
          </p:nvSpPr>
          <p:spPr>
            <a:xfrm>
              <a:off x="0" y="33061"/>
              <a:ext cx="208950" cy="68234"/>
            </a:xfrm>
            <a:custGeom>
              <a:avLst/>
              <a:gdLst/>
              <a:ahLst/>
              <a:cxnLst/>
              <a:rect l="0" t="0" r="0" b="0"/>
              <a:pathLst>
                <a:path w="329" h="107">
                  <a:moveTo>
                    <a:pt x="7" y="101"/>
                  </a:moveTo>
                  <a:lnTo>
                    <a:pt x="32" y="69"/>
                  </a:lnTo>
                  <a:lnTo>
                    <a:pt x="64" y="44"/>
                  </a:lnTo>
                  <a:lnTo>
                    <a:pt x="97" y="26"/>
                  </a:lnTo>
                  <a:lnTo>
                    <a:pt x="136" y="13"/>
                  </a:lnTo>
                  <a:lnTo>
                    <a:pt x="177" y="9"/>
                  </a:lnTo>
                  <a:lnTo>
                    <a:pt x="219" y="13"/>
                  </a:lnTo>
                  <a:lnTo>
                    <a:pt x="257" y="26"/>
                  </a:lnTo>
                  <a:lnTo>
                    <a:pt x="291" y="44"/>
                  </a:lnTo>
                  <a:lnTo>
                    <a:pt x="322" y="69"/>
                  </a:lnTo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02" name="path 102"/>
          <p:cNvSpPr/>
          <p:nvPr/>
        </p:nvSpPr>
        <p:spPr>
          <a:xfrm>
            <a:off x="1096967" y="2985066"/>
            <a:ext cx="16657" cy="149680"/>
          </a:xfrm>
          <a:custGeom>
            <a:avLst/>
            <a:gdLst/>
            <a:ahLst/>
            <a:cxnLst/>
            <a:rect l="0" t="0" r="0" b="0"/>
            <a:pathLst>
              <a:path w="26" h="235">
                <a:moveTo>
                  <a:pt x="18" y="235"/>
                </a:moveTo>
                <a:lnTo>
                  <a:pt x="7" y="0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4" name="path 104"/>
          <p:cNvSpPr/>
          <p:nvPr/>
        </p:nvSpPr>
        <p:spPr>
          <a:xfrm>
            <a:off x="2394513" y="4431511"/>
            <a:ext cx="148098" cy="16657"/>
          </a:xfrm>
          <a:custGeom>
            <a:avLst/>
            <a:gdLst/>
            <a:ahLst/>
            <a:cxnLst/>
            <a:rect l="0" t="0" r="0" b="0"/>
            <a:pathLst>
              <a:path w="233" h="26">
                <a:moveTo>
                  <a:pt x="232" y="18"/>
                </a:moveTo>
                <a:lnTo>
                  <a:pt x="0" y="7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6" name="path 106"/>
          <p:cNvSpPr/>
          <p:nvPr/>
        </p:nvSpPr>
        <p:spPr>
          <a:xfrm>
            <a:off x="2542151" y="4431511"/>
            <a:ext cx="148097" cy="16657"/>
          </a:xfrm>
          <a:custGeom>
            <a:avLst/>
            <a:gdLst/>
            <a:ahLst/>
            <a:cxnLst/>
            <a:rect l="0" t="0" r="0" b="0"/>
            <a:pathLst>
              <a:path w="233" h="26">
                <a:moveTo>
                  <a:pt x="232" y="7"/>
                </a:moveTo>
                <a:lnTo>
                  <a:pt x="0" y="18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8" name="path 108"/>
          <p:cNvSpPr/>
          <p:nvPr/>
        </p:nvSpPr>
        <p:spPr>
          <a:xfrm>
            <a:off x="4065894" y="2916328"/>
            <a:ext cx="31437" cy="51070"/>
          </a:xfrm>
          <a:custGeom>
            <a:avLst/>
            <a:gdLst/>
            <a:ahLst/>
            <a:cxnLst/>
            <a:rect l="0" t="0" r="0" b="0"/>
            <a:pathLst>
              <a:path w="49" h="80">
                <a:moveTo>
                  <a:pt x="9" y="77"/>
                </a:moveTo>
                <a:lnTo>
                  <a:pt x="22" y="38"/>
                </a:lnTo>
                <a:lnTo>
                  <a:pt x="40" y="4"/>
                </a:lnTo>
              </a:path>
            </a:pathLst>
          </a:custGeom>
          <a:noFill/>
          <a:ln w="12700" cap="flat">
            <a:solidFill>
              <a:srgbClr val="FFFFFF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textbox 826"/>
          <p:cNvSpPr/>
          <p:nvPr/>
        </p:nvSpPr>
        <p:spPr>
          <a:xfrm>
            <a:off x="397509" y="798195"/>
            <a:ext cx="8093075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 ）</a:t>
            </a:r>
            <a:r>
              <a:rPr sz="2000" kern="0" spc="-47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制冷系统正常，高压：1.37-1.57MPa ，低压：0.15-0.2</a:t>
            </a:r>
            <a:r>
              <a:rPr sz="2000" kern="0" spc="-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5MPa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28" name="textbox 828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00" name="group 20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32" name="path 8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34" name="path 8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textbox 836"/>
          <p:cNvSpPr/>
          <p:nvPr/>
        </p:nvSpPr>
        <p:spPr>
          <a:xfrm>
            <a:off x="597535" y="1350645"/>
            <a:ext cx="8321675" cy="37592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3655" indent="1270" algn="l" rtl="0" eaLnBrk="0">
              <a:lnSpc>
                <a:spcPct val="108000"/>
              </a:lnSpc>
            </a:pPr>
            <a:r>
              <a:rPr sz="1600" kern="0" spc="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故障现象：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出风口温度低，但不是很低，制冷效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果不佳。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</a:t>
            </a:r>
            <a:endParaRPr sz="1600" kern="0" spc="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3655" indent="1270" algn="l" rtl="0" eaLnBrk="0">
              <a:lnSpc>
                <a:spcPct val="108000"/>
              </a:lnSpc>
            </a:pPr>
            <a:r>
              <a:rPr sz="1600" kern="0" spc="1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原因分析：</a:t>
            </a:r>
            <a:endParaRPr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4925" indent="78740" algn="l" rtl="0" eaLnBrk="0">
              <a:lnSpc>
                <a:spcPct val="113000"/>
              </a:lnSpc>
              <a:spcBef>
                <a:spcPts val="270"/>
              </a:spcBef>
            </a:pPr>
            <a:r>
              <a:rPr sz="16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 ）制冷剂过量  检查方法：测量冷凝器的排出</a:t>
            </a:r>
            <a:r>
              <a:rPr sz="16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侧的温度要比</a:t>
            </a:r>
            <a:r>
              <a:rPr sz="16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正常空调系统的工作温</a:t>
            </a:r>
            <a:r>
              <a:rPr sz="16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度要低。</a:t>
            </a:r>
            <a:endParaRPr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14300" algn="l" rtl="0" eaLnBrk="0">
              <a:lnSpc>
                <a:spcPts val="2065"/>
              </a:lnSpc>
              <a:spcBef>
                <a:spcPts val="265"/>
              </a:spcBef>
            </a:pPr>
            <a:r>
              <a:rPr sz="16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）冷凝器散</a:t>
            </a:r>
            <a:r>
              <a:rPr sz="16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热效果不佳</a:t>
            </a:r>
            <a:endParaRPr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3655" indent="635" algn="l" rtl="0" eaLnBrk="0">
              <a:lnSpc>
                <a:spcPct val="114000"/>
              </a:lnSpc>
              <a:spcBef>
                <a:spcPts val="320"/>
              </a:spcBef>
            </a:pP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检查方法：检查冷凝器是否脏污或是否空气流通不畅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，冷凝器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散热芯片有无变形或散热扁管弯折现象，散热风扇高低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速运转</a:t>
            </a:r>
            <a:r>
              <a:rPr sz="16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是否正常。</a:t>
            </a:r>
            <a:endParaRPr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14300" algn="l" rtl="0" eaLnBrk="0">
              <a:lnSpc>
                <a:spcPts val="2065"/>
              </a:lnSpc>
              <a:spcBef>
                <a:spcPts val="265"/>
              </a:spcBef>
            </a:pPr>
            <a:r>
              <a:rPr sz="15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3 ）膨胀阀失效</a:t>
            </a:r>
            <a:endParaRPr sz="1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4925" indent="120015" algn="l" rtl="0" eaLnBrk="0">
              <a:lnSpc>
                <a:spcPct val="115000"/>
              </a:lnSpc>
              <a:spcBef>
                <a:spcPts val="360"/>
              </a:spcBef>
            </a:pP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检查方法：检查空调系统低压管路是否有结霜现象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。膨胀阀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感温包安装位置不正确或膨胀阀感温包与低压管壁没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有被包扎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带严密包扎，或者是膨胀阀弹簧疲劳，从而导致膨胀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阀开度过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6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大，造成过多的制冷剂进入蒸发器。</a:t>
            </a:r>
            <a:endParaRPr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40" name="textbox 840"/>
          <p:cNvSpPr/>
          <p:nvPr/>
        </p:nvSpPr>
        <p:spPr>
          <a:xfrm>
            <a:off x="397509" y="798195"/>
            <a:ext cx="8093075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0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）低压过高，高压过</a:t>
            </a: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42" name="textbox 842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02" name="group 20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46" name="path 84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48" name="path 84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textbox 850"/>
          <p:cNvSpPr/>
          <p:nvPr/>
        </p:nvSpPr>
        <p:spPr>
          <a:xfrm>
            <a:off x="596900" y="1365250"/>
            <a:ext cx="7879715" cy="28644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algn="l" rtl="0" eaLnBrk="0">
              <a:lnSpc>
                <a:spcPct val="84000"/>
              </a:lnSpc>
            </a:pPr>
            <a:r>
              <a:rPr sz="2000" kern="0" spc="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故障现象：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出风口温度不够低或较高，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制冷效</a:t>
            </a:r>
            <a:r>
              <a:rPr sz="2000" kern="0" spc="-1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果不佳或无制冷。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1000"/>
              </a:lnSpc>
              <a:spcBef>
                <a:spcPts val="885"/>
              </a:spcBef>
            </a:pPr>
            <a:r>
              <a:rPr sz="2000" kern="0" spc="-9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原因分析：</a:t>
            </a:r>
            <a:r>
              <a:rPr sz="20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系统高压侧有堵塞。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970" algn="l" rtl="0" eaLnBrk="0">
              <a:lnSpc>
                <a:spcPct val="116000"/>
              </a:lnSpc>
              <a:spcBef>
                <a:spcPts val="48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检查方法：检查高管路有无弯折现象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，当有不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完全堵塞情况出现时，相应部位会出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现节流现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象使外部出现结霜（温差）。同时要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检查膨胀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阀感温包有无因跑气使阀门处于常闭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状态形成 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循环回路堵塞。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54" name="textbox 854"/>
          <p:cNvSpPr/>
          <p:nvPr/>
        </p:nvSpPr>
        <p:spPr>
          <a:xfrm>
            <a:off x="397509" y="798195"/>
            <a:ext cx="8093075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3 ）低压过低，高压</a:t>
            </a:r>
            <a:r>
              <a:rPr sz="2000" kern="0" spc="-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正常或较高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56" name="textbox 856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04" name="group 20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60" name="path 86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62" name="path 86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textbox 864"/>
          <p:cNvSpPr/>
          <p:nvPr/>
        </p:nvSpPr>
        <p:spPr>
          <a:xfrm>
            <a:off x="641350" y="1311910"/>
            <a:ext cx="8054975" cy="39611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algn="l" rtl="0" eaLnBrk="0">
              <a:lnSpc>
                <a:spcPct val="91000"/>
              </a:lnSpc>
            </a:pPr>
            <a:r>
              <a:rPr sz="2000" kern="0" spc="-6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故障现象：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出风口温度不够低，</a:t>
            </a: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制冷效果不佳。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1000"/>
              </a:lnSpc>
              <a:spcBef>
                <a:spcPts val="695"/>
              </a:spcBef>
            </a:pPr>
            <a:r>
              <a:rPr sz="2000" kern="0" spc="-10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原因分析：</a:t>
            </a:r>
            <a:r>
              <a:rPr sz="20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压缩机工作不良。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indent="635" algn="l" rtl="0" eaLnBrk="0">
              <a:lnSpc>
                <a:spcPct val="118000"/>
              </a:lnSpc>
              <a:spcBef>
                <a:spcPts val="43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检查方法：观察电磁离合器是否正常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吸合（定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排量压缩机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）；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检查压缩机皮带有无打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滑或松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脱；用听诊器听压缩机工作噪音是否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过高；检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查压缩机泵头有无晃动；拆下压缩机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侧高低压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管路观察内部有无金属碎屑；测量压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缩机电磁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离合器间隙是否合适；测量电磁离合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器线圈阻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值是否在正常范围内；转动压缩机泵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头有无卡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滞。变排量压缩机驱动保护装置是否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打滑，电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动压缩机电机是否工作不良。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68" name="textbox 868"/>
          <p:cNvSpPr/>
          <p:nvPr/>
        </p:nvSpPr>
        <p:spPr>
          <a:xfrm>
            <a:off x="397509" y="798195"/>
            <a:ext cx="8093075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0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4 ）低压过高，高压过</a:t>
            </a: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70" name="textbox 870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06" name="group 20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74" name="path 87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76" name="path 87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textbox 878"/>
          <p:cNvSpPr/>
          <p:nvPr/>
        </p:nvSpPr>
        <p:spPr>
          <a:xfrm>
            <a:off x="397510" y="1311910"/>
            <a:ext cx="8093710" cy="21323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algn="l" rtl="0" eaLnBrk="0">
              <a:lnSpc>
                <a:spcPct val="83000"/>
              </a:lnSpc>
            </a:pPr>
            <a:r>
              <a:rPr sz="2000" kern="0" spc="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故障现象：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出风口温度偶尔过低，但是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持续运</a:t>
            </a:r>
            <a:r>
              <a:rPr sz="20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转时出风口冷气不足，制冷效果不佳。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2000"/>
              </a:lnSpc>
              <a:spcBef>
                <a:spcPts val="860"/>
              </a:spcBef>
            </a:pPr>
            <a:r>
              <a:rPr sz="2000" kern="0" spc="-9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原因分析：</a:t>
            </a:r>
            <a:r>
              <a:rPr sz="20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系统内制冷剂不足。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970" algn="l" rtl="0" eaLnBrk="0">
              <a:lnSpc>
                <a:spcPct val="114000"/>
              </a:lnSpc>
              <a:spcBef>
                <a:spcPts val="43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检查方法：通过目测方法查找泄漏部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位，观察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哪里有油污痕迹，采用电子检漏仪或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荧光检漏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仪对制冷系统进行检漏。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82" name="textbox 882"/>
          <p:cNvSpPr/>
          <p:nvPr/>
        </p:nvSpPr>
        <p:spPr>
          <a:xfrm>
            <a:off x="397509" y="798195"/>
            <a:ext cx="8093075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5 ）低压偏低，高压</a:t>
            </a:r>
            <a:r>
              <a:rPr sz="2000" kern="0" spc="-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正常或过低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84" name="textbox 884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08" name="group 20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88" name="path 88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90" name="path 89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textbox 892"/>
          <p:cNvSpPr/>
          <p:nvPr/>
        </p:nvSpPr>
        <p:spPr>
          <a:xfrm>
            <a:off x="444500" y="1311910"/>
            <a:ext cx="8046720" cy="28638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algn="l" rtl="0" eaLnBrk="0">
              <a:lnSpc>
                <a:spcPct val="83000"/>
              </a:lnSpc>
            </a:pPr>
            <a:r>
              <a:rPr sz="2000" kern="0" spc="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故障现象：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出风口温度稍凉，不够凉，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制冷效</a:t>
            </a:r>
            <a:r>
              <a:rPr sz="1900" kern="0" spc="-1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果不佳。</a:t>
            </a:r>
            <a:endParaRPr sz="1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970" indent="-1270" algn="l" rtl="0" eaLnBrk="0">
              <a:lnSpc>
                <a:spcPct val="111000"/>
              </a:lnSpc>
              <a:spcBef>
                <a:spcPts val="640"/>
              </a:spcBef>
            </a:pPr>
            <a:r>
              <a:rPr sz="2000" kern="0" spc="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原因分析：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空调压缩机到高压检修阀之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间存在</a:t>
            </a:r>
            <a:r>
              <a:rPr sz="20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堵塞。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indent="635" algn="l" rtl="0" eaLnBrk="0">
              <a:lnSpc>
                <a:spcPct val="115000"/>
              </a:lnSpc>
              <a:spcBef>
                <a:spcPts val="48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检查方法：用手在空调压缩机到高压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检修阀之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间接触时，前端为温热而后端有凉的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感觉甚至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有结霜，该部位存在堵塞。除空调管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路有堵塞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现象，储液干燥罐内也常常会发生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堵塞。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96" name="textbox 896"/>
          <p:cNvSpPr/>
          <p:nvPr/>
        </p:nvSpPr>
        <p:spPr>
          <a:xfrm>
            <a:off x="397509" y="798195"/>
            <a:ext cx="8093075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0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6 ）低压过低，高压过</a:t>
            </a: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98" name="textbox 898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10" name="group 21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902" name="path 90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04" name="path 90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textbox 906"/>
          <p:cNvSpPr/>
          <p:nvPr/>
        </p:nvSpPr>
        <p:spPr>
          <a:xfrm>
            <a:off x="455930" y="1519555"/>
            <a:ext cx="7995920" cy="32391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8735" algn="l" rtl="0" eaLnBrk="0">
              <a:lnSpc>
                <a:spcPct val="84000"/>
              </a:lnSpc>
            </a:pPr>
            <a:r>
              <a:rPr sz="1800" kern="0" spc="-5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故障现象：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出风口温度先低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后高，制冷时有时无。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6195" algn="l" rtl="0" eaLnBrk="0">
              <a:lnSpc>
                <a:spcPts val="2575"/>
              </a:lnSpc>
            </a:pPr>
            <a:r>
              <a:rPr sz="1800" kern="0" spc="-13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原因分析：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0" algn="l" rtl="0" eaLnBrk="0">
              <a:lnSpc>
                <a:spcPts val="2325"/>
              </a:lnSpc>
              <a:spcBef>
                <a:spcPts val="480"/>
              </a:spcBef>
            </a:pPr>
            <a:r>
              <a:rPr sz="18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1）制冷剂循环回路中有水分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6195" indent="1270" algn="l" rtl="0" eaLnBrk="0">
              <a:lnSpc>
                <a:spcPct val="115000"/>
              </a:lnSpc>
              <a:spcBef>
                <a:spcPts val="40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检查方法：循环回路中的水分通常在蒸发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器或膨胀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阀局部造成结冰然后又融化，导致出风口温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度在高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与低之间变换。当空调不制冷时高压侧压力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升高，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低压侧降低甚至接近真空。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0" algn="l" rtl="0" eaLnBrk="0">
              <a:lnSpc>
                <a:spcPts val="2325"/>
              </a:lnSpc>
              <a:spcBef>
                <a:spcPts val="295"/>
              </a:spcBef>
            </a:pP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）压力传感器或蒸发箱温度传感器信号错误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7465" algn="l" rtl="0" eaLnBrk="0">
              <a:lnSpc>
                <a:spcPct val="110000"/>
              </a:lnSpc>
              <a:spcBef>
                <a:spcPts val="40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检查方法：发生这种情况时我们可以通过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实际测量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值对比传感器测量值确定故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障原因。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10" name="textbox 910"/>
          <p:cNvSpPr/>
          <p:nvPr/>
        </p:nvSpPr>
        <p:spPr>
          <a:xfrm>
            <a:off x="397509" y="798195"/>
            <a:ext cx="8093075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7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7 ）低压正常或极低，高压正常或过</a:t>
            </a:r>
            <a:r>
              <a:rPr sz="2000" kern="0" spc="-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12" name="textbox 912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12" name="group 21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916" name="path 91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18" name="path 91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textbox 920"/>
          <p:cNvSpPr/>
          <p:nvPr/>
        </p:nvSpPr>
        <p:spPr>
          <a:xfrm>
            <a:off x="495300" y="1527175"/>
            <a:ext cx="8201025" cy="35960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algn="l" rtl="0" eaLnBrk="0">
              <a:lnSpc>
                <a:spcPct val="91000"/>
              </a:lnSpc>
            </a:pPr>
            <a:r>
              <a:rPr sz="2000" kern="0" spc="-6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故障现象：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出风口温度较高或自</a:t>
            </a: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然风，不制冷。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2000"/>
              </a:lnSpc>
              <a:spcBef>
                <a:spcPts val="670"/>
              </a:spcBef>
            </a:pPr>
            <a:r>
              <a:rPr sz="2000" kern="0" spc="-8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原因分析：</a:t>
            </a:r>
            <a:r>
              <a:rPr sz="20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制冷剂循环回路中有空气。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970" algn="l" rtl="0" eaLnBrk="0">
              <a:lnSpc>
                <a:spcPct val="117000"/>
              </a:lnSpc>
              <a:spcBef>
                <a:spcPts val="43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检查方法：观察视液窗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看到制冷剂流动和气泡。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向冷凝器上泼水看到大量气泡，说明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空调系统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的制冷剂中有空气。因为向冷凝器上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泼水，冷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凝器内的制冷剂温度会迅速下降，会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造成比容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下降，此时储液干燥罐内的液体会向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冷凝器逆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流，所以就会看见大量气泡。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970" algn="l" rtl="0" eaLnBrk="0">
              <a:lnSpc>
                <a:spcPct val="109000"/>
              </a:lnSpc>
              <a:spcBef>
                <a:spcPts val="53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维修方法：进行抽真空（更换制冷剂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）并重新</a:t>
            </a:r>
            <a:r>
              <a:rPr sz="20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充注。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24" name="textbox 924"/>
          <p:cNvSpPr/>
          <p:nvPr/>
        </p:nvSpPr>
        <p:spPr>
          <a:xfrm>
            <a:off x="397509" y="798195"/>
            <a:ext cx="8093075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8 ）低压正常至过高-晃动</a:t>
            </a:r>
            <a:r>
              <a:rPr sz="2000" kern="0" spc="-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，高压偏高至过高-晃动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26" name="textbox 926"/>
          <p:cNvSpPr/>
          <p:nvPr/>
        </p:nvSpPr>
        <p:spPr>
          <a:xfrm>
            <a:off x="-12700" y="171165"/>
            <a:ext cx="720661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制冷系统故障诊断与排除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14" name="group 21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930" name="path 93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32" name="path 93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textbox 936"/>
          <p:cNvSpPr/>
          <p:nvPr/>
        </p:nvSpPr>
        <p:spPr>
          <a:xfrm>
            <a:off x="231139" y="860425"/>
            <a:ext cx="6459220" cy="421005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5000"/>
              </a:lnSpc>
            </a:pPr>
            <a:endParaRPr sz="3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5250" algn="l" rtl="0" eaLnBrk="0">
              <a:lnSpc>
                <a:spcPct val="91000"/>
              </a:lnSpc>
            </a:pPr>
            <a:r>
              <a:rPr sz="2400" b="1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电动空调制冷</a:t>
            </a:r>
            <a:r>
              <a:rPr sz="2400" b="1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剂回收与充注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38" name="textbox 938"/>
          <p:cNvSpPr/>
          <p:nvPr/>
        </p:nvSpPr>
        <p:spPr>
          <a:xfrm>
            <a:off x="-12700" y="171165"/>
            <a:ext cx="2904489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r>
              <a:rPr sz="2600" b="1" kern="0" spc="1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五、任务实施</a:t>
            </a:r>
            <a:endParaRPr sz="2600" b="1" kern="0" spc="16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16" name="group 21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942" name="path 94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44" name="path 94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6" name="picture 8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3568700"/>
            <a:ext cx="9144000" cy="1740534"/>
          </a:xfrm>
          <a:prstGeom prst="rect">
            <a:avLst/>
          </a:prstGeom>
        </p:spPr>
      </p:pic>
      <p:sp>
        <p:nvSpPr>
          <p:cNvPr id="818" name="textbox 818"/>
          <p:cNvSpPr/>
          <p:nvPr/>
        </p:nvSpPr>
        <p:spPr>
          <a:xfrm>
            <a:off x="3121660" y="1756410"/>
            <a:ext cx="2900680" cy="7727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ctr" rtl="0" eaLnBrk="0">
              <a:lnSpc>
                <a:spcPct val="150000"/>
              </a:lnSpc>
            </a:pP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谢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 </a:t>
            </a: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谢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altLang="en-US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聆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altLang="en-US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听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！</a:t>
            </a:r>
            <a:endParaRPr lang="zh-CN" altLang="zh-CN" sz="3600" b="1" kern="0" spc="-3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THupo"/>
            </a:endParaRPr>
          </a:p>
        </p:txBody>
      </p:sp>
      <p:grpSp>
        <p:nvGrpSpPr>
          <p:cNvPr id="112" name="group 11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24" name="path 82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26" name="path 82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200400" y="1854200"/>
            <a:ext cx="2499359" cy="3480434"/>
          </a:xfrm>
          <a:prstGeom prst="rect">
            <a:avLst/>
          </a:prstGeom>
        </p:spPr>
      </p:pic>
      <p:sp>
        <p:nvSpPr>
          <p:cNvPr id="112" name="textbox 112"/>
          <p:cNvSpPr/>
          <p:nvPr/>
        </p:nvSpPr>
        <p:spPr>
          <a:xfrm>
            <a:off x="844918" y="905894"/>
            <a:ext cx="7393940" cy="12166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5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614680" algn="l" rtl="0" eaLnBrk="0">
              <a:lnSpc>
                <a:spcPct val="98000"/>
              </a:lnSpc>
            </a:pP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一辆2018款吉利帝豪EV450电动汽车出现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空调不制冷、制冷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效果不佳的故障。你知道电动空调与传统空调的区别吗？电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动汽车 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空调制冷系统的检漏方法有哪些？请你对电动汽车空调制冷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系统进 </a:t>
            </a:r>
            <a:r>
              <a:rPr sz="2000" b="1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行检漏。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6" name="textbox 116"/>
          <p:cNvSpPr/>
          <p:nvPr/>
        </p:nvSpPr>
        <p:spPr>
          <a:xfrm>
            <a:off x="-12700" y="171165"/>
            <a:ext cx="2696845" cy="4260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4000"/>
              </a:lnSpc>
            </a:pPr>
            <a:r>
              <a:rPr sz="24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一、情境导入</a:t>
            </a:r>
            <a:endParaRPr sz="2400" b="1" kern="0" spc="10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0" name="group 2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20" name="path 12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22" name="path 12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1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262986" y="1078468"/>
            <a:ext cx="6665017" cy="3845865"/>
          </a:xfrm>
          <a:prstGeom prst="rect">
            <a:avLst/>
          </a:prstGeom>
        </p:spPr>
      </p:pic>
      <p:sp>
        <p:nvSpPr>
          <p:cNvPr id="128" name="textbox 128"/>
          <p:cNvSpPr/>
          <p:nvPr/>
        </p:nvSpPr>
        <p:spPr>
          <a:xfrm>
            <a:off x="-12700" y="171165"/>
            <a:ext cx="2701289" cy="4260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4000"/>
              </a:lnSpc>
            </a:pPr>
            <a:r>
              <a:rPr sz="24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二、任务布置</a:t>
            </a:r>
            <a:endParaRPr sz="2400" b="1" kern="0" spc="1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2" name="group 2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32" name="path 1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34" name="path 1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box 136"/>
          <p:cNvSpPr/>
          <p:nvPr/>
        </p:nvSpPr>
        <p:spPr>
          <a:xfrm>
            <a:off x="997000" y="782937"/>
            <a:ext cx="7111365" cy="42589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35"/>
              </a:lnSpc>
            </a:pPr>
            <a:r>
              <a:rPr sz="1800" kern="0" spc="-12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92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知识目标：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0"/>
              </a:lnSpc>
              <a:spcBef>
                <a:spcPts val="35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正确讲述制冷系统主要检修工具设备类型和工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作原理；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0"/>
              </a:lnSpc>
              <a:spcBef>
                <a:spcPts val="37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正确讲述电动汽车空调制冷系统制冷剂回收与充注方法。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35"/>
              </a:lnSpc>
              <a:spcBef>
                <a:spcPts val="550"/>
              </a:spcBef>
            </a:pPr>
            <a:r>
              <a:rPr sz="1800" kern="0" spc="-13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85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能力目标：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0"/>
              </a:lnSpc>
              <a:spcBef>
                <a:spcPts val="35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能正确运用歧管压力表进行制冷剂充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37820" indent="-325755" algn="l" rtl="0" eaLnBrk="0">
              <a:lnSpc>
                <a:spcPct val="110000"/>
              </a:lnSpc>
              <a:spcBef>
                <a:spcPts val="30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能正确运用制冷剂回收充注机（</a:t>
            </a:r>
            <a:r>
              <a:rPr sz="1800" b="1" kern="0" spc="-1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AC350</a:t>
            </a:r>
            <a:r>
              <a:rPr sz="18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）对电动空调制冷系统进行制</a:t>
            </a:r>
            <a:r>
              <a:rPr sz="1800" b="1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冷剂回收、真空检漏及充注。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6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6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45"/>
              </a:lnSpc>
              <a:spcBef>
                <a:spcPts val="545"/>
              </a:spcBef>
            </a:pPr>
            <a:r>
              <a:rPr sz="1800" kern="0" spc="-3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89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素质目标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5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严格执行企业检修标准流程；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0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严格执行企业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6S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管理制度；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5"/>
              </a:lnSpc>
              <a:spcBef>
                <a:spcPts val="41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培养严谨求实的工匠精神、热爱劳动的好品质。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38" name="picture 1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009700" y="4745845"/>
            <a:ext cx="166814" cy="260794"/>
          </a:xfrm>
          <a:prstGeom prst="rect">
            <a:avLst/>
          </a:prstGeom>
        </p:spPr>
      </p:pic>
      <p:pic>
        <p:nvPicPr>
          <p:cNvPr id="140" name="picture 1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009700" y="4409518"/>
            <a:ext cx="166814" cy="260794"/>
          </a:xfrm>
          <a:prstGeom prst="rect">
            <a:avLst/>
          </a:prstGeom>
        </p:spPr>
      </p:pic>
      <p:pic>
        <p:nvPicPr>
          <p:cNvPr id="142" name="picture 1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009700" y="4087478"/>
            <a:ext cx="166814" cy="260794"/>
          </a:xfrm>
          <a:prstGeom prst="rect">
            <a:avLst/>
          </a:prstGeom>
        </p:spPr>
      </p:pic>
      <p:pic>
        <p:nvPicPr>
          <p:cNvPr id="144" name="picture 1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009700" y="2763597"/>
            <a:ext cx="166814" cy="260794"/>
          </a:xfrm>
          <a:prstGeom prst="rect">
            <a:avLst/>
          </a:prstGeom>
        </p:spPr>
      </p:pic>
      <p:pic>
        <p:nvPicPr>
          <p:cNvPr id="146" name="picture 1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009700" y="2441557"/>
            <a:ext cx="166814" cy="260794"/>
          </a:xfrm>
          <a:prstGeom prst="rect">
            <a:avLst/>
          </a:prstGeom>
        </p:spPr>
      </p:pic>
      <p:pic>
        <p:nvPicPr>
          <p:cNvPr id="148" name="picture 1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09700" y="1454005"/>
            <a:ext cx="166814" cy="260794"/>
          </a:xfrm>
          <a:prstGeom prst="rect">
            <a:avLst/>
          </a:prstGeom>
        </p:spPr>
      </p:pic>
      <p:pic>
        <p:nvPicPr>
          <p:cNvPr id="150" name="picture 1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009700" y="1124821"/>
            <a:ext cx="166814" cy="260794"/>
          </a:xfrm>
          <a:prstGeom prst="rect">
            <a:avLst/>
          </a:prstGeom>
        </p:spPr>
      </p:pic>
      <p:sp>
        <p:nvSpPr>
          <p:cNvPr id="154" name="textbox 154"/>
          <p:cNvSpPr/>
          <p:nvPr/>
        </p:nvSpPr>
        <p:spPr>
          <a:xfrm>
            <a:off x="-12700" y="171165"/>
            <a:ext cx="2701289" cy="4337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6000"/>
              </a:lnSpc>
            </a:pPr>
            <a:r>
              <a:rPr sz="3600" b="1" kern="0" spc="-50" baseline="-30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三、教学目标</a:t>
            </a:r>
            <a:endParaRPr sz="3600" b="1" kern="0" spc="-50" baseline="-300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4" name="group 2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58" name="path 15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60" name="path 16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picture 16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165600" y="1612900"/>
            <a:ext cx="4427855" cy="2989580"/>
          </a:xfrm>
          <a:prstGeom prst="rect">
            <a:avLst/>
          </a:prstGeom>
        </p:spPr>
      </p:pic>
      <p:pic>
        <p:nvPicPr>
          <p:cNvPr id="164" name="picture 1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914400" y="1346200"/>
            <a:ext cx="3032759" cy="3928109"/>
          </a:xfrm>
          <a:prstGeom prst="rect">
            <a:avLst/>
          </a:prstGeom>
        </p:spPr>
      </p:pic>
      <p:grpSp>
        <p:nvGrpSpPr>
          <p:cNvPr id="26" name="group 2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68" name="path 16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70" name="path 17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72" name="textbox 172"/>
          <p:cNvSpPr/>
          <p:nvPr/>
        </p:nvSpPr>
        <p:spPr>
          <a:xfrm>
            <a:off x="3204845" y="171450"/>
            <a:ext cx="3865880" cy="4870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4000"/>
              </a:lnSpc>
            </a:pPr>
            <a:r>
              <a:rPr sz="2100" b="1" kern="0" spc="-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</a:t>
            </a:r>
            <a:r>
              <a:rPr sz="21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制冷剂回收加注机使用</a:t>
            </a:r>
            <a:endParaRPr sz="21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4" name="textbox 174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6" name="textbox 176"/>
          <p:cNvSpPr/>
          <p:nvPr/>
        </p:nvSpPr>
        <p:spPr>
          <a:xfrm>
            <a:off x="397510" y="798195"/>
            <a:ext cx="257175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66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AC350总体构造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picture 18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457700" y="1663699"/>
            <a:ext cx="4545964" cy="3065779"/>
          </a:xfrm>
          <a:prstGeom prst="rect">
            <a:avLst/>
          </a:prstGeom>
        </p:spPr>
      </p:pic>
      <p:pic>
        <p:nvPicPr>
          <p:cNvPr id="182" name="picture 1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393700" y="1562100"/>
            <a:ext cx="3892550" cy="3240405"/>
          </a:xfrm>
          <a:prstGeom prst="rect">
            <a:avLst/>
          </a:prstGeom>
        </p:spPr>
      </p:pic>
      <p:grpSp>
        <p:nvGrpSpPr>
          <p:cNvPr id="28" name="group 2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86" name="path 18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88" name="path 18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92" name="textbox 192"/>
          <p:cNvSpPr/>
          <p:nvPr/>
        </p:nvSpPr>
        <p:spPr>
          <a:xfrm>
            <a:off x="-12700" y="171450"/>
            <a:ext cx="7589520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lang="en-US"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4.1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制冷剂回收加注机使用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7000"/>
              </a:lnSpc>
            </a:pPr>
            <a:endParaRPr lang="en-US"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4" name="textbox 194"/>
          <p:cNvSpPr/>
          <p:nvPr/>
        </p:nvSpPr>
        <p:spPr>
          <a:xfrm>
            <a:off x="397510" y="798195"/>
            <a:ext cx="257175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66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AC350总体构造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picture 2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435100" y="1206500"/>
            <a:ext cx="5941059" cy="4229100"/>
          </a:xfrm>
          <a:prstGeom prst="rect">
            <a:avLst/>
          </a:prstGeom>
        </p:spPr>
      </p:pic>
      <p:grpSp>
        <p:nvGrpSpPr>
          <p:cNvPr id="30" name="group 3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02" name="path 20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04" name="path 20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08" name="textbox 208"/>
          <p:cNvSpPr/>
          <p:nvPr/>
        </p:nvSpPr>
        <p:spPr>
          <a:xfrm>
            <a:off x="-12700" y="5460516"/>
            <a:ext cx="9169400" cy="2044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3000"/>
              </a:lnSpc>
              <a:tabLst>
                <a:tab pos="8931275" algn="l"/>
              </a:tabLst>
            </a:pP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	</a:t>
            </a:r>
            <a:r>
              <a:rPr sz="1600" kern="0" spc="-8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8</a:t>
            </a: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  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212" name="textbox 212"/>
          <p:cNvSpPr/>
          <p:nvPr/>
        </p:nvSpPr>
        <p:spPr>
          <a:xfrm>
            <a:off x="397510" y="798195"/>
            <a:ext cx="257175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4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88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AC350设置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2470" y="82550"/>
            <a:ext cx="69469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四、知识链接</a:t>
            </a:r>
            <a:r>
              <a:rPr lang="en-US"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4.1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制冷剂回收加注机使用</a:t>
            </a:r>
            <a:endParaRPr lang="zh-CN" altLang="en-US"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picture 2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409700" y="1206500"/>
            <a:ext cx="6167119" cy="4229100"/>
          </a:xfrm>
          <a:prstGeom prst="rect">
            <a:avLst/>
          </a:prstGeom>
        </p:spPr>
      </p:pic>
      <p:grpSp>
        <p:nvGrpSpPr>
          <p:cNvPr id="32" name="group 3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20" name="path 22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22" name="path 22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26" name="textbox 226"/>
          <p:cNvSpPr/>
          <p:nvPr/>
        </p:nvSpPr>
        <p:spPr>
          <a:xfrm>
            <a:off x="-12700" y="5460516"/>
            <a:ext cx="9169400" cy="2044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3000"/>
              </a:lnSpc>
              <a:tabLst>
                <a:tab pos="8931275" algn="l"/>
              </a:tabLst>
            </a:pP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	</a:t>
            </a:r>
            <a:r>
              <a:rPr sz="1600" kern="0" spc="-8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9</a:t>
            </a: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  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230" name="textbox 230"/>
          <p:cNvSpPr/>
          <p:nvPr/>
        </p:nvSpPr>
        <p:spPr>
          <a:xfrm>
            <a:off x="397510" y="798195"/>
            <a:ext cx="257175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4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88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AC350设置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2470" y="82550"/>
            <a:ext cx="69469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四、知识链接</a:t>
            </a:r>
            <a:r>
              <a:rPr lang="en-US"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+mn-ea"/>
              </a:rPr>
              <a:t>4.1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制冷剂回收加注机使用</a:t>
            </a:r>
            <a:endParaRPr lang="zh-CN" altLang="en-US"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4423</Words>
  <Application>WPS 演示</Application>
  <PresentationFormat/>
  <Paragraphs>234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0" baseType="lpstr">
      <vt:lpstr>Arial</vt:lpstr>
      <vt:lpstr>宋体</vt:lpstr>
      <vt:lpstr>Wingdings</vt:lpstr>
      <vt:lpstr>Arial</vt:lpstr>
      <vt:lpstr>微软雅黑</vt:lpstr>
      <vt:lpstr>Wingdings</vt:lpstr>
      <vt:lpstr>Calibri</vt:lpstr>
      <vt:lpstr>Arial Unicode MS</vt:lpstr>
      <vt:lpstr>STHupo</vt:lpstr>
      <vt:lpstr>Segoe Print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李兵</dc:creator>
  <cp:lastModifiedBy>2016</cp:lastModifiedBy>
  <cp:revision>7</cp:revision>
  <dcterms:created xsi:type="dcterms:W3CDTF">2025-02-25T02:20:00Z</dcterms:created>
  <dcterms:modified xsi:type="dcterms:W3CDTF">2025-02-25T07:39:57Z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2025-02-22T10:36:04Z</vt:filetime>
  </property>
  <property fmtid="{D5CDD505-2E9C-101B-9397-08002B2CF9AE}" pid="4" name="ICV">
    <vt:lpwstr>124C8BA9EE544BD28B858A380D3E3C86_12</vt:lpwstr>
  </property>
  <property fmtid="{D5CDD505-2E9C-101B-9397-08002B2CF9AE}" pid="5" name="KSOProductBuildVer">
    <vt:lpwstr>2052-12.1.0.19770</vt:lpwstr>
  </property>
</Properties>
</file>