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</p:sldIdLst>
  <p:sldSz cx="9144000" cy="57188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hyperlink" Target="http://www.qipei8.com/Product/Detail-1265466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300" y="1346200"/>
            <a:ext cx="8922681" cy="358423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03039" y="1347713"/>
            <a:ext cx="8938259" cy="136778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00145" algn="l" rtl="0" eaLnBrk="0">
              <a:lnSpc>
                <a:spcPct val="91000"/>
              </a:lnSpc>
              <a:spcBef>
                <a:spcPts val="5"/>
              </a:spcBef>
            </a:pPr>
            <a:r>
              <a:rPr sz="3200" b="1" kern="0" spc="-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电动空调鼓风机检测</a:t>
            </a:r>
            <a:endParaRPr sz="3200" b="1" kern="0" spc="-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 rot="21600000">
            <a:off x="90338" y="902965"/>
            <a:ext cx="2444457" cy="2170311"/>
            <a:chOff x="0" y="0"/>
            <a:chExt cx="2444457" cy="2170311"/>
          </a:xfrm>
        </p:grpSpPr>
        <p:grpSp>
          <p:nvGrpSpPr>
            <p:cNvPr id="5" name="group 4"/>
            <p:cNvGrpSpPr/>
            <p:nvPr/>
          </p:nvGrpSpPr>
          <p:grpSpPr>
            <a:xfrm rot="21600000">
              <a:off x="12700" y="12700"/>
              <a:ext cx="2431757" cy="2149035"/>
              <a:chOff x="0" y="0"/>
              <a:chExt cx="2431757" cy="2149035"/>
            </a:xfrm>
          </p:grpSpPr>
          <p:sp>
            <p:nvSpPr>
              <p:cNvPr id="6" name="path 6"/>
              <p:cNvSpPr/>
              <p:nvPr/>
            </p:nvSpPr>
            <p:spPr>
              <a:xfrm>
                <a:off x="0" y="0"/>
                <a:ext cx="2419745" cy="2144911"/>
              </a:xfrm>
              <a:custGeom>
                <a:avLst/>
                <a:gdLst/>
                <a:ahLst/>
                <a:cxnLst/>
                <a:rect l="0" t="0" r="0" b="0"/>
                <a:pathLst>
                  <a:path w="3810" h="3377">
                    <a:moveTo>
                      <a:pt x="0" y="0"/>
                    </a:moveTo>
                    <a:lnTo>
                      <a:pt x="2654" y="9"/>
                    </a:lnTo>
                    <a:lnTo>
                      <a:pt x="3810" y="3377"/>
                    </a:lnTo>
                    <a:lnTo>
                      <a:pt x="0" y="3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BC23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path 8"/>
              <p:cNvSpPr/>
              <p:nvPr/>
            </p:nvSpPr>
            <p:spPr>
              <a:xfrm>
                <a:off x="1673569" y="1918"/>
                <a:ext cx="758188" cy="2147116"/>
              </a:xfrm>
              <a:custGeom>
                <a:avLst/>
                <a:gdLst/>
                <a:ahLst/>
                <a:cxnLst/>
                <a:rect l="0" t="0" r="0" b="0"/>
                <a:pathLst>
                  <a:path w="1193" h="3381">
                    <a:moveTo>
                      <a:pt x="18" y="6"/>
                    </a:moveTo>
                    <a:lnTo>
                      <a:pt x="1175" y="3374"/>
                    </a:lnTo>
                  </a:path>
                </a:pathLst>
              </a:custGeom>
              <a:noFill/>
              <a:ln w="25400" cap="flat">
                <a:solidFill>
                  <a:srgbClr val="ED7D31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path 10"/>
            <p:cNvSpPr/>
            <p:nvPr/>
          </p:nvSpPr>
          <p:spPr>
            <a:xfrm>
              <a:off x="0" y="0"/>
              <a:ext cx="2432445" cy="2170311"/>
            </a:xfrm>
            <a:custGeom>
              <a:avLst/>
              <a:gdLst/>
              <a:ahLst/>
              <a:cxnLst/>
              <a:rect l="0" t="0" r="0" b="0"/>
              <a:pathLst>
                <a:path w="3830" h="3417">
                  <a:moveTo>
                    <a:pt x="20" y="20"/>
                  </a:moveTo>
                  <a:lnTo>
                    <a:pt x="2674" y="29"/>
                  </a:lnTo>
                  <a:moveTo>
                    <a:pt x="3830" y="3397"/>
                  </a:moveTo>
                  <a:lnTo>
                    <a:pt x="20" y="3397"/>
                  </a:lnTo>
                  <a:lnTo>
                    <a:pt x="20" y="20"/>
                  </a:lnTo>
                </a:path>
              </a:pathLst>
            </a:custGeom>
            <a:noFill/>
            <a:ln w="25400" cap="flat">
              <a:solidFill>
                <a:srgbClr val="ED7D31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" name="textbox 12"/>
            <p:cNvSpPr/>
            <p:nvPr/>
          </p:nvSpPr>
          <p:spPr>
            <a:xfrm>
              <a:off x="413808" y="811704"/>
              <a:ext cx="1239519" cy="4667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0000"/>
                </a:lnSpc>
              </a:pPr>
              <a:r>
                <a:rPr sz="3200" b="1" kern="0" spc="-20" dirty="0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任务一</a:t>
              </a:r>
              <a:endParaRPr sz="32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4"/>
          <p:cNvPicPr>
            <a:picLocks noChangeAspect="1"/>
          </p:cNvPicPr>
          <p:nvPr/>
        </p:nvPicPr>
        <p:blipFill>
          <a:blip r:embed="rId1"/>
          <a:srcRect l="6181" r="10799" b="7936"/>
          <a:stretch>
            <a:fillRect/>
          </a:stretch>
        </p:blipFill>
        <p:spPr>
          <a:xfrm rot="21600000">
            <a:off x="565150" y="1206500"/>
            <a:ext cx="7591425" cy="4154805"/>
          </a:xfrm>
          <a:prstGeom prst="rect">
            <a:avLst/>
          </a:prstGeom>
        </p:spPr>
      </p:pic>
      <p:sp>
        <p:nvSpPr>
          <p:cNvPr id="226" name="textbox 226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8" name="textbox 228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电动空调系统的组成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32" name="path 2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" name="path 2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36" name="textbox 236"/>
          <p:cNvSpPr/>
          <p:nvPr/>
        </p:nvSpPr>
        <p:spPr>
          <a:xfrm>
            <a:off x="8812657" y="5460516"/>
            <a:ext cx="214629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66800" y="1270000"/>
            <a:ext cx="6860540" cy="4120514"/>
          </a:xfrm>
          <a:prstGeom prst="rect">
            <a:avLst/>
          </a:prstGeom>
        </p:spPr>
      </p:pic>
      <p:sp>
        <p:nvSpPr>
          <p:cNvPr id="242" name="textbox 24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397510" y="797559"/>
            <a:ext cx="5246369" cy="413385"/>
            <a:chOff x="0" y="0"/>
            <a:chExt cx="5246369" cy="413385"/>
          </a:xfrm>
        </p:grpSpPr>
        <p:grpSp>
          <p:nvGrpSpPr>
            <p:cNvPr id="38" name="group 38"/>
            <p:cNvGrpSpPr/>
            <p:nvPr/>
          </p:nvGrpSpPr>
          <p:grpSpPr>
            <a:xfrm rot="21600000">
              <a:off x="0" y="0"/>
              <a:ext cx="5246369" cy="413385"/>
              <a:chOff x="0" y="0"/>
              <a:chExt cx="5246369" cy="413385"/>
            </a:xfrm>
          </p:grpSpPr>
          <p:sp>
            <p:nvSpPr>
              <p:cNvPr id="244" name="path 244"/>
              <p:cNvSpPr/>
              <p:nvPr/>
            </p:nvSpPr>
            <p:spPr>
              <a:xfrm>
                <a:off x="0" y="635"/>
                <a:ext cx="393509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6196" h="637">
                    <a:moveTo>
                      <a:pt x="0" y="0"/>
                    </a:moveTo>
                    <a:lnTo>
                      <a:pt x="6196" y="0"/>
                    </a:lnTo>
                    <a:lnTo>
                      <a:pt x="6196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path 246"/>
              <p:cNvSpPr/>
              <p:nvPr/>
            </p:nvSpPr>
            <p:spPr>
              <a:xfrm>
                <a:off x="2962910" y="0"/>
                <a:ext cx="2283459" cy="413385"/>
              </a:xfrm>
              <a:custGeom>
                <a:avLst/>
                <a:gdLst/>
                <a:ahLst/>
                <a:cxnLst/>
                <a:rect l="0" t="0" r="0" b="0"/>
                <a:pathLst>
                  <a:path w="3595" h="651">
                    <a:moveTo>
                      <a:pt x="0" y="0"/>
                    </a:moveTo>
                    <a:lnTo>
                      <a:pt x="3595" y="0"/>
                    </a:lnTo>
                    <a:lnTo>
                      <a:pt x="3595" y="651"/>
                    </a:lnTo>
                    <a:lnTo>
                      <a:pt x="0" y="6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8" name="textbox 248"/>
            <p:cNvSpPr/>
            <p:nvPr/>
          </p:nvSpPr>
          <p:spPr>
            <a:xfrm>
              <a:off x="-12700" y="-12700"/>
              <a:ext cx="5271770" cy="4565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2000"/>
                </a:lnSpc>
                <a:spcBef>
                  <a:spcPts val="0"/>
                </a:spcBef>
              </a:pP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</a:t>
              </a:r>
              <a:r>
                <a:rPr sz="2000" kern="0" spc="1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电动空调系统的组成</a:t>
              </a:r>
              <a:r>
                <a:rPr sz="20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 ）</a:t>
              </a:r>
              <a:r>
                <a:rPr sz="2000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制冷系统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0" name="textbox 250"/>
          <p:cNvSpPr/>
          <p:nvPr/>
        </p:nvSpPr>
        <p:spPr>
          <a:xfrm>
            <a:off x="-12700" y="5461532"/>
            <a:ext cx="9169400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3793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8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11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54" name="path 25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6" name="path 25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76300" y="1270000"/>
            <a:ext cx="6894830" cy="4116069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397510" y="797559"/>
            <a:ext cx="5246369" cy="413385"/>
            <a:chOff x="0" y="0"/>
            <a:chExt cx="5246369" cy="413385"/>
          </a:xfrm>
        </p:grpSpPr>
        <p:grpSp>
          <p:nvGrpSpPr>
            <p:cNvPr id="44" name="group 44"/>
            <p:cNvGrpSpPr/>
            <p:nvPr/>
          </p:nvGrpSpPr>
          <p:grpSpPr>
            <a:xfrm rot="21600000">
              <a:off x="0" y="0"/>
              <a:ext cx="5246369" cy="413385"/>
              <a:chOff x="0" y="0"/>
              <a:chExt cx="5246369" cy="413385"/>
            </a:xfrm>
          </p:grpSpPr>
          <p:sp>
            <p:nvSpPr>
              <p:cNvPr id="264" name="path 264"/>
              <p:cNvSpPr/>
              <p:nvPr/>
            </p:nvSpPr>
            <p:spPr>
              <a:xfrm>
                <a:off x="0" y="635"/>
                <a:ext cx="393509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6196" h="637">
                    <a:moveTo>
                      <a:pt x="0" y="0"/>
                    </a:moveTo>
                    <a:lnTo>
                      <a:pt x="6196" y="0"/>
                    </a:lnTo>
                    <a:lnTo>
                      <a:pt x="6196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path 266"/>
              <p:cNvSpPr/>
              <p:nvPr/>
            </p:nvSpPr>
            <p:spPr>
              <a:xfrm>
                <a:off x="2962910" y="0"/>
                <a:ext cx="2283459" cy="413385"/>
              </a:xfrm>
              <a:custGeom>
                <a:avLst/>
                <a:gdLst/>
                <a:ahLst/>
                <a:cxnLst/>
                <a:rect l="0" t="0" r="0" b="0"/>
                <a:pathLst>
                  <a:path w="3595" h="651">
                    <a:moveTo>
                      <a:pt x="0" y="0"/>
                    </a:moveTo>
                    <a:lnTo>
                      <a:pt x="3595" y="0"/>
                    </a:lnTo>
                    <a:lnTo>
                      <a:pt x="3595" y="651"/>
                    </a:lnTo>
                    <a:lnTo>
                      <a:pt x="0" y="6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8" name="textbox 268"/>
            <p:cNvSpPr/>
            <p:nvPr/>
          </p:nvSpPr>
          <p:spPr>
            <a:xfrm>
              <a:off x="-12700" y="-12700"/>
              <a:ext cx="5271770" cy="4565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2000"/>
                </a:lnSpc>
                <a:spcBef>
                  <a:spcPts val="0"/>
                </a:spcBef>
              </a:pP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</a:t>
              </a:r>
              <a:r>
                <a:rPr sz="2000" kern="0" spc="1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电动空调系统的组成</a:t>
              </a:r>
              <a:r>
                <a:rPr sz="20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 ）</a:t>
              </a:r>
              <a:r>
                <a:rPr sz="2000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制冷系统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70" name="textbox 270"/>
          <p:cNvSpPr/>
          <p:nvPr/>
        </p:nvSpPr>
        <p:spPr>
          <a:xfrm>
            <a:off x="-12700" y="5460516"/>
            <a:ext cx="9169400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3793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8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12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74" name="path 27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6" name="path 27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8"/>
          <p:cNvPicPr>
            <a:picLocks noChangeAspect="1"/>
          </p:cNvPicPr>
          <p:nvPr/>
        </p:nvPicPr>
        <p:blipFill>
          <a:blip r:embed="rId1"/>
          <a:srcRect l="7854" r="10243" b="7884"/>
          <a:stretch>
            <a:fillRect/>
          </a:stretch>
        </p:blipFill>
        <p:spPr>
          <a:xfrm rot="21600000">
            <a:off x="718185" y="1257300"/>
            <a:ext cx="7489190" cy="4110355"/>
          </a:xfrm>
          <a:prstGeom prst="rect">
            <a:avLst/>
          </a:prstGeom>
        </p:spPr>
      </p:pic>
      <p:sp>
        <p:nvSpPr>
          <p:cNvPr id="280" name="textbox 280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397510" y="797559"/>
            <a:ext cx="5246369" cy="413385"/>
            <a:chOff x="0" y="0"/>
            <a:chExt cx="5246369" cy="413385"/>
          </a:xfrm>
        </p:grpSpPr>
        <p:grpSp>
          <p:nvGrpSpPr>
            <p:cNvPr id="50" name="group 50"/>
            <p:cNvGrpSpPr/>
            <p:nvPr/>
          </p:nvGrpSpPr>
          <p:grpSpPr>
            <a:xfrm rot="21600000">
              <a:off x="0" y="0"/>
              <a:ext cx="5246369" cy="413385"/>
              <a:chOff x="0" y="0"/>
              <a:chExt cx="5246369" cy="413385"/>
            </a:xfrm>
          </p:grpSpPr>
          <p:sp>
            <p:nvSpPr>
              <p:cNvPr id="282" name="path 282"/>
              <p:cNvSpPr/>
              <p:nvPr/>
            </p:nvSpPr>
            <p:spPr>
              <a:xfrm>
                <a:off x="0" y="635"/>
                <a:ext cx="393509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6196" h="637">
                    <a:moveTo>
                      <a:pt x="0" y="0"/>
                    </a:moveTo>
                    <a:lnTo>
                      <a:pt x="6196" y="0"/>
                    </a:lnTo>
                    <a:lnTo>
                      <a:pt x="6196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path 284"/>
              <p:cNvSpPr/>
              <p:nvPr/>
            </p:nvSpPr>
            <p:spPr>
              <a:xfrm>
                <a:off x="2962910" y="0"/>
                <a:ext cx="2283459" cy="413385"/>
              </a:xfrm>
              <a:custGeom>
                <a:avLst/>
                <a:gdLst/>
                <a:ahLst/>
                <a:cxnLst/>
                <a:rect l="0" t="0" r="0" b="0"/>
                <a:pathLst>
                  <a:path w="3595" h="651">
                    <a:moveTo>
                      <a:pt x="0" y="0"/>
                    </a:moveTo>
                    <a:lnTo>
                      <a:pt x="3595" y="0"/>
                    </a:lnTo>
                    <a:lnTo>
                      <a:pt x="3595" y="651"/>
                    </a:lnTo>
                    <a:lnTo>
                      <a:pt x="0" y="6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6" name="textbox 286"/>
            <p:cNvSpPr/>
            <p:nvPr/>
          </p:nvSpPr>
          <p:spPr>
            <a:xfrm>
              <a:off x="-12700" y="-12700"/>
              <a:ext cx="5271770" cy="4565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2000"/>
                </a:lnSpc>
                <a:spcBef>
                  <a:spcPts val="0"/>
                </a:spcBef>
              </a:pP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 电动空调系统的组成</a:t>
              </a:r>
              <a:r>
                <a:rPr sz="20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 ）暖风系统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90" name="path 2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2" name="path 2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94" name="textbox 294"/>
          <p:cNvSpPr/>
          <p:nvPr/>
        </p:nvSpPr>
        <p:spPr>
          <a:xfrm>
            <a:off x="8812657" y="5460516"/>
            <a:ext cx="214629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13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73100" y="1206500"/>
            <a:ext cx="7605393" cy="4218304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397510" y="797559"/>
            <a:ext cx="5246369" cy="413385"/>
            <a:chOff x="0" y="0"/>
            <a:chExt cx="5246369" cy="413385"/>
          </a:xfrm>
        </p:grpSpPr>
        <p:grpSp>
          <p:nvGrpSpPr>
            <p:cNvPr id="56" name="group 56"/>
            <p:cNvGrpSpPr/>
            <p:nvPr/>
          </p:nvGrpSpPr>
          <p:grpSpPr>
            <a:xfrm rot="21600000">
              <a:off x="0" y="0"/>
              <a:ext cx="5246369" cy="413385"/>
              <a:chOff x="0" y="0"/>
              <a:chExt cx="5246369" cy="413385"/>
            </a:xfrm>
          </p:grpSpPr>
          <p:sp>
            <p:nvSpPr>
              <p:cNvPr id="302" name="path 302"/>
              <p:cNvSpPr/>
              <p:nvPr/>
            </p:nvSpPr>
            <p:spPr>
              <a:xfrm>
                <a:off x="0" y="635"/>
                <a:ext cx="393509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6196" h="637">
                    <a:moveTo>
                      <a:pt x="0" y="0"/>
                    </a:moveTo>
                    <a:lnTo>
                      <a:pt x="6196" y="0"/>
                    </a:lnTo>
                    <a:lnTo>
                      <a:pt x="6196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path 304"/>
              <p:cNvSpPr/>
              <p:nvPr/>
            </p:nvSpPr>
            <p:spPr>
              <a:xfrm>
                <a:off x="2962910" y="0"/>
                <a:ext cx="2283459" cy="413385"/>
              </a:xfrm>
              <a:custGeom>
                <a:avLst/>
                <a:gdLst/>
                <a:ahLst/>
                <a:cxnLst/>
                <a:rect l="0" t="0" r="0" b="0"/>
                <a:pathLst>
                  <a:path w="3595" h="651">
                    <a:moveTo>
                      <a:pt x="0" y="0"/>
                    </a:moveTo>
                    <a:lnTo>
                      <a:pt x="3595" y="0"/>
                    </a:lnTo>
                    <a:lnTo>
                      <a:pt x="3595" y="651"/>
                    </a:lnTo>
                    <a:lnTo>
                      <a:pt x="0" y="6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6" name="textbox 306"/>
            <p:cNvSpPr/>
            <p:nvPr/>
          </p:nvSpPr>
          <p:spPr>
            <a:xfrm>
              <a:off x="-12700" y="-12700"/>
              <a:ext cx="5271770" cy="4565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2000"/>
                </a:lnSpc>
                <a:spcBef>
                  <a:spcPts val="0"/>
                </a:spcBef>
              </a:pP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</a:t>
              </a:r>
              <a:r>
                <a:rPr sz="2000" kern="0" spc="1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电动空调系统的组成</a:t>
              </a:r>
              <a:r>
                <a:rPr sz="20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 ）通风系</a:t>
              </a:r>
              <a:r>
                <a:rPr sz="2000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10" name="path 31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2" name="path 31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9300" y="1282700"/>
            <a:ext cx="7484745" cy="4098290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0" name="group 60"/>
          <p:cNvGrpSpPr/>
          <p:nvPr/>
        </p:nvGrpSpPr>
        <p:grpSpPr>
          <a:xfrm rot="21600000">
            <a:off x="397510" y="797559"/>
            <a:ext cx="5246369" cy="413385"/>
            <a:chOff x="0" y="0"/>
            <a:chExt cx="5246369" cy="413385"/>
          </a:xfrm>
        </p:grpSpPr>
        <p:grpSp>
          <p:nvGrpSpPr>
            <p:cNvPr id="62" name="group 62"/>
            <p:cNvGrpSpPr/>
            <p:nvPr/>
          </p:nvGrpSpPr>
          <p:grpSpPr>
            <a:xfrm rot="21600000">
              <a:off x="0" y="0"/>
              <a:ext cx="5246369" cy="413385"/>
              <a:chOff x="0" y="0"/>
              <a:chExt cx="5246369" cy="413385"/>
            </a:xfrm>
          </p:grpSpPr>
          <p:sp>
            <p:nvSpPr>
              <p:cNvPr id="320" name="path 320"/>
              <p:cNvSpPr/>
              <p:nvPr/>
            </p:nvSpPr>
            <p:spPr>
              <a:xfrm>
                <a:off x="0" y="635"/>
                <a:ext cx="393509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6196" h="637">
                    <a:moveTo>
                      <a:pt x="0" y="0"/>
                    </a:moveTo>
                    <a:lnTo>
                      <a:pt x="6196" y="0"/>
                    </a:lnTo>
                    <a:lnTo>
                      <a:pt x="6196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path 322"/>
              <p:cNvSpPr/>
              <p:nvPr/>
            </p:nvSpPr>
            <p:spPr>
              <a:xfrm>
                <a:off x="2962910" y="0"/>
                <a:ext cx="2283459" cy="413385"/>
              </a:xfrm>
              <a:custGeom>
                <a:avLst/>
                <a:gdLst/>
                <a:ahLst/>
                <a:cxnLst/>
                <a:rect l="0" t="0" r="0" b="0"/>
                <a:pathLst>
                  <a:path w="3595" h="651">
                    <a:moveTo>
                      <a:pt x="0" y="0"/>
                    </a:moveTo>
                    <a:lnTo>
                      <a:pt x="3595" y="0"/>
                    </a:lnTo>
                    <a:lnTo>
                      <a:pt x="3595" y="651"/>
                    </a:lnTo>
                    <a:lnTo>
                      <a:pt x="0" y="6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4" name="textbox 324"/>
            <p:cNvSpPr/>
            <p:nvPr/>
          </p:nvSpPr>
          <p:spPr>
            <a:xfrm>
              <a:off x="-12700" y="-12700"/>
              <a:ext cx="5271770" cy="4565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2000"/>
                </a:lnSpc>
                <a:spcBef>
                  <a:spcPts val="0"/>
                </a:spcBef>
              </a:pP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 电动空调系统的组成</a:t>
              </a:r>
              <a:r>
                <a:rPr sz="2000" kern="0" spc="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4）控制系统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26" name="textbox 326"/>
          <p:cNvSpPr/>
          <p:nvPr/>
        </p:nvSpPr>
        <p:spPr>
          <a:xfrm>
            <a:off x="-12700" y="5461532"/>
            <a:ext cx="916940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3793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8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15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30" name="path 33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2" name="path 33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box 334"/>
          <p:cNvSpPr/>
          <p:nvPr/>
        </p:nvSpPr>
        <p:spPr>
          <a:xfrm>
            <a:off x="740511" y="958834"/>
            <a:ext cx="7808594" cy="41154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476885" algn="l" rtl="0" eaLnBrk="0">
              <a:lnSpc>
                <a:spcPct val="98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汽车乘员舱是一个相对封装的空间，驾驶员、乘员长时间处于车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内，驾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驶员、乘员的呼吸不断消耗着车内的氧气，增加了二氧化碳和水蒸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气，同时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人体蒸发汗液、异味等造成车内空间空气污浊。为了驾乘人员的健康和舒适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必须从车外引入新鲜空气以替换车内的空气，这就是汽车空调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通风系统。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545465" algn="l" rtl="0" eaLnBrk="0">
              <a:lnSpc>
                <a:spcPct val="96000"/>
              </a:lnSpc>
              <a:spcBef>
                <a:spcPts val="17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汽车通风系统新鲜空气的配送量除了考虑人们因呼吸排出的二氧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化碳、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蒸发的汗液、吸烟以及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从车外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98000"/>
              </a:lnSpc>
              <a:spcBef>
                <a:spcPts val="21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进入的灰尘、花粉等污染物的影响外，还必须考虑造成车厢内正压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和局部排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气量所需风量。新鲜空气进入量必须大于排出和泄漏的空气量，才能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保持车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厢内压力略大于车外的压力。保持车厢内空气正压的目的是防止外面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空气不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经空调装置直接进入车内，而且能防止热空气泄出，以及避免发动机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废气通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过回风道进入车内污染空气。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10845" algn="l" rtl="0" eaLnBrk="0">
              <a:lnSpc>
                <a:spcPct val="100000"/>
              </a:lnSpc>
              <a:spcBef>
                <a:spcPts val="20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根据我国对轿车和客车的空调新鲜空气要求，换气量按人体卫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生标准最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低不少于20m3/h·人，且车厢内的CO2的体积分数一般应控制在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0.03%以下，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风速在0.2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m/s。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2910" algn="l" rtl="0" eaLnBrk="0">
              <a:lnSpc>
                <a:spcPct val="90000"/>
              </a:lnSpc>
              <a:spcBef>
                <a:spcPts val="20"/>
              </a:spcBef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汽车空调的通风方式有</a:t>
            </a:r>
            <a:r>
              <a:rPr sz="1800" b="1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自然通风、强制通风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两种。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8" name="textbox 338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电动空调通风系统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42" name="path 34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4" name="path 34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3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47900" y="2946399"/>
            <a:ext cx="5061584" cy="2436494"/>
          </a:xfrm>
          <a:prstGeom prst="rect">
            <a:avLst/>
          </a:prstGeom>
        </p:spPr>
      </p:pic>
      <p:sp>
        <p:nvSpPr>
          <p:cNvPr id="350" name="textbox 350"/>
          <p:cNvSpPr/>
          <p:nvPr/>
        </p:nvSpPr>
        <p:spPr>
          <a:xfrm>
            <a:off x="528319" y="1377706"/>
            <a:ext cx="7658734" cy="15220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51180" algn="l" rtl="0" eaLnBrk="0">
              <a:lnSpc>
                <a:spcPct val="98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自然通风也称为动压通风，它是利用车辆运动所产生的空气压力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差，使外部空气进入车内，车内的空气排出车外的通风形式。车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辆行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驶时，空气气流与车身接触部位不同，将产生不同的压力值。下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图为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普通乘用车车身的模型进行风洞试验的表面压力分布图。可见，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车身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外部大多受到负压，只有在车前及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前风窗玻璃周围为正压区。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2" name="textbox 35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电动空调通风系统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4" name="textbox 35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0000"/>
              </a:lnSpc>
              <a:spcBef>
                <a:spcPts val="0"/>
              </a:spcBef>
            </a:pPr>
            <a:r>
              <a:rPr sz="2000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2000" kern="0" spc="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自然通风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58" name="path 35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0" name="path 36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362"/>
          <p:cNvPicPr>
            <a:picLocks noChangeAspect="1"/>
          </p:cNvPicPr>
          <p:nvPr/>
        </p:nvPicPr>
        <p:blipFill>
          <a:blip r:embed="rId1"/>
          <a:srcRect l="12632" r="9528" b="14405"/>
          <a:stretch>
            <a:fillRect/>
          </a:stretch>
        </p:blipFill>
        <p:spPr>
          <a:xfrm rot="21600000">
            <a:off x="1012825" y="3173730"/>
            <a:ext cx="7117715" cy="2286635"/>
          </a:xfrm>
          <a:prstGeom prst="rect">
            <a:avLst/>
          </a:prstGeom>
        </p:spPr>
      </p:pic>
      <p:sp>
        <p:nvSpPr>
          <p:cNvPr id="364" name="textbox 364"/>
          <p:cNvSpPr/>
          <p:nvPr/>
        </p:nvSpPr>
        <p:spPr>
          <a:xfrm>
            <a:off x="529564" y="1302953"/>
            <a:ext cx="7795894" cy="1647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5620" algn="l" rtl="0" eaLnBrk="0">
              <a:lnSpc>
                <a:spcPct val="91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自然通风的进气口安装在产生正压力的部位，排气口安装在产生负压力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0160" algn="l" rtl="0" eaLnBrk="0">
              <a:lnSpc>
                <a:spcPct val="98000"/>
              </a:lnSpc>
              <a:spcBef>
                <a:spcPts val="21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的部位，就会形成压差推动空气流动。根据风压分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布图，一般乘用车的进风口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设置在挡风玻璃的下部正风压区，排风口设置在轿车尾部负压区，如图所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示。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进风口风道设有进气阀门和内外循环风门，用来控制新鲜空气的流量，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并防止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灰尘、噪声以及雨水的侵入。由于自然通风不消耗动力，且结构简单，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通风效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果也较好，因此，轿车大多设有自然通风。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6" name="textbox 366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电动空调通风系统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8" name="textbox 368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0000"/>
              </a:lnSpc>
              <a:spcBef>
                <a:spcPts val="0"/>
              </a:spcBef>
            </a:pPr>
            <a:r>
              <a:rPr sz="2000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2000" kern="0" spc="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自然通风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0" name="group 7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72" name="path 37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4" name="path 37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6" name="textbox 376"/>
          <p:cNvSpPr/>
          <p:nvPr/>
        </p:nvSpPr>
        <p:spPr>
          <a:xfrm>
            <a:off x="8812657" y="5460516"/>
            <a:ext cx="214629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18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3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84600" y="1244600"/>
            <a:ext cx="5175250" cy="3672205"/>
          </a:xfrm>
          <a:prstGeom prst="rect">
            <a:avLst/>
          </a:prstGeom>
        </p:spPr>
      </p:pic>
      <p:sp>
        <p:nvSpPr>
          <p:cNvPr id="380" name="textbox 380"/>
          <p:cNvSpPr/>
          <p:nvPr/>
        </p:nvSpPr>
        <p:spPr>
          <a:xfrm>
            <a:off x="528193" y="1304325"/>
            <a:ext cx="3236595" cy="3840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84505" algn="l" rtl="0" eaLnBrk="0">
              <a:lnSpc>
                <a:spcPct val="99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强制通风指利用鼓风机将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车外空气送入车内，推动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车内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空气从排风口流出的通风方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式。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目前乘用车采用冷暖一体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化的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汽车空调系统，将通风、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供暖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和制冷通过风道进行混合配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由鼓风机将车外空气与空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调冷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暖空气混合后送入车内，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所示。乘用车一般同时兼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有自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然通风和强制通风，强制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通风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的进排风口与自然通风一致，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97000"/>
              </a:lnSpc>
              <a:spcBef>
                <a:spcPts val="19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汽车空调使用时，开启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外循环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模式，打开鼓风机，有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利于加    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强通风。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4" name="textbox 384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电动空调通风系统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6" name="textbox 386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0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强制通风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2" name="group 7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90" name="path 3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2" name="path 3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th 18"/>
          <p:cNvSpPr/>
          <p:nvPr/>
        </p:nvSpPr>
        <p:spPr>
          <a:xfrm>
            <a:off x="2551408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14"/>
                </a:moveTo>
                <a:lnTo>
                  <a:pt x="0" y="28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path 20"/>
          <p:cNvSpPr/>
          <p:nvPr/>
        </p:nvSpPr>
        <p:spPr>
          <a:xfrm>
            <a:off x="2384720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28"/>
                </a:moveTo>
                <a:lnTo>
                  <a:pt x="0" y="14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path 22"/>
          <p:cNvSpPr/>
          <p:nvPr/>
        </p:nvSpPr>
        <p:spPr>
          <a:xfrm>
            <a:off x="4069397" y="2861267"/>
            <a:ext cx="259806" cy="260777"/>
          </a:xfrm>
          <a:custGeom>
            <a:avLst/>
            <a:gdLst/>
            <a:ahLst/>
            <a:cxnLst/>
            <a:rect l="0" t="0" r="0" b="0"/>
            <a:pathLst>
              <a:path w="409" h="410">
                <a:moveTo>
                  <a:pt x="0" y="205"/>
                </a:moveTo>
                <a:cubicBezTo>
                  <a:pt x="0" y="91"/>
                  <a:pt x="91" y="0"/>
                  <a:pt x="204" y="0"/>
                </a:cubicBezTo>
                <a:lnTo>
                  <a:pt x="204" y="0"/>
                </a:lnTo>
                <a:cubicBezTo>
                  <a:pt x="317" y="0"/>
                  <a:pt x="409" y="91"/>
                  <a:pt x="409" y="205"/>
                </a:cubicBezTo>
                <a:lnTo>
                  <a:pt x="409" y="205"/>
                </a:lnTo>
                <a:cubicBezTo>
                  <a:pt x="409" y="205"/>
                  <a:pt x="409" y="205"/>
                  <a:pt x="409" y="205"/>
                </a:cubicBezTo>
                <a:lnTo>
                  <a:pt x="409" y="205"/>
                </a:lnTo>
                <a:cubicBezTo>
                  <a:pt x="409" y="318"/>
                  <a:pt x="317" y="410"/>
                  <a:pt x="204" y="410"/>
                </a:cubicBezTo>
                <a:lnTo>
                  <a:pt x="204" y="410"/>
                </a:lnTo>
                <a:cubicBezTo>
                  <a:pt x="91" y="410"/>
                  <a:pt x="0" y="318"/>
                  <a:pt x="0" y="205"/>
                </a:cubicBezTo>
                <a:lnTo>
                  <a:pt x="0" y="205"/>
                </a:lnTo>
                <a:cubicBezTo>
                  <a:pt x="0" y="205"/>
                  <a:pt x="0" y="205"/>
                  <a:pt x="0" y="205"/>
                </a:cubicBezTo>
              </a:path>
            </a:pathLst>
          </a:custGeom>
          <a:solidFill>
            <a:srgbClr val="48AD2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3971930" y="2985066"/>
            <a:ext cx="323842" cy="176137"/>
            <a:chOff x="0" y="0"/>
            <a:chExt cx="323842" cy="176137"/>
          </a:xfrm>
        </p:grpSpPr>
        <p:sp>
          <p:nvSpPr>
            <p:cNvPr id="24" name="path 24"/>
            <p:cNvSpPr/>
            <p:nvPr/>
          </p:nvSpPr>
          <p:spPr>
            <a:xfrm>
              <a:off x="191301" y="6086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28" y="0"/>
                  </a:moveTo>
                  <a:lnTo>
                    <a:pt x="14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" name="path 26"/>
            <p:cNvSpPr/>
            <p:nvPr/>
          </p:nvSpPr>
          <p:spPr>
            <a:xfrm>
              <a:off x="0" y="0"/>
              <a:ext cx="16657" cy="149680"/>
            </a:xfrm>
            <a:custGeom>
              <a:avLst/>
              <a:gdLst/>
              <a:ahLst/>
              <a:cxnLst/>
              <a:rect l="0" t="0" r="0" b="0"/>
              <a:pathLst>
                <a:path w="26" h="235">
                  <a:moveTo>
                    <a:pt x="18" y="0"/>
                  </a:moveTo>
                  <a:lnTo>
                    <a:pt x="7" y="235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" name="path 28"/>
            <p:cNvSpPr/>
            <p:nvPr/>
          </p:nvSpPr>
          <p:spPr>
            <a:xfrm>
              <a:off x="102347" y="54379"/>
              <a:ext cx="221495" cy="89491"/>
            </a:xfrm>
            <a:custGeom>
              <a:avLst/>
              <a:gdLst/>
              <a:ahLst/>
              <a:cxnLst/>
              <a:rect l="0" t="0" r="0" b="0"/>
              <a:pathLst>
                <a:path w="348" h="140">
                  <a:moveTo>
                    <a:pt x="342" y="70"/>
                  </a:moveTo>
                  <a:lnTo>
                    <a:pt x="311" y="95"/>
                  </a:lnTo>
                  <a:lnTo>
                    <a:pt x="277" y="114"/>
                  </a:lnTo>
                  <a:lnTo>
                    <a:pt x="238" y="127"/>
                  </a:lnTo>
                  <a:lnTo>
                    <a:pt x="197" y="130"/>
                  </a:lnTo>
                  <a:lnTo>
                    <a:pt x="156" y="127"/>
                  </a:lnTo>
                  <a:lnTo>
                    <a:pt x="117" y="114"/>
                  </a:lnTo>
                  <a:lnTo>
                    <a:pt x="83" y="95"/>
                  </a:lnTo>
                  <a:lnTo>
                    <a:pt x="52" y="70"/>
                  </a:lnTo>
                  <a:lnTo>
                    <a:pt x="27" y="39"/>
                  </a:lnTo>
                  <a:lnTo>
                    <a:pt x="8" y="4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path 30"/>
          <p:cNvSpPr/>
          <p:nvPr/>
        </p:nvSpPr>
        <p:spPr>
          <a:xfrm>
            <a:off x="913619" y="2991152"/>
            <a:ext cx="27755" cy="170051"/>
          </a:xfrm>
          <a:custGeom>
            <a:avLst/>
            <a:gdLst/>
            <a:ahLst/>
            <a:cxnLst/>
            <a:rect l="0" t="0" r="0" b="0"/>
            <a:pathLst>
              <a:path w="43" h="267">
                <a:moveTo>
                  <a:pt x="28" y="267"/>
                </a:moveTo>
                <a:lnTo>
                  <a:pt x="14" y="0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744219" y="1096645"/>
          <a:ext cx="3598544" cy="3799205"/>
        </p:xfrm>
        <a:graphic>
          <a:graphicData uri="http://schemas.openxmlformats.org/drawingml/2006/table">
            <a:tbl>
              <a:tblPr/>
              <a:tblGrid>
                <a:gridCol w="1798954"/>
                <a:gridCol w="1799589"/>
              </a:tblGrid>
              <a:tr h="1884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textbox 34"/>
          <p:cNvSpPr/>
          <p:nvPr/>
        </p:nvSpPr>
        <p:spPr>
          <a:xfrm>
            <a:off x="3904768" y="1451395"/>
            <a:ext cx="2336164" cy="3169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6405" algn="l" rtl="0" eaLnBrk="0">
              <a:lnSpc>
                <a:spcPct val="90000"/>
              </a:lnSpc>
              <a:spcBef>
                <a:spcPts val="159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8975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71830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0210" algn="l" rtl="0" eaLnBrk="0">
              <a:lnSpc>
                <a:spcPct val="91000"/>
              </a:lnSpc>
              <a:spcBef>
                <a:spcPts val="1570"/>
              </a:spcBef>
            </a:pP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913619" y="1331131"/>
            <a:ext cx="1638785" cy="1661003"/>
            <a:chOff x="0" y="0"/>
            <a:chExt cx="1638785" cy="1661003"/>
          </a:xfrm>
        </p:grpSpPr>
        <p:sp>
          <p:nvSpPr>
            <p:cNvPr id="36" name="path 36"/>
            <p:cNvSpPr/>
            <p:nvPr/>
          </p:nvSpPr>
          <p:spPr>
            <a:xfrm>
              <a:off x="0" y="0"/>
              <a:ext cx="1638785" cy="1661003"/>
            </a:xfrm>
            <a:custGeom>
              <a:avLst/>
              <a:gdLst/>
              <a:ahLst/>
              <a:cxnLst/>
              <a:rect l="0" t="0" r="0" b="0"/>
              <a:pathLst>
                <a:path w="2580" h="2615">
                  <a:moveTo>
                    <a:pt x="14" y="2614"/>
                  </a:moveTo>
                  <a:lnTo>
                    <a:pt x="28" y="2348"/>
                  </a:lnTo>
                  <a:lnTo>
                    <a:pt x="67" y="2091"/>
                  </a:lnTo>
                  <a:lnTo>
                    <a:pt x="129" y="1841"/>
                  </a:lnTo>
                  <a:lnTo>
                    <a:pt x="216" y="1602"/>
                  </a:lnTo>
                  <a:lnTo>
                    <a:pt x="324" y="1374"/>
                  </a:lnTo>
                  <a:lnTo>
                    <a:pt x="453" y="1161"/>
                  </a:lnTo>
                  <a:lnTo>
                    <a:pt x="601" y="961"/>
                  </a:lnTo>
                  <a:lnTo>
                    <a:pt x="766" y="776"/>
                  </a:lnTo>
                  <a:lnTo>
                    <a:pt x="948" y="608"/>
                  </a:lnTo>
                  <a:lnTo>
                    <a:pt x="1146" y="458"/>
                  </a:lnTo>
                  <a:lnTo>
                    <a:pt x="1357" y="328"/>
                  </a:lnTo>
                  <a:lnTo>
                    <a:pt x="1581" y="218"/>
                  </a:lnTo>
                  <a:lnTo>
                    <a:pt x="1817" y="131"/>
                  </a:lnTo>
                  <a:lnTo>
                    <a:pt x="2063" y="67"/>
                  </a:lnTo>
                  <a:lnTo>
                    <a:pt x="2317" y="28"/>
                  </a:lnTo>
                  <a:lnTo>
                    <a:pt x="2579" y="14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path 38"/>
            <p:cNvSpPr/>
            <p:nvPr/>
          </p:nvSpPr>
          <p:spPr>
            <a:xfrm>
              <a:off x="183348" y="192079"/>
              <a:ext cx="1445643" cy="1462309"/>
            </a:xfrm>
            <a:custGeom>
              <a:avLst/>
              <a:gdLst/>
              <a:ahLst/>
              <a:cxnLst/>
              <a:rect l="0" t="0" r="0" b="0"/>
              <a:pathLst>
                <a:path w="2276" h="2302">
                  <a:moveTo>
                    <a:pt x="7" y="2302"/>
                  </a:moveTo>
                  <a:lnTo>
                    <a:pt x="18" y="2067"/>
                  </a:lnTo>
                  <a:lnTo>
                    <a:pt x="53" y="1839"/>
                  </a:lnTo>
                  <a:lnTo>
                    <a:pt x="109" y="1619"/>
                  </a:lnTo>
                  <a:lnTo>
                    <a:pt x="186" y="1408"/>
                  </a:lnTo>
                  <a:lnTo>
                    <a:pt x="281" y="1208"/>
                  </a:lnTo>
                  <a:lnTo>
                    <a:pt x="394" y="1018"/>
                  </a:lnTo>
                  <a:lnTo>
                    <a:pt x="526" y="842"/>
                  </a:lnTo>
                  <a:lnTo>
                    <a:pt x="672" y="679"/>
                  </a:lnTo>
                  <a:lnTo>
                    <a:pt x="833" y="531"/>
                  </a:lnTo>
                  <a:lnTo>
                    <a:pt x="1007" y="399"/>
                  </a:lnTo>
                  <a:lnTo>
                    <a:pt x="1194" y="284"/>
                  </a:lnTo>
                  <a:lnTo>
                    <a:pt x="1393" y="187"/>
                  </a:lnTo>
                  <a:lnTo>
                    <a:pt x="1601" y="111"/>
                  </a:lnTo>
                  <a:lnTo>
                    <a:pt x="1818" y="53"/>
                  </a:lnTo>
                  <a:lnTo>
                    <a:pt x="2043" y="18"/>
                  </a:lnTo>
                  <a:lnTo>
                    <a:pt x="2276" y="7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2542151" y="1331131"/>
            <a:ext cx="1713116" cy="1654389"/>
            <a:chOff x="0" y="0"/>
            <a:chExt cx="1713116" cy="1654389"/>
          </a:xfrm>
        </p:grpSpPr>
        <p:sp>
          <p:nvSpPr>
            <p:cNvPr id="40" name="path 40"/>
            <p:cNvSpPr/>
            <p:nvPr/>
          </p:nvSpPr>
          <p:spPr>
            <a:xfrm>
              <a:off x="9256" y="0"/>
              <a:ext cx="1630754" cy="1492860"/>
            </a:xfrm>
            <a:custGeom>
              <a:avLst/>
              <a:gdLst/>
              <a:ahLst/>
              <a:cxnLst/>
              <a:rect l="0" t="0" r="0" b="0"/>
              <a:pathLst>
                <a:path w="2568" h="2350">
                  <a:moveTo>
                    <a:pt x="0" y="14"/>
                  </a:moveTo>
                  <a:lnTo>
                    <a:pt x="263" y="28"/>
                  </a:lnTo>
                  <a:lnTo>
                    <a:pt x="518" y="67"/>
                  </a:lnTo>
                  <a:lnTo>
                    <a:pt x="764" y="131"/>
                  </a:lnTo>
                  <a:lnTo>
                    <a:pt x="999" y="218"/>
                  </a:lnTo>
                  <a:lnTo>
                    <a:pt x="1224" y="328"/>
                  </a:lnTo>
                  <a:lnTo>
                    <a:pt x="1435" y="458"/>
                  </a:lnTo>
                  <a:lnTo>
                    <a:pt x="1633" y="608"/>
                  </a:lnTo>
                  <a:lnTo>
                    <a:pt x="1815" y="776"/>
                  </a:lnTo>
                  <a:lnTo>
                    <a:pt x="1980" y="961"/>
                  </a:lnTo>
                  <a:lnTo>
                    <a:pt x="2128" y="1161"/>
                  </a:lnTo>
                  <a:lnTo>
                    <a:pt x="2257" y="1374"/>
                  </a:lnTo>
                  <a:lnTo>
                    <a:pt x="2365" y="1602"/>
                  </a:lnTo>
                  <a:lnTo>
                    <a:pt x="2452" y="1841"/>
                  </a:lnTo>
                  <a:lnTo>
                    <a:pt x="2514" y="2091"/>
                  </a:lnTo>
                  <a:lnTo>
                    <a:pt x="2553" y="2348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 42"/>
            <p:cNvSpPr/>
            <p:nvPr/>
          </p:nvSpPr>
          <p:spPr>
            <a:xfrm>
              <a:off x="734289" y="98045"/>
              <a:ext cx="259806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 44"/>
            <p:cNvSpPr/>
            <p:nvPr/>
          </p:nvSpPr>
          <p:spPr>
            <a:xfrm>
              <a:off x="728124" y="92087"/>
              <a:ext cx="272998" cy="273791"/>
            </a:xfrm>
            <a:custGeom>
              <a:avLst/>
              <a:gdLst/>
              <a:ahLst/>
              <a:cxnLst/>
              <a:rect l="0" t="0" r="0" b="0"/>
              <a:pathLst>
                <a:path w="429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101" y="44"/>
                  </a:lnTo>
                  <a:lnTo>
                    <a:pt x="134" y="26"/>
                  </a:lnTo>
                  <a:lnTo>
                    <a:pt x="173" y="13"/>
                  </a:lnTo>
                  <a:lnTo>
                    <a:pt x="214" y="9"/>
                  </a:lnTo>
                  <a:lnTo>
                    <a:pt x="256" y="13"/>
                  </a:lnTo>
                  <a:lnTo>
                    <a:pt x="294" y="26"/>
                  </a:lnTo>
                  <a:lnTo>
                    <a:pt x="328" y="44"/>
                  </a:lnTo>
                  <a:lnTo>
                    <a:pt x="359" y="69"/>
                  </a:lnTo>
                  <a:lnTo>
                    <a:pt x="384" y="101"/>
                  </a:lnTo>
                  <a:lnTo>
                    <a:pt x="403" y="134"/>
                  </a:lnTo>
                  <a:lnTo>
                    <a:pt x="416" y="173"/>
                  </a:lnTo>
                  <a:lnTo>
                    <a:pt x="419" y="214"/>
                  </a:lnTo>
                  <a:lnTo>
                    <a:pt x="419" y="214"/>
                  </a:lnTo>
                  <a:lnTo>
                    <a:pt x="416" y="256"/>
                  </a:lnTo>
                  <a:lnTo>
                    <a:pt x="403" y="294"/>
                  </a:lnTo>
                  <a:lnTo>
                    <a:pt x="384" y="329"/>
                  </a:lnTo>
                  <a:lnTo>
                    <a:pt x="359" y="361"/>
                  </a:lnTo>
                  <a:lnTo>
                    <a:pt x="328" y="386"/>
                  </a:lnTo>
                  <a:lnTo>
                    <a:pt x="294" y="404"/>
                  </a:lnTo>
                  <a:lnTo>
                    <a:pt x="256" y="417"/>
                  </a:lnTo>
                  <a:lnTo>
                    <a:pt x="214" y="421"/>
                  </a:lnTo>
                  <a:lnTo>
                    <a:pt x="173" y="417"/>
                  </a:lnTo>
                  <a:lnTo>
                    <a:pt x="134" y="404"/>
                  </a:lnTo>
                  <a:lnTo>
                    <a:pt x="101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 46"/>
            <p:cNvSpPr/>
            <p:nvPr/>
          </p:nvSpPr>
          <p:spPr>
            <a:xfrm>
              <a:off x="0" y="192079"/>
              <a:ext cx="1446436" cy="1462309"/>
            </a:xfrm>
            <a:custGeom>
              <a:avLst/>
              <a:gdLst/>
              <a:ahLst/>
              <a:cxnLst/>
              <a:rect l="0" t="0" r="0" b="0"/>
              <a:pathLst>
                <a:path w="2277" h="2302">
                  <a:moveTo>
                    <a:pt x="0" y="7"/>
                  </a:moveTo>
                  <a:lnTo>
                    <a:pt x="232" y="18"/>
                  </a:lnTo>
                  <a:lnTo>
                    <a:pt x="457" y="53"/>
                  </a:lnTo>
                  <a:lnTo>
                    <a:pt x="675" y="111"/>
                  </a:lnTo>
                  <a:lnTo>
                    <a:pt x="884" y="187"/>
                  </a:lnTo>
                  <a:lnTo>
                    <a:pt x="1082" y="284"/>
                  </a:lnTo>
                  <a:lnTo>
                    <a:pt x="1269" y="399"/>
                  </a:lnTo>
                  <a:lnTo>
                    <a:pt x="1444" y="531"/>
                  </a:lnTo>
                  <a:lnTo>
                    <a:pt x="1605" y="679"/>
                  </a:lnTo>
                  <a:lnTo>
                    <a:pt x="1751" y="842"/>
                  </a:lnTo>
                  <a:lnTo>
                    <a:pt x="1882" y="1018"/>
                  </a:lnTo>
                  <a:lnTo>
                    <a:pt x="1996" y="1208"/>
                  </a:lnTo>
                  <a:lnTo>
                    <a:pt x="2091" y="1408"/>
                  </a:lnTo>
                  <a:lnTo>
                    <a:pt x="2167" y="1619"/>
                  </a:lnTo>
                  <a:lnTo>
                    <a:pt x="2224" y="1839"/>
                  </a:lnTo>
                  <a:lnTo>
                    <a:pt x="2259" y="2067"/>
                  </a:lnTo>
                  <a:lnTo>
                    <a:pt x="2270" y="2302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 48"/>
            <p:cNvSpPr/>
            <p:nvPr/>
          </p:nvSpPr>
          <p:spPr>
            <a:xfrm>
              <a:off x="1208552" y="582390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 50"/>
            <p:cNvSpPr/>
            <p:nvPr/>
          </p:nvSpPr>
          <p:spPr>
            <a:xfrm>
              <a:off x="1202787" y="576275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" name="path 52"/>
            <p:cNvSpPr/>
            <p:nvPr/>
          </p:nvSpPr>
          <p:spPr>
            <a:xfrm>
              <a:off x="1446534" y="1056262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" name="path 54"/>
            <p:cNvSpPr/>
            <p:nvPr/>
          </p:nvSpPr>
          <p:spPr>
            <a:xfrm>
              <a:off x="1440912" y="1050144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path 56"/>
          <p:cNvSpPr/>
          <p:nvPr/>
        </p:nvSpPr>
        <p:spPr>
          <a:xfrm>
            <a:off x="1104161" y="3133794"/>
            <a:ext cx="1291314" cy="1307180"/>
          </a:xfrm>
          <a:custGeom>
            <a:avLst/>
            <a:gdLst/>
            <a:ahLst/>
            <a:cxnLst/>
            <a:rect l="0" t="0" r="0" b="0"/>
            <a:pathLst>
              <a:path w="2033" h="2058">
                <a:moveTo>
                  <a:pt x="2032" y="2051"/>
                </a:moveTo>
                <a:lnTo>
                  <a:pt x="1807" y="2016"/>
                </a:lnTo>
                <a:lnTo>
                  <a:pt x="1589" y="1958"/>
                </a:lnTo>
                <a:lnTo>
                  <a:pt x="1382" y="1882"/>
                </a:lnTo>
                <a:lnTo>
                  <a:pt x="1183" y="1784"/>
                </a:lnTo>
                <a:lnTo>
                  <a:pt x="996" y="1669"/>
                </a:lnTo>
                <a:lnTo>
                  <a:pt x="822" y="1538"/>
                </a:lnTo>
                <a:lnTo>
                  <a:pt x="661" y="1389"/>
                </a:lnTo>
                <a:lnTo>
                  <a:pt x="514" y="1227"/>
                </a:lnTo>
                <a:lnTo>
                  <a:pt x="383" y="1049"/>
                </a:lnTo>
                <a:lnTo>
                  <a:pt x="269" y="861"/>
                </a:lnTo>
                <a:lnTo>
                  <a:pt x="174" y="659"/>
                </a:lnTo>
                <a:lnTo>
                  <a:pt x="98" y="448"/>
                </a:lnTo>
                <a:lnTo>
                  <a:pt x="42" y="228"/>
                </a:lnTo>
                <a:lnTo>
                  <a:pt x="7" y="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" name="path 58"/>
          <p:cNvSpPr/>
          <p:nvPr/>
        </p:nvSpPr>
        <p:spPr>
          <a:xfrm>
            <a:off x="2689286" y="3133794"/>
            <a:ext cx="1292107" cy="1307180"/>
          </a:xfrm>
          <a:custGeom>
            <a:avLst/>
            <a:gdLst/>
            <a:ahLst/>
            <a:cxnLst/>
            <a:rect l="0" t="0" r="0" b="0"/>
            <a:pathLst>
              <a:path w="2034" h="2058">
                <a:moveTo>
                  <a:pt x="2027" y="1"/>
                </a:moveTo>
                <a:lnTo>
                  <a:pt x="1992" y="228"/>
                </a:lnTo>
                <a:lnTo>
                  <a:pt x="1936" y="448"/>
                </a:lnTo>
                <a:lnTo>
                  <a:pt x="1859" y="659"/>
                </a:lnTo>
                <a:lnTo>
                  <a:pt x="1764" y="861"/>
                </a:lnTo>
                <a:lnTo>
                  <a:pt x="1651" y="1049"/>
                </a:lnTo>
                <a:lnTo>
                  <a:pt x="1519" y="1227"/>
                </a:lnTo>
                <a:lnTo>
                  <a:pt x="1373" y="1389"/>
                </a:lnTo>
                <a:lnTo>
                  <a:pt x="1212" y="1538"/>
                </a:lnTo>
                <a:lnTo>
                  <a:pt x="1037" y="1669"/>
                </a:lnTo>
                <a:lnTo>
                  <a:pt x="851" y="1784"/>
                </a:lnTo>
                <a:lnTo>
                  <a:pt x="652" y="1882"/>
                </a:lnTo>
                <a:lnTo>
                  <a:pt x="443" y="1958"/>
                </a:lnTo>
                <a:lnTo>
                  <a:pt x="226" y="2016"/>
                </a:lnTo>
                <a:lnTo>
                  <a:pt x="1" y="205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path 60"/>
          <p:cNvSpPr/>
          <p:nvPr/>
        </p:nvSpPr>
        <p:spPr>
          <a:xfrm>
            <a:off x="1430553" y="1877328"/>
            <a:ext cx="2208613" cy="2263081"/>
          </a:xfrm>
          <a:custGeom>
            <a:avLst/>
            <a:gdLst/>
            <a:ahLst/>
            <a:cxnLst/>
            <a:rect l="0" t="0" r="0" b="0"/>
            <a:pathLst>
              <a:path w="3478" h="3563">
                <a:moveTo>
                  <a:pt x="0" y="1781"/>
                </a:moveTo>
                <a:cubicBezTo>
                  <a:pt x="0" y="797"/>
                  <a:pt x="778" y="0"/>
                  <a:pt x="1739" y="0"/>
                </a:cubicBezTo>
                <a:lnTo>
                  <a:pt x="1739" y="0"/>
                </a:lnTo>
                <a:cubicBezTo>
                  <a:pt x="2699" y="0"/>
                  <a:pt x="3478" y="797"/>
                  <a:pt x="3478" y="1781"/>
                </a:cubicBezTo>
                <a:lnTo>
                  <a:pt x="3478" y="1781"/>
                </a:lnTo>
                <a:cubicBezTo>
                  <a:pt x="3478" y="1781"/>
                  <a:pt x="3478" y="1781"/>
                  <a:pt x="3478" y="1781"/>
                </a:cubicBezTo>
                <a:lnTo>
                  <a:pt x="3478" y="1781"/>
                </a:lnTo>
                <a:cubicBezTo>
                  <a:pt x="3478" y="2766"/>
                  <a:pt x="2699" y="3563"/>
                  <a:pt x="1739" y="3563"/>
                </a:cubicBezTo>
                <a:lnTo>
                  <a:pt x="1739" y="3563"/>
                </a:lnTo>
                <a:cubicBezTo>
                  <a:pt x="778" y="3563"/>
                  <a:pt x="0" y="2766"/>
                  <a:pt x="0" y="1781"/>
                </a:cubicBezTo>
                <a:lnTo>
                  <a:pt x="0" y="1781"/>
                </a:lnTo>
                <a:cubicBezTo>
                  <a:pt x="0" y="1781"/>
                  <a:pt x="0" y="1781"/>
                  <a:pt x="0" y="1781"/>
                </a:cubicBezTo>
              </a:path>
            </a:pathLst>
          </a:cu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717162" y="3159295"/>
            <a:ext cx="1538104" cy="1483240"/>
            <a:chOff x="0" y="0"/>
            <a:chExt cx="1538104" cy="1483240"/>
          </a:xfrm>
        </p:grpSpPr>
        <p:sp>
          <p:nvSpPr>
            <p:cNvPr id="64" name="path 64"/>
            <p:cNvSpPr/>
            <p:nvPr/>
          </p:nvSpPr>
          <p:spPr>
            <a:xfrm>
              <a:off x="0" y="0"/>
              <a:ext cx="1464999" cy="1483240"/>
            </a:xfrm>
            <a:custGeom>
              <a:avLst/>
              <a:gdLst/>
              <a:ahLst/>
              <a:cxnLst/>
              <a:rect l="0" t="0" r="0" b="0"/>
              <a:pathLst>
                <a:path w="2307" h="2335">
                  <a:moveTo>
                    <a:pt x="2292" y="2"/>
                  </a:moveTo>
                  <a:lnTo>
                    <a:pt x="2253" y="259"/>
                  </a:lnTo>
                  <a:lnTo>
                    <a:pt x="2191" y="508"/>
                  </a:lnTo>
                  <a:lnTo>
                    <a:pt x="2104" y="747"/>
                  </a:lnTo>
                  <a:lnTo>
                    <a:pt x="1996" y="974"/>
                  </a:lnTo>
                  <a:lnTo>
                    <a:pt x="1867" y="1188"/>
                  </a:lnTo>
                  <a:lnTo>
                    <a:pt x="1719" y="1388"/>
                  </a:lnTo>
                  <a:lnTo>
                    <a:pt x="1554" y="1573"/>
                  </a:lnTo>
                  <a:lnTo>
                    <a:pt x="1372" y="1740"/>
                  </a:lnTo>
                  <a:lnTo>
                    <a:pt x="1174" y="1890"/>
                  </a:lnTo>
                  <a:lnTo>
                    <a:pt x="963" y="2020"/>
                  </a:lnTo>
                  <a:lnTo>
                    <a:pt x="738" y="2130"/>
                  </a:lnTo>
                  <a:lnTo>
                    <a:pt x="503" y="2218"/>
                  </a:lnTo>
                  <a:lnTo>
                    <a:pt x="257" y="2282"/>
                  </a:lnTo>
                  <a:lnTo>
                    <a:pt x="2" y="2320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 66"/>
            <p:cNvSpPr/>
            <p:nvPr/>
          </p:nvSpPr>
          <p:spPr>
            <a:xfrm>
              <a:off x="1271523" y="175843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 68"/>
            <p:cNvSpPr/>
            <p:nvPr/>
          </p:nvSpPr>
          <p:spPr>
            <a:xfrm>
              <a:off x="1265900" y="169718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 70"/>
            <p:cNvSpPr/>
            <p:nvPr/>
          </p:nvSpPr>
          <p:spPr>
            <a:xfrm>
              <a:off x="1033540" y="649715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 72"/>
            <p:cNvSpPr/>
            <p:nvPr/>
          </p:nvSpPr>
          <p:spPr>
            <a:xfrm>
              <a:off x="1027775" y="643586"/>
              <a:ext cx="272204" cy="273792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" name="path 74"/>
            <p:cNvSpPr/>
            <p:nvPr/>
          </p:nvSpPr>
          <p:spPr>
            <a:xfrm>
              <a:off x="559574" y="1113708"/>
              <a:ext cx="259805" cy="260778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 76"/>
            <p:cNvSpPr/>
            <p:nvPr/>
          </p:nvSpPr>
          <p:spPr>
            <a:xfrm>
              <a:off x="553906" y="1107930"/>
              <a:ext cx="272204" cy="272998"/>
            </a:xfrm>
            <a:custGeom>
              <a:avLst/>
              <a:gdLst/>
              <a:ahLst/>
              <a:cxnLst/>
              <a:rect l="0" t="0" r="0" b="0"/>
              <a:pathLst>
                <a:path w="428" h="429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99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99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59"/>
                  </a:lnTo>
                  <a:lnTo>
                    <a:pt x="328" y="384"/>
                  </a:lnTo>
                  <a:lnTo>
                    <a:pt x="293" y="403"/>
                  </a:lnTo>
                  <a:lnTo>
                    <a:pt x="254" y="416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172" y="416"/>
                  </a:lnTo>
                  <a:lnTo>
                    <a:pt x="134" y="403"/>
                  </a:lnTo>
                  <a:lnTo>
                    <a:pt x="99" y="384"/>
                  </a:lnTo>
                  <a:lnTo>
                    <a:pt x="69" y="359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path 78"/>
          <p:cNvSpPr/>
          <p:nvPr/>
        </p:nvSpPr>
        <p:spPr>
          <a:xfrm>
            <a:off x="922443" y="3159295"/>
            <a:ext cx="1464213" cy="1483239"/>
          </a:xfrm>
          <a:custGeom>
            <a:avLst/>
            <a:gdLst/>
            <a:ahLst/>
            <a:cxnLst/>
            <a:rect l="0" t="0" r="0" b="0"/>
            <a:pathLst>
              <a:path w="2305" h="2335">
                <a:moveTo>
                  <a:pt x="2303" y="2320"/>
                </a:moveTo>
                <a:lnTo>
                  <a:pt x="2049" y="2282"/>
                </a:lnTo>
                <a:lnTo>
                  <a:pt x="1803" y="2218"/>
                </a:lnTo>
                <a:lnTo>
                  <a:pt x="1567" y="2130"/>
                </a:lnTo>
                <a:lnTo>
                  <a:pt x="1343" y="2020"/>
                </a:lnTo>
                <a:lnTo>
                  <a:pt x="1132" y="1890"/>
                </a:lnTo>
                <a:lnTo>
                  <a:pt x="934" y="1740"/>
                </a:lnTo>
                <a:lnTo>
                  <a:pt x="752" y="1573"/>
                </a:lnTo>
                <a:lnTo>
                  <a:pt x="587" y="1388"/>
                </a:lnTo>
                <a:lnTo>
                  <a:pt x="439" y="1188"/>
                </a:lnTo>
                <a:lnTo>
                  <a:pt x="311" y="974"/>
                </a:lnTo>
                <a:lnTo>
                  <a:pt x="202" y="747"/>
                </a:lnTo>
                <a:lnTo>
                  <a:pt x="116" y="508"/>
                </a:lnTo>
                <a:lnTo>
                  <a:pt x="53" y="259"/>
                </a:lnTo>
                <a:lnTo>
                  <a:pt x="14" y="2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path 80"/>
          <p:cNvSpPr/>
          <p:nvPr/>
        </p:nvSpPr>
        <p:spPr>
          <a:xfrm>
            <a:off x="1837619" y="2284179"/>
            <a:ext cx="1413866" cy="1449389"/>
          </a:xfrm>
          <a:custGeom>
            <a:avLst/>
            <a:gdLst/>
            <a:ahLst/>
            <a:cxnLst/>
            <a:rect l="0" t="0" r="0" b="0"/>
            <a:pathLst>
              <a:path w="2226" h="2282">
                <a:moveTo>
                  <a:pt x="0" y="1141"/>
                </a:moveTo>
                <a:cubicBezTo>
                  <a:pt x="0" y="510"/>
                  <a:pt x="498" y="0"/>
                  <a:pt x="1113" y="0"/>
                </a:cubicBezTo>
                <a:lnTo>
                  <a:pt x="1113" y="0"/>
                </a:lnTo>
                <a:cubicBezTo>
                  <a:pt x="1728" y="0"/>
                  <a:pt x="2226" y="510"/>
                  <a:pt x="2226" y="1141"/>
                </a:cubicBezTo>
                <a:lnTo>
                  <a:pt x="2226" y="1141"/>
                </a:lnTo>
                <a:cubicBezTo>
                  <a:pt x="2226" y="1141"/>
                  <a:pt x="2226" y="1141"/>
                  <a:pt x="2226" y="1141"/>
                </a:cubicBezTo>
                <a:lnTo>
                  <a:pt x="2226" y="1141"/>
                </a:lnTo>
                <a:cubicBezTo>
                  <a:pt x="2226" y="1771"/>
                  <a:pt x="1728" y="2282"/>
                  <a:pt x="1113" y="2282"/>
                </a:cubicBezTo>
                <a:lnTo>
                  <a:pt x="1113" y="2282"/>
                </a:lnTo>
                <a:cubicBezTo>
                  <a:pt x="498" y="2282"/>
                  <a:pt x="0" y="1771"/>
                  <a:pt x="0" y="1141"/>
                </a:cubicBezTo>
                <a:lnTo>
                  <a:pt x="0" y="1141"/>
                </a:lnTo>
                <a:cubicBezTo>
                  <a:pt x="0" y="1141"/>
                  <a:pt x="0" y="1141"/>
                  <a:pt x="0" y="1141"/>
                </a:cubicBezTo>
                <a:lnTo>
                  <a:pt x="0" y="1141"/>
                </a:lnTo>
                <a:close/>
              </a:path>
            </a:pathLst>
          </a:custGeom>
          <a:solidFill>
            <a:srgbClr val="FB8C1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4" name="path 8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" name="path 8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94"/>
          <p:cNvSpPr/>
          <p:nvPr/>
        </p:nvSpPr>
        <p:spPr>
          <a:xfrm>
            <a:off x="2583985" y="2816563"/>
            <a:ext cx="426084" cy="449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2126150" y="2824691"/>
            <a:ext cx="385445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3100" b="1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18"/>
          <p:cNvGrpSpPr/>
          <p:nvPr/>
        </p:nvGrpSpPr>
        <p:grpSpPr>
          <a:xfrm rot="21600000">
            <a:off x="4086822" y="2822083"/>
            <a:ext cx="208950" cy="170051"/>
            <a:chOff x="0" y="0"/>
            <a:chExt cx="208950" cy="170051"/>
          </a:xfrm>
        </p:grpSpPr>
        <p:sp>
          <p:nvSpPr>
            <p:cNvPr id="98" name="path 98"/>
            <p:cNvSpPr/>
            <p:nvPr/>
          </p:nvSpPr>
          <p:spPr>
            <a:xfrm>
              <a:off x="76409" y="0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14" y="0"/>
                  </a:moveTo>
                  <a:lnTo>
                    <a:pt x="28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" name="path 100"/>
            <p:cNvSpPr/>
            <p:nvPr/>
          </p:nvSpPr>
          <p:spPr>
            <a:xfrm>
              <a:off x="0" y="33061"/>
              <a:ext cx="208950" cy="68234"/>
            </a:xfrm>
            <a:custGeom>
              <a:avLst/>
              <a:gdLst/>
              <a:ahLst/>
              <a:cxnLst/>
              <a:rect l="0" t="0" r="0" b="0"/>
              <a:pathLst>
                <a:path w="329" h="107">
                  <a:moveTo>
                    <a:pt x="7" y="101"/>
                  </a:moveTo>
                  <a:lnTo>
                    <a:pt x="32" y="69"/>
                  </a:lnTo>
                  <a:lnTo>
                    <a:pt x="64" y="44"/>
                  </a:lnTo>
                  <a:lnTo>
                    <a:pt x="97" y="26"/>
                  </a:lnTo>
                  <a:lnTo>
                    <a:pt x="136" y="13"/>
                  </a:lnTo>
                  <a:lnTo>
                    <a:pt x="177" y="9"/>
                  </a:lnTo>
                  <a:lnTo>
                    <a:pt x="219" y="13"/>
                  </a:lnTo>
                  <a:lnTo>
                    <a:pt x="257" y="26"/>
                  </a:lnTo>
                  <a:lnTo>
                    <a:pt x="291" y="44"/>
                  </a:lnTo>
                  <a:lnTo>
                    <a:pt x="322" y="6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path 102"/>
          <p:cNvSpPr/>
          <p:nvPr/>
        </p:nvSpPr>
        <p:spPr>
          <a:xfrm>
            <a:off x="1096967" y="2985066"/>
            <a:ext cx="16657" cy="149680"/>
          </a:xfrm>
          <a:custGeom>
            <a:avLst/>
            <a:gdLst/>
            <a:ahLst/>
            <a:cxnLst/>
            <a:rect l="0" t="0" r="0" b="0"/>
            <a:pathLst>
              <a:path w="26" h="235">
                <a:moveTo>
                  <a:pt x="18" y="235"/>
                </a:move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path 104"/>
          <p:cNvSpPr/>
          <p:nvPr/>
        </p:nvSpPr>
        <p:spPr>
          <a:xfrm>
            <a:off x="2394513" y="4431511"/>
            <a:ext cx="148098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18"/>
                </a:moveTo>
                <a:lnTo>
                  <a:pt x="0" y="7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path 106"/>
          <p:cNvSpPr/>
          <p:nvPr/>
        </p:nvSpPr>
        <p:spPr>
          <a:xfrm>
            <a:off x="2542151" y="4431511"/>
            <a:ext cx="148097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7"/>
                </a:moveTo>
                <a:lnTo>
                  <a:pt x="0" y="18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 108"/>
          <p:cNvSpPr/>
          <p:nvPr/>
        </p:nvSpPr>
        <p:spPr>
          <a:xfrm>
            <a:off x="4065894" y="2916328"/>
            <a:ext cx="31437" cy="51070"/>
          </a:xfrm>
          <a:custGeom>
            <a:avLst/>
            <a:gdLst/>
            <a:ahLst/>
            <a:cxnLst/>
            <a:rect l="0" t="0" r="0" b="0"/>
            <a:pathLst>
              <a:path w="49" h="80">
                <a:moveTo>
                  <a:pt x="9" y="77"/>
                </a:moveTo>
                <a:lnTo>
                  <a:pt x="22" y="38"/>
                </a:lnTo>
                <a:lnTo>
                  <a:pt x="40" y="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box 394"/>
          <p:cNvSpPr/>
          <p:nvPr/>
        </p:nvSpPr>
        <p:spPr>
          <a:xfrm>
            <a:off x="528573" y="949237"/>
            <a:ext cx="7929880" cy="42646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5940" algn="l" rtl="0" eaLnBrk="0">
              <a:lnSpc>
                <a:spcPct val="82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进入车内的空气由车外空气和车内循环空气两部分构成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。车外空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635" algn="l" rtl="0" eaLnBrk="0">
              <a:lnSpc>
                <a:spcPct val="135000"/>
              </a:lnSpc>
              <a:spcBef>
                <a:spcPts val="7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气受到环境的污染，如粉尘、烟尘以及汽车尾气排出的含有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CO、CO</a:t>
            </a:r>
            <a:r>
              <a:rPr sz="2000" kern="0" spc="-20" baseline="-2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sz="2000" kern="0" spc="0" baseline="-2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等有害气体。车内循环空气受到人的活动和工作过程的污染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，如人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体呼出的CO</a:t>
            </a:r>
            <a:r>
              <a:rPr sz="2000" kern="0" spc="0" baseline="-2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、身体散发出的汗味以及汽车废气通过缝隙漏入车内，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ct val="124000"/>
              </a:lnSpc>
              <a:spcBef>
                <a:spcPts val="21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这些都影响人体的健康，降低了空调的舒适性。因此汽车空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调还必须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保证通风过程送入的新鲜空气是健康的，并同时具有对车内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的空气进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行净化的功能，完成净化的这个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系统就称汽车空调净化系统。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23240" algn="l" rtl="0" eaLnBrk="0">
              <a:lnSpc>
                <a:spcPct val="125000"/>
              </a:lnSpc>
              <a:spcBef>
                <a:spcPts val="48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汽车空调净化系统按工作原理不同可以分为过滤式、静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电式、紫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外线杀菌式和负离子式等。一般车型都配置过滤式净化装置，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随着人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们对车内空气质量要求越来越高，其它的净化装置也被配置到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中高档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车型中。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8" name="textbox 398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4" name="group 7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02" name="path 40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4" name="path 40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box 406"/>
          <p:cNvSpPr/>
          <p:nvPr/>
        </p:nvSpPr>
        <p:spPr>
          <a:xfrm>
            <a:off x="530351" y="1306459"/>
            <a:ext cx="7979409" cy="1826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21335" algn="l" rtl="0" eaLnBrk="0">
              <a:lnSpc>
                <a:spcPct val="98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汽车空调过滤器的基材是无纺布，又称不织布，是由定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向的或随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机的纤维而构成。无纺布具有防潮、透气、柔韧、质轻、不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助燃、容  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易分解、无毒无刺激性等特点，多采用聚丙烯（ pp材质）粒料为原料，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经高温熔融、喷丝、铺纲、热压卷取等系列步骤生产而成。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普通无纺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布过滤器结构简单，成本低，故广泛用于各种汽车空调系统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中，如下    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图所示。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8" name="picture 4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57400" y="3187700"/>
            <a:ext cx="5071109" cy="2082800"/>
          </a:xfrm>
          <a:prstGeom prst="rect">
            <a:avLst/>
          </a:prstGeom>
        </p:spPr>
      </p:pic>
      <p:sp>
        <p:nvSpPr>
          <p:cNvPr id="412" name="textbox 41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4" name="textbox 41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0000"/>
              </a:lnSpc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过滤器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6" name="group 7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18" name="path 41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0" name="path 42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box 422"/>
          <p:cNvSpPr/>
          <p:nvPr/>
        </p:nvSpPr>
        <p:spPr>
          <a:xfrm>
            <a:off x="527558" y="1305698"/>
            <a:ext cx="7861934" cy="3349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1010" algn="l" rtl="0" eaLnBrk="0">
              <a:lnSpc>
                <a:spcPct val="91000"/>
              </a:lnSpc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不同的车型空调过滤器安装位置主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要有两种：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2440" indent="-450850" algn="l" rtl="0" eaLnBrk="0">
              <a:lnSpc>
                <a:spcPct val="96000"/>
              </a:lnSpc>
              <a:spcBef>
                <a:spcPts val="19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一是安装在前挡风玻璃下面，在更换滤芯时，先把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发动机盖掀开，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拆下流水槽。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9900" indent="-448310" algn="l" rtl="0" eaLnBrk="0">
              <a:lnSpc>
                <a:spcPct val="96000"/>
              </a:lnSpc>
              <a:spcBef>
                <a:spcPts val="19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二是安装于副驾驶席储物盒内或附近，拆卸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起来极为方便，只需要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将储物盒取下或可直接拆卸。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9580" algn="l" rtl="0" eaLnBrk="0">
              <a:lnSpc>
                <a:spcPct val="98000"/>
              </a:lnSpc>
              <a:spcBef>
                <a:spcPts val="60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汽车空调过滤器随着使用时间的增加，表面附着的灰尘和空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气漂浮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物越来越多，导致通风阻力持续上升，达到一定程度就会影响其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通风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效果，使得空调性能变差。所以，空调过滤的寿命由容尘量决定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。通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常情况，空调过滤器的更换周期是汽车每使用6个月或者行驶里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程达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" algn="l" rtl="0" eaLnBrk="0">
              <a:lnSpc>
                <a:spcPct val="92000"/>
              </a:lnSpc>
              <a:spcBef>
                <a:spcPts val="290"/>
              </a:spcBef>
            </a:pPr>
            <a:r>
              <a:rPr sz="1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10000公里。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6" name="textbox 426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8" name="textbox 428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0000"/>
              </a:lnSpc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过滤器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32" name="path 4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" name="path 4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4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8500" y="2692399"/>
            <a:ext cx="7627619" cy="1783079"/>
          </a:xfrm>
          <a:prstGeom prst="rect">
            <a:avLst/>
          </a:prstGeom>
        </p:spPr>
      </p:pic>
      <p:sp>
        <p:nvSpPr>
          <p:cNvPr id="438" name="textbox 438"/>
          <p:cNvSpPr/>
          <p:nvPr/>
        </p:nvSpPr>
        <p:spPr>
          <a:xfrm>
            <a:off x="530098" y="1306459"/>
            <a:ext cx="7964805" cy="1216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07035" algn="l" rtl="0" eaLnBrk="0">
              <a:lnSpc>
                <a:spcPct val="95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目前汽车空调过滤器根据滤芯的材质不同可分为单效，双效（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带活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性炭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多效（多元酚或者静电层吸附抗菌层等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HEPA(High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21590" algn="l" rtl="0" eaLnBrk="0">
              <a:lnSpc>
                <a:spcPct val="95000"/>
              </a:lnSpc>
              <a:spcBef>
                <a:spcPts val="24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Efficiency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Particulate AirFilter)PM2.5滤芯（类似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空气净化器滤芯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如下图示。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2" name="textbox 44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4" name="textbox 44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0000"/>
              </a:lnSpc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过滤器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6" name="textbox 446"/>
          <p:cNvSpPr/>
          <p:nvPr/>
        </p:nvSpPr>
        <p:spPr>
          <a:xfrm>
            <a:off x="1964562" y="4817374"/>
            <a:ext cx="5297804" cy="302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ct val="91000"/>
              </a:lnSpc>
            </a:pPr>
            <a:r>
              <a:rPr sz="2000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（从左到右：单效、双效、多效、</a:t>
            </a:r>
            <a:r>
              <a:rPr sz="2000" kern="0" spc="-3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HEPA滤芯）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0" name="group 8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50" name="path 45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2" name="path 45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box 454"/>
          <p:cNvSpPr/>
          <p:nvPr/>
        </p:nvSpPr>
        <p:spPr>
          <a:xfrm>
            <a:off x="528319" y="1306460"/>
            <a:ext cx="7658734" cy="3350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" algn="l" rtl="0" eaLnBrk="0">
              <a:lnSpc>
                <a:spcPct val="91000"/>
              </a:lnSpc>
            </a:pPr>
            <a:r>
              <a:rPr sz="2000" kern="0" spc="-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(1)单效滤芯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26415" algn="l" rtl="0" eaLnBrk="0">
              <a:lnSpc>
                <a:spcPct val="98000"/>
              </a:lnSpc>
              <a:spcBef>
                <a:spcPts val="24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主要过滤层为普通滤纸或无纺布材质的滤芯。通过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将白长丝无纺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布折叠，形成一定厚度的褶皱，从而实现对空气的过滤。由于不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具备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其他吸附或过滤材料，只是利用无纺布对空气进行单纯的过滤，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这种滤芯不能抵御细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小灰尘、病菌、PM2.5颗粒物和有害气体，过滤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效果差，但是这种滤芯一般空气流量最大。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kern="0" spc="-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(2)双效滤芯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522605" algn="l" rtl="0" eaLnBrk="0">
              <a:lnSpc>
                <a:spcPct val="98000"/>
              </a:lnSpc>
              <a:spcBef>
                <a:spcPts val="19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双效是指在单效的基础上，增加了活性炭，起到了吸附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外界异味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和甲醛的作用的汽车空调过滤器。这类空调过滤器相对于单效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的风量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会低一些。双效汽车空调过滤器如曼牌cuk、马勒lak系列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的空调过滤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8" name="textbox 458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0" name="textbox 460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0000"/>
              </a:lnSpc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过滤器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" name="group 8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64" name="path 46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6" name="path 46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box 468"/>
          <p:cNvSpPr/>
          <p:nvPr/>
        </p:nvSpPr>
        <p:spPr>
          <a:xfrm>
            <a:off x="528319" y="1306713"/>
            <a:ext cx="7956550" cy="3959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" algn="l" rtl="0" eaLnBrk="0">
              <a:lnSpc>
                <a:spcPct val="91000"/>
              </a:lnSpc>
            </a:pPr>
            <a:r>
              <a:rPr sz="2000" kern="0" spc="-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(3)多效滤芯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28320" algn="l" rtl="0" eaLnBrk="0">
              <a:lnSpc>
                <a:spcPct val="98000"/>
              </a:lnSpc>
              <a:spcBef>
                <a:spcPts val="24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多效空调过滤器一般在双效空调过滤器的基础上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会增加抗菌和静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电吸附的材质，通过静电层对微小的颗粒进行吸附，相对于传统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的双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效滤芯，对PM2.5这类的过滤会有明显的提升，抗菌涂层可以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让空调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过滤在潮湿天气下不滋生细菌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，这类空调过滤器相比HEPA的这类注重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过滤效果的空调过滤器可以在风量和过滤性上找到一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个平衡点。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" algn="l" rtl="0" eaLnBrk="0">
              <a:lnSpc>
                <a:spcPct val="90000"/>
              </a:lnSpc>
              <a:spcBef>
                <a:spcPts val="240"/>
              </a:spcBef>
            </a:pPr>
            <a:r>
              <a:rPr sz="2000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(4)HEPA滤芯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548640" algn="l" rtl="0" eaLnBrk="0">
              <a:lnSpc>
                <a:spcPct val="98000"/>
              </a:lnSpc>
              <a:spcBef>
                <a:spcPts val="24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HEPA滤芯汽车空调过滤器采用HEPA滤芯配上椰壳活性炭的结构，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尤其是对于过滤PM2.5的效果很出色，但是相对于前面几种空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调滤芯，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他最大的缺点就是因为过滤效果的增加，空气的流动效率很差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，很多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小型车空调鼓风机的风力没有那么大，会感觉用了这种滤芯即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便开了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很大的档位也没有充足的风量，影响空调的制冷制热效果和舒适性，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而且价格也要更高。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2" name="textbox 47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4" name="textbox 47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0000"/>
              </a:lnSpc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过滤器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4" name="group 8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78" name="path 47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0" name="path 48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picture 4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68500" y="2565399"/>
            <a:ext cx="5760084" cy="2734310"/>
          </a:xfrm>
          <a:prstGeom prst="rect">
            <a:avLst/>
          </a:prstGeom>
        </p:spPr>
      </p:pic>
      <p:sp>
        <p:nvSpPr>
          <p:cNvPr id="484" name="textbox 484"/>
          <p:cNvSpPr/>
          <p:nvPr/>
        </p:nvSpPr>
        <p:spPr>
          <a:xfrm>
            <a:off x="529336" y="1304935"/>
            <a:ext cx="7745730" cy="1218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99440" algn="l" rtl="0" eaLnBrk="0">
              <a:lnSpc>
                <a:spcPct val="98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静电除尘装置是利用高压电极产生高压电场，对空气进行电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使尘粒带电，然后在电场作用下产生定向运动，沉降在正负电极上，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从而实现对空气净化的装置。它由电离部、集尘部、活性炭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吸附器3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部分组成。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8" name="textbox 488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0" name="textbox 490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静电式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6" name="group 8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94" name="path 49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6" name="path 49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box 498"/>
          <p:cNvSpPr/>
          <p:nvPr/>
        </p:nvSpPr>
        <p:spPr>
          <a:xfrm>
            <a:off x="528573" y="1311491"/>
            <a:ext cx="7758430" cy="3284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41045" algn="l" rtl="0" eaLnBrk="0">
              <a:lnSpc>
                <a:spcPct val="99000"/>
              </a:lnSpc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电离部和集尘部可做成一体，也可分开，它是静电式</a:t>
            </a:r>
            <a:r>
              <a:rPr sz="2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净化器的主要组成部分。电离部在电极之间加以5k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V的电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压差，产生电晕放电，粉尘被电离带上负电荷并被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正极板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所吸引。正极板就是集尘部，带负电荷的粉尘在集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尘部受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库伦兹力的作用而附在正极板上。当集尘部上积尘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达到一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定量时，可进行清洗、除尘或更换。除去粉尘后的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空气再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用活性炭吸附，除去臭味及有害气体，净化后的空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气被送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至车厢内。有的静电除尘净化器还设有负离子发生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器，改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善车内空气品质，以利于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驾乘人员的健康。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2" name="textbox 50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4" name="textbox 50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静电式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8" name="group 8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08" name="path 50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0" name="path 51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box 512"/>
          <p:cNvSpPr/>
          <p:nvPr/>
        </p:nvSpPr>
        <p:spPr>
          <a:xfrm>
            <a:off x="529107" y="1324488"/>
            <a:ext cx="7802244" cy="17849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9275" algn="l" rtl="0" eaLnBrk="0">
              <a:lnSpc>
                <a:spcPct val="10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紫外杀菌装置是指利用适当波长（254nm)的紫外线能够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破坏微生物机体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细胞中的DNA (脱氧核糖核酸)或RNA (核糖核酸)的分子结构，造成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生长性细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胞死亡和(或)再生性细胞死亡，达到杀菌消毒的效果的装置。紫外线杀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菌装置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一般安装于静电集尘板的附近或空调过滤器后面的汽车空调箱内。采用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空调箱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内置式安装，可避免了在运行时对车内环境和人体造成的不良影响。图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为上汽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荣威Ei5车型上可以选装的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紫外线杀菌空调净化装置。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16" name="picture 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01900" y="3213100"/>
            <a:ext cx="4267200" cy="2178684"/>
          </a:xfrm>
          <a:prstGeom prst="rect">
            <a:avLst/>
          </a:prstGeom>
        </p:spPr>
      </p:pic>
      <p:sp>
        <p:nvSpPr>
          <p:cNvPr id="518" name="textbox 518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0" name="textbox 520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3.紫外线杀菌式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0" name="group 9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24" name="path 5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6" name="path 5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box 528"/>
          <p:cNvSpPr/>
          <p:nvPr/>
        </p:nvSpPr>
        <p:spPr>
          <a:xfrm>
            <a:off x="529793" y="1303411"/>
            <a:ext cx="7816215" cy="3841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78155" algn="l" rtl="0" eaLnBrk="0">
              <a:lnSpc>
                <a:spcPct val="98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负离子是指原子、分子获得电子后所形成的带负电粒子。自然界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中负离子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的产生一般有以下这几种方式：宇宙射线、紫外线、雷电、瀑布、植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物光合作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等自然现象。瀑布冲击时，水在重力的作用下进行激烈撞击，大量水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分子裂解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而产生负离子。绿色植物光合作用形成的光电效应，也会使空气电离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而产生的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负离子。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477520" algn="l" rtl="0" eaLnBrk="0">
              <a:lnSpc>
                <a:spcPct val="98000"/>
              </a:lnSpc>
              <a:spcBef>
                <a:spcPts val="17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空气中的负离子与细菌、霉菌、病毒等接触，由于负离子本身携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带多余电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子，会破坏它们的分子蛋白结构，从而使细菌病毒等微生物死亡。适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量浓度的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负离子不但对人体无害，而且还有益于人体健康，所以“负离子杀菌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”是比臭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氧或紫外线杀菌更为环保的杀菌方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46735" algn="l" rtl="0" eaLnBrk="0">
              <a:lnSpc>
                <a:spcPct val="98000"/>
              </a:lnSpc>
              <a:spcBef>
                <a:spcPts val="21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此外负离子做为一种带负电粒子，能使空气中肉眼看不见的（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粒径小至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0.01微米）颗粒以及漂尘、异味分子，通过正、负离子间相互吸引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、碰撞、中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和，而形成中性分子团，下沉落地，达到降尘、除臭、净化的效果。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有实验证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实，当室内空气中负离子的浓度达到每立方厘米20000个时，空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气中的微粒飘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尘量减少98%以上。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2" name="textbox 53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4" name="textbox 53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4.负离子式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2" name="group 9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38" name="path 53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0" name="path 54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13000" y="2209800"/>
            <a:ext cx="4052570" cy="3038475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846442" y="905894"/>
            <a:ext cx="7392034" cy="1216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12775" algn="l" rtl="0" eaLnBrk="0">
              <a:lnSpc>
                <a:spcPct val="98000"/>
              </a:lnSpc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一辆2018款吉利帝豪EV450电动汽车出现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鼓风机不工作的故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障。你知道电动空调通风与配气系统的组成、结构和工作原理吗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电动汽车空调通风与配气系统的控制策略吗？请你对电动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通风与配气系统鼓风机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不工作的故障进行诊断与排除。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-12700" y="171165"/>
            <a:ext cx="2696845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400" b="1" kern="0" spc="1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20" name="path 12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" name="path 12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icture 5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49400" y="1943099"/>
            <a:ext cx="5420359" cy="2830195"/>
          </a:xfrm>
          <a:prstGeom prst="rect">
            <a:avLst/>
          </a:prstGeom>
        </p:spPr>
      </p:pic>
      <p:sp>
        <p:nvSpPr>
          <p:cNvPr id="544" name="textbox 544"/>
          <p:cNvSpPr/>
          <p:nvPr/>
        </p:nvSpPr>
        <p:spPr>
          <a:xfrm>
            <a:off x="545795" y="1302267"/>
            <a:ext cx="7799705" cy="550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64185" algn="l" rtl="0" eaLnBrk="0">
              <a:lnSpc>
                <a:spcPct val="96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车用负离子净化装置利用高压电使空气电离而产生负离子，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目前只在一些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中高端车型上使用，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8" name="textbox 548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电动空调净化系统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0" name="textbox 550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4.负离子式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4" name="group 9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54" name="path 55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6" name="path 55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picture 5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95800" y="1854200"/>
            <a:ext cx="4498975" cy="2907030"/>
          </a:xfrm>
          <a:prstGeom prst="rect">
            <a:avLst/>
          </a:prstGeom>
        </p:spPr>
      </p:pic>
      <p:pic>
        <p:nvPicPr>
          <p:cNvPr id="560" name="picture 5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9700" y="1981199"/>
            <a:ext cx="4233545" cy="2620645"/>
          </a:xfrm>
          <a:prstGeom prst="rect">
            <a:avLst/>
          </a:prstGeom>
        </p:spPr>
      </p:pic>
      <p:sp>
        <p:nvSpPr>
          <p:cNvPr id="562" name="textbox 562"/>
          <p:cNvSpPr/>
          <p:nvPr/>
        </p:nvSpPr>
        <p:spPr>
          <a:xfrm>
            <a:off x="537641" y="848293"/>
            <a:ext cx="7815580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080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目前汽车空调已不再是单一制冷或取暖的空调系统，而是冷暖一体化的系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统。为了满足驾乘人员的温度、湿度、风速、风向、空气洁净度和除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雾除霜的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调节要求，汽车空调配气系统由三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个部分组成，如图所示。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6" name="textbox 566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电动空调配气系统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6" name="group 9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70" name="path 57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2" name="path 57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picture 5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19200" y="1676400"/>
            <a:ext cx="6978650" cy="3561080"/>
          </a:xfrm>
          <a:prstGeom prst="rect">
            <a:avLst/>
          </a:prstGeom>
        </p:spPr>
      </p:pic>
      <p:sp>
        <p:nvSpPr>
          <p:cNvPr id="576" name="textbox 576"/>
          <p:cNvSpPr/>
          <p:nvPr/>
        </p:nvSpPr>
        <p:spPr>
          <a:xfrm>
            <a:off x="605218" y="848979"/>
            <a:ext cx="5603240" cy="746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汽车空调常见的几种配气模式如下：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640"/>
              </a:lnSpc>
              <a:spcBef>
                <a:spcPts val="0"/>
              </a:spcBef>
            </a:pPr>
            <a:r>
              <a:rPr sz="2000" b="1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1 ）A/C开关打开，内循环（或外循环</a:t>
            </a:r>
            <a:r>
              <a:rPr sz="2000" b="1" kern="0" spc="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2000" b="1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吹脸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0" name="textbox 580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电动空调配气系统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8" name="group 9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84" name="path 58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6" name="path 58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picture 5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66800" y="1739900"/>
            <a:ext cx="6781164" cy="3406140"/>
          </a:xfrm>
          <a:prstGeom prst="rect">
            <a:avLst/>
          </a:prstGeom>
        </p:spPr>
      </p:pic>
      <p:sp>
        <p:nvSpPr>
          <p:cNvPr id="590" name="textbox 590"/>
          <p:cNvSpPr/>
          <p:nvPr/>
        </p:nvSpPr>
        <p:spPr>
          <a:xfrm>
            <a:off x="605218" y="848979"/>
            <a:ext cx="6365240" cy="746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汽车空调常见的几种配气模式如下：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640"/>
              </a:lnSpc>
              <a:spcBef>
                <a:spcPts val="0"/>
              </a:spcBef>
            </a:pPr>
            <a:r>
              <a:rPr sz="2000" b="1" kern="0" spc="-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2 ）A/C开</a:t>
            </a:r>
            <a:r>
              <a:rPr sz="2000" b="1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关打开，内循环（或外循环</a:t>
            </a:r>
            <a:r>
              <a:rPr sz="20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2000" b="1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吹脸和吹脚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4" name="textbox 594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电动空调配气系统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0" name="group 10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98" name="path 59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0" name="path 60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picture 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01700" y="1752600"/>
            <a:ext cx="7108189" cy="3514725"/>
          </a:xfrm>
          <a:prstGeom prst="rect">
            <a:avLst/>
          </a:prstGeom>
        </p:spPr>
      </p:pic>
      <p:sp>
        <p:nvSpPr>
          <p:cNvPr id="604" name="textbox 604"/>
          <p:cNvSpPr/>
          <p:nvPr/>
        </p:nvSpPr>
        <p:spPr>
          <a:xfrm>
            <a:off x="605218" y="848979"/>
            <a:ext cx="5603240" cy="746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汽车空调常见的几种配气模式如下：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640"/>
              </a:lnSpc>
              <a:spcBef>
                <a:spcPts val="0"/>
              </a:spcBef>
            </a:pPr>
            <a:r>
              <a:rPr sz="2000" b="1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3 ）A/C开关打开，内循环（或外循环</a:t>
            </a:r>
            <a:r>
              <a:rPr sz="2000" b="1" kern="0" spc="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2000" b="1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吹脚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8" name="textbox 608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电动空调配气系统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" name="group 10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12" name="path 61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4" name="path 61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icture 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9300" y="1625600"/>
            <a:ext cx="7659369" cy="3469005"/>
          </a:xfrm>
          <a:prstGeom prst="rect">
            <a:avLst/>
          </a:prstGeom>
        </p:spPr>
      </p:pic>
      <p:sp>
        <p:nvSpPr>
          <p:cNvPr id="618" name="textbox 618"/>
          <p:cNvSpPr/>
          <p:nvPr/>
        </p:nvSpPr>
        <p:spPr>
          <a:xfrm>
            <a:off x="605218" y="848979"/>
            <a:ext cx="6111240" cy="746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汽车空调常见的几种配气模式如下：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640"/>
              </a:lnSpc>
              <a:spcBef>
                <a:spcPts val="0"/>
              </a:spcBef>
            </a:pPr>
            <a:r>
              <a:rPr sz="2000" b="1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4 ）A/C开关打开，内循环（或外循环</a:t>
            </a:r>
            <a:r>
              <a:rPr sz="20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2000" b="1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除霜模式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2" name="textbox 62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电动空调配气系统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4" name="group 10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26" name="path 62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8" name="path 62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extbox 630"/>
          <p:cNvSpPr/>
          <p:nvPr/>
        </p:nvSpPr>
        <p:spPr>
          <a:xfrm>
            <a:off x="543357" y="1356293"/>
            <a:ext cx="7924800" cy="1647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09575" algn="l" rtl="0" eaLnBrk="0">
              <a:lnSpc>
                <a:spcPct val="99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如图所示，吉利EV450配气系统由风道和风向调节阀门、冷暖风调节阀门、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内外循环调节阀门等组成。由鼓风机将车外、车内空气引入空调制冷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、制热系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统，通过调节电机控制风门，调节空气温度、湿度，并由相应的出风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口将空气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输送到车内。配气系统在“AUTO”模式时会自动选择相应的送风模式状态，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使用“MODE”按钮可更改车辆的送风模式。如果当前显示一个送风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模式，则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按“MODE”按钮可选择下一送风模式。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32" name="picture 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00" y="3047999"/>
            <a:ext cx="4772659" cy="2226944"/>
          </a:xfrm>
          <a:prstGeom prst="rect">
            <a:avLst/>
          </a:prstGeom>
        </p:spPr>
      </p:pic>
      <p:sp>
        <p:nvSpPr>
          <p:cNvPr id="634" name="textbox 634"/>
          <p:cNvSpPr/>
          <p:nvPr/>
        </p:nvSpPr>
        <p:spPr>
          <a:xfrm>
            <a:off x="5461012" y="3637338"/>
            <a:ext cx="3249295" cy="1287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   吹面-通过仪表板出风口送风。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0" indent="-355600" algn="l" rtl="0" eaLnBrk="0">
              <a:lnSpc>
                <a:spcPct val="95000"/>
              </a:lnSpc>
              <a:spcBef>
                <a:spcPts val="160"/>
              </a:spcBef>
            </a:pPr>
            <a:r>
              <a:rPr sz="14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  双向-通过仪表板出风口、吹脚</a:t>
            </a:r>
            <a:r>
              <a:rPr sz="1400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出风</a:t>
            </a:r>
            <a:r>
              <a:rPr sz="14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60"/>
              </a:spcBef>
            </a:pP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   吹脚-通过吹脚出风</a:t>
            </a:r>
            <a:r>
              <a:rPr sz="1400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   混和-通过吹脚、前风</a:t>
            </a: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窗出风口送风。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   除霜-前风</a:t>
            </a:r>
            <a:r>
              <a:rPr sz="1400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窗出风口送风。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8" name="textbox 638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电动空调配气系统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0" name="textbox 640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9060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自动空调控制系统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6" name="group 10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44" name="path 64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6" name="path 64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picture 6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12010" y="1350009"/>
            <a:ext cx="4919980" cy="3834130"/>
          </a:xfrm>
          <a:prstGeom prst="rect">
            <a:avLst/>
          </a:prstGeom>
        </p:spPr>
      </p:pic>
      <p:sp>
        <p:nvSpPr>
          <p:cNvPr id="652" name="textbox 652"/>
          <p:cNvSpPr/>
          <p:nvPr/>
        </p:nvSpPr>
        <p:spPr>
          <a:xfrm>
            <a:off x="231139" y="860425"/>
            <a:ext cx="645922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250" algn="l" rtl="0" eaLnBrk="0">
              <a:lnSpc>
                <a:spcPct val="91000"/>
              </a:lnSpc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鼓风机检测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4" name="textbox 654"/>
          <p:cNvSpPr/>
          <p:nvPr/>
        </p:nvSpPr>
        <p:spPr>
          <a:xfrm>
            <a:off x="-12700" y="171165"/>
            <a:ext cx="2904489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600" b="1" kern="0" spc="1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600" b="1" kern="0" spc="16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8" name="group 10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58" name="path 65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0" name="path 66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box 662"/>
          <p:cNvSpPr/>
          <p:nvPr/>
        </p:nvSpPr>
        <p:spPr>
          <a:xfrm>
            <a:off x="0" y="5323204"/>
            <a:ext cx="9144000" cy="396240"/>
          </a:xfrm>
          <a:prstGeom prst="rect">
            <a:avLst/>
          </a:prstGeom>
          <a:solidFill>
            <a:srgbClr val="4EBC2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18245" algn="l" rtl="0" eaLnBrk="0">
              <a:lnSpc>
                <a:spcPct val="73000"/>
              </a:lnSpc>
            </a:pP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38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664" name="table 664"/>
          <p:cNvGraphicFramePr>
            <a:graphicFrameLocks noGrp="1"/>
          </p:cNvGraphicFramePr>
          <p:nvPr/>
        </p:nvGraphicFramePr>
        <p:xfrm>
          <a:off x="524828" y="765492"/>
          <a:ext cx="8015603" cy="4645025"/>
        </p:xfrm>
        <a:graphic>
          <a:graphicData uri="http://schemas.openxmlformats.org/drawingml/2006/table">
            <a:tbl>
              <a:tblPr/>
              <a:tblGrid>
                <a:gridCol w="1367790"/>
                <a:gridCol w="3701414"/>
                <a:gridCol w="2078354"/>
                <a:gridCol w="868044"/>
              </a:tblGrid>
              <a:tr h="250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6410" algn="l" rtl="0" eaLnBrk="0">
                        <a:lnSpc>
                          <a:spcPct val="8400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62430" algn="l" rtl="0" eaLnBrk="0">
                        <a:lnSpc>
                          <a:spcPct val="88000"/>
                        </a:lnSpc>
                      </a:pPr>
                      <a:r>
                        <a:rPr sz="16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6270" algn="l" rtl="0" eaLnBrk="0">
                        <a:lnSpc>
                          <a:spcPct val="8800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评分标准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0505" algn="l" rtl="0" eaLnBrk="0">
                        <a:lnSpc>
                          <a:spcPct val="8800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得分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8767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2560" algn="l" rtl="0" eaLnBrk="0">
                        <a:lnSpc>
                          <a:spcPct val="91000"/>
                        </a:lnSpc>
                      </a:pPr>
                      <a:r>
                        <a:rPr sz="16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知识点（ 30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85140" algn="l" rtl="0" eaLnBrk="0">
                        <a:lnSpc>
                          <a:spcPct val="96000"/>
                        </a:lnSpc>
                        <a:spcBef>
                          <a:spcPts val="185"/>
                        </a:spcBef>
                      </a:pP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" indent="825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了解电动空调鼓风机位置及相应的连接</a:t>
                      </a:r>
                      <a:r>
                        <a:rPr sz="16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6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器（</a:t>
                      </a:r>
                      <a:r>
                        <a:rPr sz="1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10分）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485" indent="-127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不熟悉鼓风机位置及</a:t>
                      </a:r>
                      <a:r>
                        <a:rPr sz="16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连接器每项扣2分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19">
                <a:tc vMerge="1"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9860" indent="-76200" algn="l" rtl="0" eaLnBrk="0">
                        <a:lnSpc>
                          <a:spcPct val="105000"/>
                        </a:lnSpc>
                      </a:pP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掌握电动空调鼓风机结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构和工作原理</a:t>
                      </a: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10分）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" indent="6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正确讲述鼓风机控制</a:t>
                      </a:r>
                      <a:r>
                        <a:rPr sz="16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过程，不熟悉视情扣</a:t>
                      </a:r>
                      <a:r>
                        <a:rPr sz="16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9">
                <a:tc vMerge="1"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" indent="317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掌握吉利EV450电动空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调鼓风机的检测    </a:t>
                      </a:r>
                      <a:r>
                        <a:rPr sz="16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方法（ 10分）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215" indent="127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视对检测方法掌握程</a:t>
                      </a:r>
                      <a:r>
                        <a:rPr sz="16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度扣分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39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830" algn="l" rtl="0" eaLnBrk="0">
                        <a:lnSpc>
                          <a:spcPct val="91000"/>
                        </a:lnSpc>
                      </a:pPr>
                      <a:r>
                        <a:rPr sz="16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技能点（ 45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85140" algn="l" rtl="0" eaLnBrk="0">
                        <a:lnSpc>
                          <a:spcPct val="96000"/>
                        </a:lnSpc>
                        <a:spcBef>
                          <a:spcPts val="185"/>
                        </a:spcBef>
                      </a:pP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正确连接诊断仪并读取相关数据（ 10</a:t>
                      </a:r>
                      <a:r>
                        <a:rPr sz="16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视完成情况扣分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vMerge="1"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9860" indent="-7874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正确对鼓风机保险EF29、</a:t>
                      </a:r>
                      <a:r>
                        <a:rPr sz="16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SF10进行检测</a:t>
                      </a: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10分）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视完成情况扣分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9">
                <a:tc vMerge="1"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正确对鼓风机电源电压及继电器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ER10进</a:t>
                      </a: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6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行检测（ 10分）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视完成情况扣分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9">
                <a:tc vMerge="1"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正确对鼓风机的控制与反馈信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号线束进</a:t>
                      </a: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6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行检测（ 15分）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视完成情况扣分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0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6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素质点（ 25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85140" algn="l" rtl="0" eaLnBrk="0">
                        <a:lnSpc>
                          <a:spcPct val="96000"/>
                        </a:lnSpc>
                        <a:spcBef>
                          <a:spcPts val="185"/>
                        </a:spcBef>
                      </a:pP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48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严格执行操作规范（ 10分）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视不规范情况扣分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vMerge="1"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48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任务完成的熟练程度（ 10分）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视完成情况扣分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4">
                <a:tc vMerge="1"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010" algn="l" rtl="0" eaLnBrk="0">
                        <a:lnSpc>
                          <a:spcPct val="88000"/>
                        </a:lnSpc>
                      </a:pPr>
                      <a:r>
                        <a:rPr sz="16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6S管理（</a:t>
                      </a:r>
                      <a:r>
                        <a:rPr sz="16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5分）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88000"/>
                        </a:lnSpc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视完成情况扣分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6295" algn="l" rtl="0" eaLnBrk="0">
                        <a:lnSpc>
                          <a:spcPct val="9000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总分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7964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66" name="textbox 666"/>
          <p:cNvSpPr/>
          <p:nvPr/>
        </p:nvSpPr>
        <p:spPr>
          <a:xfrm>
            <a:off x="-12700" y="171165"/>
            <a:ext cx="2905125" cy="436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800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b》》</a:t>
            </a:r>
            <a:r>
              <a:rPr sz="26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六、考核评价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68" name="picture 6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27900" y="50800"/>
            <a:ext cx="1816100" cy="482600"/>
          </a:xfrm>
          <a:prstGeom prst="rect">
            <a:avLst/>
          </a:prstGeom>
        </p:spPr>
      </p:pic>
      <p:grpSp>
        <p:nvGrpSpPr>
          <p:cNvPr id="110" name="group 11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70" name="path 67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2" name="path 67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picture 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568700"/>
            <a:ext cx="9144000" cy="1740534"/>
          </a:xfrm>
          <a:prstGeom prst="rect">
            <a:avLst/>
          </a:prstGeom>
        </p:spPr>
      </p:pic>
      <p:sp>
        <p:nvSpPr>
          <p:cNvPr id="818" name="textbox 818"/>
          <p:cNvSpPr/>
          <p:nvPr/>
        </p:nvSpPr>
        <p:spPr>
          <a:xfrm>
            <a:off x="3121660" y="1756410"/>
            <a:ext cx="2900680" cy="772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150000"/>
              </a:lnSpc>
            </a:pP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聆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听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！</a:t>
            </a:r>
            <a:endParaRPr lang="zh-CN" altLang="zh-CN" sz="3600" b="1" kern="0" spc="-3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THupo"/>
            </a:endParaRPr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24" name="path 8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6" name="path 8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62986" y="1078468"/>
            <a:ext cx="6665017" cy="3845865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-12700" y="171165"/>
            <a:ext cx="2701289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400" b="1" kern="0" spc="1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32" name="path 1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" name="path 1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6"/>
          <p:cNvSpPr/>
          <p:nvPr/>
        </p:nvSpPr>
        <p:spPr>
          <a:xfrm>
            <a:off x="997000" y="782937"/>
            <a:ext cx="5400040" cy="3929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</a:pPr>
            <a:r>
              <a:rPr sz="1800" kern="0" spc="-1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9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正确讲述电动空调鼓风机位置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、结构和工作原理；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1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正确讲述吉利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电动空调鼓风机的检测方法。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  <a:spcBef>
                <a:spcPts val="545"/>
              </a:spcBef>
            </a:pPr>
            <a:r>
              <a:rPr sz="1800" kern="0" spc="-1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5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能正确查阅鼓风机的电路图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及连接器；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7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能正确运用仪器设备对鼓风机线路进行检测。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45"/>
              </a:lnSpc>
              <a:spcBef>
                <a:spcPts val="550"/>
              </a:spcBef>
            </a:pPr>
            <a:r>
              <a:rPr sz="1800" kern="0" spc="-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素质目标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严格执行企业检修标准流程；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0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6S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管理制度；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41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培养严谨求实的工匠精神、热爱劳动的好品质。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4416661"/>
            <a:ext cx="166814" cy="260794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9700" y="4080334"/>
            <a:ext cx="166814" cy="260794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3758294"/>
            <a:ext cx="166814" cy="260794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2770741"/>
            <a:ext cx="166814" cy="260794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2441557"/>
            <a:ext cx="166814" cy="260794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1446861"/>
            <a:ext cx="166814" cy="260794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1124821"/>
            <a:ext cx="166814" cy="260794"/>
          </a:xfrm>
          <a:prstGeom prst="rect">
            <a:avLst/>
          </a:prstGeom>
        </p:spPr>
      </p:pic>
      <p:sp>
        <p:nvSpPr>
          <p:cNvPr id="154" name="textbox 154"/>
          <p:cNvSpPr/>
          <p:nvPr/>
        </p:nvSpPr>
        <p:spPr>
          <a:xfrm>
            <a:off x="-12700" y="171165"/>
            <a:ext cx="2701289" cy="433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600" b="1" kern="0" spc="-50" baseline="-30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3600" b="1" kern="0" spc="-50" baseline="-30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58" name="path 15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0" name="path 16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01700" y="2387600"/>
            <a:ext cx="4028440" cy="2927350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18100" y="2298699"/>
            <a:ext cx="3683634" cy="2856865"/>
          </a:xfrm>
          <a:prstGeom prst="rect">
            <a:avLst/>
          </a:prstGeom>
        </p:spPr>
      </p:pic>
      <p:sp>
        <p:nvSpPr>
          <p:cNvPr id="166" name="textbox 166"/>
          <p:cNvSpPr/>
          <p:nvPr/>
        </p:nvSpPr>
        <p:spPr>
          <a:xfrm>
            <a:off x="531113" y="1344433"/>
            <a:ext cx="8099425" cy="913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97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电动汽车制冷空调系统与传统汽车制冷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空调系统基本原理一样，区别在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于电动汽车空调系统采用电动空调压缩机。电动空调压缩机由驱动电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机、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压缩机、控制器集成，如图所示。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" name="textbox 172"/>
          <p:cNvSpPr/>
          <p:nvPr/>
        </p:nvSpPr>
        <p:spPr>
          <a:xfrm>
            <a:off x="397510" y="798195"/>
            <a:ext cx="48279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电动空调系统与传统空调系统差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76" name="path 1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8" name="path 1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80"/>
          <p:cNvSpPr/>
          <p:nvPr/>
        </p:nvSpPr>
        <p:spPr>
          <a:xfrm>
            <a:off x="529183" y="1349007"/>
            <a:ext cx="7833994" cy="3286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40410" algn="l" rtl="0" eaLnBrk="0">
              <a:lnSpc>
                <a:spcPct val="99000"/>
              </a:lnSpc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电动压缩机的驱动电机采用体积小、质量轻、效率高</a:t>
            </a:r>
            <a:r>
              <a:rPr sz="2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的三相永磁同步电机，由控制器（逆变器）将动力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电池高 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压直流电转化为三相正弦交流电驱动。控制器通过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占空比  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脉宽调制控制信号（ PWM ）改变三相正弦交流电的频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率和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幅值控制电机转速和扭矩，进而控制压缩机的排量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，达到 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控制制冷量，调节温度的目的。电动压缩机的压缩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机采用  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涡旋式压缩机，因为涡旋式压缩机具有振动小、噪声低、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ct val="96000"/>
              </a:lnSpc>
              <a:spcBef>
                <a:spcPts val="230"/>
              </a:spcBef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使用寿命长、重量轻、转速高、效率高、尺寸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小等诸多优   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点，非常适用于高速电机驱动。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6" name="textbox 186"/>
          <p:cNvSpPr/>
          <p:nvPr/>
        </p:nvSpPr>
        <p:spPr>
          <a:xfrm>
            <a:off x="397510" y="798195"/>
            <a:ext cx="48279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电动空调系统与传统空调系统差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90" name="path 1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2" name="path 1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rcRect l="6104" r="7535" b="7612"/>
          <a:stretch>
            <a:fillRect/>
          </a:stretch>
        </p:blipFill>
        <p:spPr>
          <a:xfrm rot="21600000">
            <a:off x="558165" y="1206500"/>
            <a:ext cx="7896860" cy="4169410"/>
          </a:xfrm>
          <a:prstGeom prst="rect">
            <a:avLst/>
          </a:prstGeom>
        </p:spPr>
      </p:pic>
      <p:sp>
        <p:nvSpPr>
          <p:cNvPr id="196" name="textbox 196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8" name="textbox 198"/>
          <p:cNvSpPr/>
          <p:nvPr/>
        </p:nvSpPr>
        <p:spPr>
          <a:xfrm>
            <a:off x="397510" y="798195"/>
            <a:ext cx="48279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电动空调系统与传统空调系统差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02" name="path 20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4" name="path 20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06" name="textbox 206"/>
          <p:cNvSpPr/>
          <p:nvPr/>
        </p:nvSpPr>
        <p:spPr>
          <a:xfrm>
            <a:off x="8906701" y="5460516"/>
            <a:ext cx="120650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8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93800" y="1231900"/>
            <a:ext cx="6360794" cy="4154805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四、背景知识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4" name="textbox 21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电动空调系统的组成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" name="textbox 216"/>
          <p:cNvSpPr/>
          <p:nvPr/>
        </p:nvSpPr>
        <p:spPr>
          <a:xfrm>
            <a:off x="-12700" y="5460516"/>
            <a:ext cx="9169400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931275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8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9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20" name="path 22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2" name="path 22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6396</Words>
  <Application>WPS 演示</Application>
  <PresentationFormat/>
  <Paragraphs>376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Arial</vt:lpstr>
      <vt:lpstr>宋体</vt:lpstr>
      <vt:lpstr>Wingdings</vt:lpstr>
      <vt:lpstr>Arial</vt:lpstr>
      <vt:lpstr>微软雅黑</vt:lpstr>
      <vt:lpstr>MS PGothic</vt:lpstr>
      <vt:lpstr>Calibri</vt:lpstr>
      <vt:lpstr>Wingdings</vt:lpstr>
      <vt:lpstr>Arial Unicode MS</vt:lpstr>
      <vt:lpstr>STHupo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李兵</dc:creator>
  <cp:lastModifiedBy>2016</cp:lastModifiedBy>
  <cp:revision>3</cp:revision>
  <dcterms:created xsi:type="dcterms:W3CDTF">2025-02-25T02:20:00Z</dcterms:created>
  <dcterms:modified xsi:type="dcterms:W3CDTF">2025-02-25T07:39:29Z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2025-02-22T02:36:34Z</vt:filetime>
  </property>
  <property fmtid="{D5CDD505-2E9C-101B-9397-08002B2CF9AE}" pid="4" name="ICV">
    <vt:lpwstr>A31D05EDE8074442B18A83CD16B2A0EF_12</vt:lpwstr>
  </property>
  <property fmtid="{D5CDD505-2E9C-101B-9397-08002B2CF9AE}" pid="5" name="KSOProductBuildVer">
    <vt:lpwstr>2052-12.1.0.19770</vt:lpwstr>
  </property>
</Properties>
</file>