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7"/>
  </p:handoutMasterIdLst>
  <p:sldIdLst>
    <p:sldId id="297" r:id="rId3"/>
    <p:sldId id="259" r:id="rId4"/>
    <p:sldId id="342" r:id="rId5"/>
    <p:sldId id="260" r:id="rId6"/>
    <p:sldId id="299" r:id="rId8"/>
    <p:sldId id="267" r:id="rId9"/>
    <p:sldId id="268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284" r:id="rId20"/>
    <p:sldId id="285" r:id="rId21"/>
    <p:sldId id="335" r:id="rId22"/>
    <p:sldId id="294" r:id="rId23"/>
    <p:sldId id="336" r:id="rId24"/>
    <p:sldId id="337" r:id="rId25"/>
    <p:sldId id="325" r:id="rId26"/>
  </p:sldIdLst>
  <p:sldSz cx="12192000" cy="6858000"/>
  <p:notesSz cx="7103745" cy="10234295"/>
  <p:embeddedFontLst>
    <p:embeddedFont>
      <p:font typeface="MiSans Bold" panose="00000800000000000000" charset="-122"/>
      <p:bold r:id="rId32"/>
    </p:embeddedFont>
    <p:embeddedFont>
      <p:font typeface="Bahnschrift Condensed" panose="020B0502040204020203" charset="0"/>
      <p:regular r:id="rId33"/>
    </p:embeddedFont>
    <p:embeddedFont>
      <p:font typeface="微软雅黑" panose="020B0503020204020204" charset="-122"/>
      <p:regular r:id="rId34"/>
    </p:embeddedFont>
    <p:embeddedFont>
      <p:font typeface="黑体" panose="020106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3826" userDrawn="1">
          <p15:clr>
            <a:srgbClr val="A4A3A4"/>
          </p15:clr>
        </p15:guide>
        <p15:guide id="1" orient="horz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8"/>
        <p:guide pos="3826"/>
        <p:guide orient="horz" pos="379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10.xml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13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6.xml"/><Relationship Id="rId3" Type="http://schemas.openxmlformats.org/officeDocument/2006/relationships/image" Target="../media/image14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9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84.xml"/><Relationship Id="rId5" Type="http://schemas.openxmlformats.org/officeDocument/2006/relationships/image" Target="../media/image17.jpe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90.xml"/><Relationship Id="rId6" Type="http://schemas.openxmlformats.org/officeDocument/2006/relationships/image" Target="../media/image18.png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6.xml"/><Relationship Id="rId6" Type="http://schemas.openxmlformats.org/officeDocument/2006/relationships/image" Target="../media/image19.png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tags" Target="../tags/tag9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5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6.xml"/><Relationship Id="rId5" Type="http://schemas.openxmlformats.org/officeDocument/2006/relationships/image" Target="../media/image10.jpe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49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项目三</a:t>
            </a:r>
            <a:r>
              <a:rPr lang="en-US" altLang="zh-CN"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高压电池管理系统的检修</a:t>
            </a:r>
            <a:endParaRPr lang="zh-CN" altLang="en-US" sz="48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769235" y="4248785"/>
            <a:ext cx="6752590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Maintenance of High Voltage Battery Management System for Project Three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72565" y="1698625"/>
            <a:ext cx="1669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过温保护</a:t>
            </a:r>
            <a:endParaRPr lang="zh-CN" altLang="en-US" dirty="0"/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2551430" y="2067560"/>
          <a:ext cx="7272020" cy="4224655"/>
        </p:xfrm>
        <a:graphic>
          <a:graphicData uri="http://schemas.openxmlformats.org/drawingml/2006/table">
            <a:tbl>
              <a:tblPr/>
              <a:tblGrid>
                <a:gridCol w="488315"/>
                <a:gridCol w="582295"/>
                <a:gridCol w="1157605"/>
                <a:gridCol w="862330"/>
                <a:gridCol w="4181475"/>
              </a:tblGrid>
              <a:tr h="56642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蓄电池工作状态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警报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措施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</a:tr>
              <a:tr h="126301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动力蓄电池电压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充放电状态下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动力蓄电池组过热严重报警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充电设备关断充电，直到清除报警；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大功率设备（驱动电机、空调压缩机和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PTC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）停止用电；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延迟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10s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切断主接触器，负极接触器；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仪表灯亮；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819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动力蓄电池组过热一般报警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充电设备降低当前充电电流；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大功率设备（驱动电机、空调压缩机和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PTC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）降低当前电流；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883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充放电状态下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动力蓄电池组低温一般报警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限功率充电；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819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动力蓄电池组严重低温报警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限功率充电；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36195" marB="3619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72565" y="1698625"/>
            <a:ext cx="1669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能量</a:t>
            </a:r>
            <a:r>
              <a:rPr lang="zh-CN" altLang="en-US" dirty="0"/>
              <a:t>管理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027363" y="4578350"/>
            <a:ext cx="5229860" cy="622300"/>
            <a:chOff x="4900" y="7785"/>
            <a:chExt cx="8236" cy="980"/>
          </a:xfrm>
        </p:grpSpPr>
        <p:grpSp>
          <p:nvGrpSpPr>
            <p:cNvPr id="6" name="组合 5"/>
            <p:cNvGrpSpPr/>
            <p:nvPr/>
          </p:nvGrpSpPr>
          <p:grpSpPr>
            <a:xfrm>
              <a:off x="4900" y="7785"/>
              <a:ext cx="8237" cy="980"/>
              <a:chOff x="4900" y="7785"/>
              <a:chExt cx="8237" cy="98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900" y="7785"/>
                <a:ext cx="1932" cy="981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/>
                  <a:t>电池模组</a:t>
                </a:r>
                <a:r>
                  <a:rPr lang="en-US" altLang="zh-CN" sz="1200"/>
                  <a:t>1</a:t>
                </a:r>
                <a:endParaRPr lang="en-US" altLang="zh-CN" sz="1200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406" y="7785"/>
                <a:ext cx="1932" cy="981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sym typeface="+mn-ea"/>
                  </a:rPr>
                  <a:t>电池模组</a:t>
                </a:r>
                <a:r>
                  <a:rPr lang="en-US" altLang="zh-CN" sz="1200">
                    <a:sym typeface="+mn-ea"/>
                  </a:rPr>
                  <a:t>2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1205" y="7785"/>
                <a:ext cx="1932" cy="981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/>
                  <a:t>电池模组</a:t>
                </a:r>
                <a:r>
                  <a:rPr lang="en-US" altLang="zh-CN" sz="1200"/>
                  <a:t>n</a:t>
                </a:r>
                <a:endParaRPr lang="en-US" altLang="zh-CN" sz="1200"/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6832" y="8275"/>
              <a:ext cx="574" cy="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338" y="8271"/>
              <a:ext cx="1897" cy="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1" name="组合 290"/>
          <p:cNvGrpSpPr/>
          <p:nvPr/>
        </p:nvGrpSpPr>
        <p:grpSpPr>
          <a:xfrm rot="5400000">
            <a:off x="2058988" y="3572510"/>
            <a:ext cx="335280" cy="332740"/>
            <a:chOff x="8794" y="6370"/>
            <a:chExt cx="528" cy="524"/>
          </a:xfrm>
        </p:grpSpPr>
        <p:sp>
          <p:nvSpPr>
            <p:cNvPr id="280" name="矩形 279"/>
            <p:cNvSpPr/>
            <p:nvPr/>
          </p:nvSpPr>
          <p:spPr>
            <a:xfrm>
              <a:off x="8972" y="6370"/>
              <a:ext cx="285" cy="52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281" name="任意多边形 280"/>
            <p:cNvSpPr/>
            <p:nvPr/>
          </p:nvSpPr>
          <p:spPr>
            <a:xfrm>
              <a:off x="8794" y="6415"/>
              <a:ext cx="529" cy="56"/>
            </a:xfrm>
            <a:custGeom>
              <a:avLst/>
              <a:gdLst>
                <a:gd name="connisteX0" fmla="*/ 0 w 491586"/>
                <a:gd name="connsiteY0" fmla="*/ 3532 h 42902"/>
                <a:gd name="connisteX1" fmla="*/ 457200 w 491586"/>
                <a:gd name="connsiteY1" fmla="*/ 3532 h 42902"/>
                <a:gd name="connisteX2" fmla="*/ 427990 w 491586"/>
                <a:gd name="connsiteY2" fmla="*/ 42902 h 429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91587" h="42902">
                  <a:moveTo>
                    <a:pt x="0" y="3532"/>
                  </a:moveTo>
                  <a:cubicBezTo>
                    <a:pt x="92075" y="2897"/>
                    <a:pt x="371475" y="-4088"/>
                    <a:pt x="457200" y="3532"/>
                  </a:cubicBezTo>
                  <a:cubicBezTo>
                    <a:pt x="542925" y="11152"/>
                    <a:pt x="443230" y="35282"/>
                    <a:pt x="427990" y="42902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2" name="任意多边形 281"/>
            <p:cNvSpPr/>
            <p:nvPr/>
          </p:nvSpPr>
          <p:spPr>
            <a:xfrm>
              <a:off x="8899" y="6456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7" name="任意多边形 286"/>
            <p:cNvSpPr/>
            <p:nvPr/>
          </p:nvSpPr>
          <p:spPr>
            <a:xfrm>
              <a:off x="8904" y="6550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8" name="任意多边形 287"/>
            <p:cNvSpPr/>
            <p:nvPr/>
          </p:nvSpPr>
          <p:spPr>
            <a:xfrm>
              <a:off x="8904" y="6650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9" name="任意多边形 288"/>
            <p:cNvSpPr/>
            <p:nvPr/>
          </p:nvSpPr>
          <p:spPr>
            <a:xfrm>
              <a:off x="8904" y="6749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2092008" y="2548255"/>
            <a:ext cx="5216525" cy="1118870"/>
            <a:chOff x="3427" y="4588"/>
            <a:chExt cx="8215" cy="1762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3427" y="4600"/>
              <a:ext cx="9" cy="175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841" y="4917"/>
              <a:ext cx="3" cy="13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 flipV="1">
              <a:off x="3427" y="4588"/>
              <a:ext cx="8205" cy="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3840" y="4917"/>
              <a:ext cx="7802" cy="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 rot="5400000">
            <a:off x="9840913" y="3533775"/>
            <a:ext cx="335280" cy="332740"/>
            <a:chOff x="8794" y="6370"/>
            <a:chExt cx="528" cy="524"/>
          </a:xfrm>
        </p:grpSpPr>
        <p:sp>
          <p:nvSpPr>
            <p:cNvPr id="32" name="矩形 31"/>
            <p:cNvSpPr/>
            <p:nvPr/>
          </p:nvSpPr>
          <p:spPr>
            <a:xfrm>
              <a:off x="8972" y="6370"/>
              <a:ext cx="285" cy="52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794" y="6415"/>
              <a:ext cx="529" cy="56"/>
            </a:xfrm>
            <a:custGeom>
              <a:avLst/>
              <a:gdLst>
                <a:gd name="connisteX0" fmla="*/ 0 w 491586"/>
                <a:gd name="connsiteY0" fmla="*/ 3532 h 42902"/>
                <a:gd name="connisteX1" fmla="*/ 457200 w 491586"/>
                <a:gd name="connsiteY1" fmla="*/ 3532 h 42902"/>
                <a:gd name="connisteX2" fmla="*/ 427990 w 491586"/>
                <a:gd name="connsiteY2" fmla="*/ 42902 h 429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91587" h="42902">
                  <a:moveTo>
                    <a:pt x="0" y="3532"/>
                  </a:moveTo>
                  <a:cubicBezTo>
                    <a:pt x="92075" y="2897"/>
                    <a:pt x="371475" y="-4088"/>
                    <a:pt x="457200" y="3532"/>
                  </a:cubicBezTo>
                  <a:cubicBezTo>
                    <a:pt x="542925" y="11152"/>
                    <a:pt x="443230" y="35282"/>
                    <a:pt x="427990" y="42902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8899" y="6456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8904" y="6550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904" y="6650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8904" y="6749"/>
              <a:ext cx="419" cy="100"/>
            </a:xfrm>
            <a:custGeom>
              <a:avLst/>
              <a:gdLst>
                <a:gd name="connisteX0" fmla="*/ 34644 w 389143"/>
                <a:gd name="connsiteY0" fmla="*/ 10410 h 49145"/>
                <a:gd name="connisteX1" fmla="*/ 44169 w 389143"/>
                <a:gd name="connsiteY1" fmla="*/ 250 h 49145"/>
                <a:gd name="connisteX2" fmla="*/ 24484 w 389143"/>
                <a:gd name="connsiteY2" fmla="*/ 19935 h 49145"/>
                <a:gd name="connisteX3" fmla="*/ 365479 w 389143"/>
                <a:gd name="connsiteY3" fmla="*/ 19935 h 49145"/>
                <a:gd name="connisteX4" fmla="*/ 336269 w 389143"/>
                <a:gd name="connsiteY4" fmla="*/ 49145 h 491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89143" h="49145">
                  <a:moveTo>
                    <a:pt x="34645" y="10410"/>
                  </a:moveTo>
                  <a:cubicBezTo>
                    <a:pt x="37185" y="7870"/>
                    <a:pt x="46075" y="-1655"/>
                    <a:pt x="44170" y="250"/>
                  </a:cubicBezTo>
                  <a:cubicBezTo>
                    <a:pt x="42265" y="2155"/>
                    <a:pt x="-39650" y="16125"/>
                    <a:pt x="24485" y="19935"/>
                  </a:cubicBezTo>
                  <a:cubicBezTo>
                    <a:pt x="88620" y="23745"/>
                    <a:pt x="303250" y="14220"/>
                    <a:pt x="365480" y="19935"/>
                  </a:cubicBezTo>
                  <a:cubicBezTo>
                    <a:pt x="427710" y="25650"/>
                    <a:pt x="348970" y="43430"/>
                    <a:pt x="336270" y="49145"/>
                  </a:cubicBezTo>
                </a:path>
              </a:pathLst>
            </a:cu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8454708" y="2546350"/>
            <a:ext cx="1691640" cy="1091565"/>
            <a:chOff x="13447" y="4585"/>
            <a:chExt cx="2664" cy="1719"/>
          </a:xfrm>
        </p:grpSpPr>
        <p:cxnSp>
          <p:nvCxnSpPr>
            <p:cNvPr id="38" name="直接连接符 37"/>
            <p:cNvCxnSpPr/>
            <p:nvPr/>
          </p:nvCxnSpPr>
          <p:spPr>
            <a:xfrm flipH="1">
              <a:off x="15692" y="4902"/>
              <a:ext cx="10" cy="140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095" y="4585"/>
              <a:ext cx="16" cy="155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13487" y="4902"/>
              <a:ext cx="222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 flipV="1">
              <a:off x="13447" y="4589"/>
              <a:ext cx="2638" cy="1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3602673" y="3073400"/>
            <a:ext cx="4480560" cy="830580"/>
            <a:chOff x="5806" y="5415"/>
            <a:chExt cx="7056" cy="1308"/>
          </a:xfrm>
        </p:grpSpPr>
        <p:grpSp>
          <p:nvGrpSpPr>
            <p:cNvPr id="165" name="组合 164"/>
            <p:cNvGrpSpPr/>
            <p:nvPr/>
          </p:nvGrpSpPr>
          <p:grpSpPr>
            <a:xfrm rot="0">
              <a:off x="5806" y="6159"/>
              <a:ext cx="128" cy="517"/>
              <a:chOff x="965" y="4693"/>
              <a:chExt cx="128" cy="517"/>
            </a:xfrm>
          </p:grpSpPr>
          <p:sp>
            <p:nvSpPr>
              <p:cNvPr id="154" name="任意多边形 153"/>
              <p:cNvSpPr/>
              <p:nvPr/>
            </p:nvSpPr>
            <p:spPr>
              <a:xfrm rot="5580000">
                <a:off x="771" y="4887"/>
                <a:ext cx="516" cy="128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0" name="任意多边形 159"/>
              <p:cNvSpPr/>
              <p:nvPr/>
            </p:nvSpPr>
            <p:spPr>
              <a:xfrm rot="5400000" flipV="1">
                <a:off x="772" y="4902"/>
                <a:ext cx="516" cy="100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 rot="0">
              <a:off x="8319" y="6207"/>
              <a:ext cx="128" cy="517"/>
              <a:chOff x="965" y="4693"/>
              <a:chExt cx="128" cy="517"/>
            </a:xfrm>
          </p:grpSpPr>
          <p:sp>
            <p:nvSpPr>
              <p:cNvPr id="167" name="任意多边形 166"/>
              <p:cNvSpPr/>
              <p:nvPr/>
            </p:nvSpPr>
            <p:spPr>
              <a:xfrm rot="5580000">
                <a:off x="771" y="4887"/>
                <a:ext cx="516" cy="128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8" name="任意多边形 167"/>
              <p:cNvSpPr/>
              <p:nvPr/>
            </p:nvSpPr>
            <p:spPr>
              <a:xfrm rot="5400000" flipV="1">
                <a:off x="772" y="4902"/>
                <a:ext cx="516" cy="100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9" name="组合 168"/>
            <p:cNvGrpSpPr/>
            <p:nvPr/>
          </p:nvGrpSpPr>
          <p:grpSpPr>
            <a:xfrm rot="0">
              <a:off x="12173" y="6174"/>
              <a:ext cx="128" cy="517"/>
              <a:chOff x="965" y="4693"/>
              <a:chExt cx="128" cy="517"/>
            </a:xfrm>
          </p:grpSpPr>
          <p:sp>
            <p:nvSpPr>
              <p:cNvPr id="170" name="任意多边形 169"/>
              <p:cNvSpPr/>
              <p:nvPr/>
            </p:nvSpPr>
            <p:spPr>
              <a:xfrm rot="5580000">
                <a:off x="771" y="4887"/>
                <a:ext cx="516" cy="128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1" name="任意多边形 170"/>
              <p:cNvSpPr/>
              <p:nvPr/>
            </p:nvSpPr>
            <p:spPr>
              <a:xfrm rot="5400000" flipV="1">
                <a:off x="772" y="4902"/>
                <a:ext cx="516" cy="100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 rot="21420000">
              <a:off x="12736" y="5415"/>
              <a:ext cx="120" cy="798"/>
              <a:chOff x="965" y="4693"/>
              <a:chExt cx="128" cy="517"/>
            </a:xfrm>
          </p:grpSpPr>
          <p:sp>
            <p:nvSpPr>
              <p:cNvPr id="173" name="任意多边形 172"/>
              <p:cNvSpPr/>
              <p:nvPr/>
            </p:nvSpPr>
            <p:spPr>
              <a:xfrm rot="5580000">
                <a:off x="771" y="4887"/>
                <a:ext cx="516" cy="128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4" name="任意多边形 173"/>
              <p:cNvSpPr/>
              <p:nvPr/>
            </p:nvSpPr>
            <p:spPr>
              <a:xfrm rot="5400000" flipV="1">
                <a:off x="772" y="4902"/>
                <a:ext cx="516" cy="100"/>
              </a:xfrm>
              <a:custGeom>
                <a:avLst/>
                <a:gdLst>
                  <a:gd name="connisteX0" fmla="*/ 0 w 760730"/>
                  <a:gd name="connsiteY0" fmla="*/ 201429 h 317768"/>
                  <a:gd name="connisteX1" fmla="*/ 256540 w 760730"/>
                  <a:gd name="connsiteY1" fmla="*/ 2039 h 317768"/>
                  <a:gd name="connisteX2" fmla="*/ 541655 w 760730"/>
                  <a:gd name="connsiteY2" fmla="*/ 315729 h 317768"/>
                  <a:gd name="connisteX3" fmla="*/ 760730 w 760730"/>
                  <a:gd name="connsiteY3" fmla="*/ 116339 h 31776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760730" h="317769">
                    <a:moveTo>
                      <a:pt x="0" y="201429"/>
                    </a:moveTo>
                    <a:cubicBezTo>
                      <a:pt x="45720" y="155074"/>
                      <a:pt x="147955" y="-20821"/>
                      <a:pt x="256540" y="2039"/>
                    </a:cubicBezTo>
                    <a:cubicBezTo>
                      <a:pt x="365125" y="24899"/>
                      <a:pt x="440690" y="292869"/>
                      <a:pt x="541655" y="315729"/>
                    </a:cubicBezTo>
                    <a:cubicBezTo>
                      <a:pt x="642620" y="338589"/>
                      <a:pt x="722630" y="162694"/>
                      <a:pt x="760730" y="116339"/>
                    </a:cubicBezTo>
                  </a:path>
                </a:pathLst>
              </a:cu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52" name="组合 251"/>
            <p:cNvGrpSpPr/>
            <p:nvPr/>
          </p:nvGrpSpPr>
          <p:grpSpPr>
            <a:xfrm rot="0">
              <a:off x="10876" y="6042"/>
              <a:ext cx="1986" cy="248"/>
              <a:chOff x="5334" y="8297"/>
              <a:chExt cx="2927" cy="248"/>
            </a:xfrm>
          </p:grpSpPr>
          <p:grpSp>
            <p:nvGrpSpPr>
              <p:cNvPr id="253" name="组合 252"/>
              <p:cNvGrpSpPr/>
              <p:nvPr/>
            </p:nvGrpSpPr>
            <p:grpSpPr>
              <a:xfrm rot="180000">
                <a:off x="5334" y="8297"/>
                <a:ext cx="2924" cy="248"/>
                <a:chOff x="7567" y="5392"/>
                <a:chExt cx="2924" cy="232"/>
              </a:xfrm>
            </p:grpSpPr>
            <p:sp>
              <p:nvSpPr>
                <p:cNvPr id="254" name="任意多边形 253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5" name="任意多边形 254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6" name="任意多边形 255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7" name="任意多边形 256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8" name="任意多边形 257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9" name="组合 258"/>
              <p:cNvGrpSpPr/>
              <p:nvPr/>
            </p:nvGrpSpPr>
            <p:grpSpPr>
              <a:xfrm rot="0" flipV="1">
                <a:off x="5337" y="8315"/>
                <a:ext cx="2924" cy="194"/>
                <a:chOff x="7567" y="5392"/>
                <a:chExt cx="2924" cy="232"/>
              </a:xfrm>
            </p:grpSpPr>
            <p:sp>
              <p:nvSpPr>
                <p:cNvPr id="260" name="任意多边形 259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1" name="任意多边形 260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2" name="任意多边形 261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3" name="任意多边形 262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4" name="任意多边形 263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65" name="组合 264"/>
            <p:cNvGrpSpPr/>
            <p:nvPr/>
          </p:nvGrpSpPr>
          <p:grpSpPr>
            <a:xfrm rot="0">
              <a:off x="7581" y="6016"/>
              <a:ext cx="1986" cy="248"/>
              <a:chOff x="5334" y="8297"/>
              <a:chExt cx="2927" cy="248"/>
            </a:xfrm>
          </p:grpSpPr>
          <p:grpSp>
            <p:nvGrpSpPr>
              <p:cNvPr id="266" name="组合 265"/>
              <p:cNvGrpSpPr/>
              <p:nvPr/>
            </p:nvGrpSpPr>
            <p:grpSpPr>
              <a:xfrm rot="180000">
                <a:off x="5334" y="8297"/>
                <a:ext cx="2924" cy="248"/>
                <a:chOff x="7567" y="5392"/>
                <a:chExt cx="2924" cy="232"/>
              </a:xfrm>
            </p:grpSpPr>
            <p:sp>
              <p:nvSpPr>
                <p:cNvPr id="267" name="任意多边形 266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8" name="任意多边形 267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9" name="任意多边形 268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0" name="任意多边形 269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1" name="任意多边形 270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2" name="组合 271"/>
              <p:cNvGrpSpPr/>
              <p:nvPr/>
            </p:nvGrpSpPr>
            <p:grpSpPr>
              <a:xfrm rot="0" flipV="1">
                <a:off x="5337" y="8315"/>
                <a:ext cx="2924" cy="194"/>
                <a:chOff x="7567" y="5392"/>
                <a:chExt cx="2924" cy="232"/>
              </a:xfrm>
            </p:grpSpPr>
            <p:sp>
              <p:nvSpPr>
                <p:cNvPr id="273" name="任意多边形 272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4" name="任意多边形 273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5" name="任意多边形 274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6" name="任意多边形 275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7" name="任意多边形 276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8" name="组合 277"/>
            <p:cNvGrpSpPr/>
            <p:nvPr/>
          </p:nvGrpSpPr>
          <p:grpSpPr>
            <a:xfrm rot="0">
              <a:off x="5819" y="5989"/>
              <a:ext cx="1986" cy="248"/>
              <a:chOff x="5334" y="8297"/>
              <a:chExt cx="2927" cy="248"/>
            </a:xfrm>
          </p:grpSpPr>
          <p:grpSp>
            <p:nvGrpSpPr>
              <p:cNvPr id="279" name="组合 278"/>
              <p:cNvGrpSpPr/>
              <p:nvPr/>
            </p:nvGrpSpPr>
            <p:grpSpPr>
              <a:xfrm rot="180000">
                <a:off x="5334" y="8297"/>
                <a:ext cx="2924" cy="248"/>
                <a:chOff x="7567" y="5392"/>
                <a:chExt cx="2924" cy="232"/>
              </a:xfrm>
            </p:grpSpPr>
            <p:sp>
              <p:nvSpPr>
                <p:cNvPr id="283" name="任意多边形 282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4" name="任意多边形 283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5" name="任意多边形 284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6" name="任意多边形 285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0" name="任意多边形 289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2" name="组合 291"/>
              <p:cNvGrpSpPr/>
              <p:nvPr/>
            </p:nvGrpSpPr>
            <p:grpSpPr>
              <a:xfrm rot="0" flipV="1">
                <a:off x="5337" y="8315"/>
                <a:ext cx="2924" cy="194"/>
                <a:chOff x="7567" y="5392"/>
                <a:chExt cx="2924" cy="232"/>
              </a:xfrm>
            </p:grpSpPr>
            <p:sp>
              <p:nvSpPr>
                <p:cNvPr id="293" name="任意多边形 292"/>
                <p:cNvSpPr/>
                <p:nvPr/>
              </p:nvSpPr>
              <p:spPr>
                <a:xfrm>
                  <a:off x="7567" y="5504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4" name="任意多边形 293"/>
                <p:cNvSpPr/>
                <p:nvPr/>
              </p:nvSpPr>
              <p:spPr>
                <a:xfrm>
                  <a:off x="8152" y="5476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5" name="任意多边形 294"/>
                <p:cNvSpPr/>
                <p:nvPr/>
              </p:nvSpPr>
              <p:spPr>
                <a:xfrm>
                  <a:off x="8737" y="5448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6" name="任意多边形 295"/>
                <p:cNvSpPr/>
                <p:nvPr/>
              </p:nvSpPr>
              <p:spPr>
                <a:xfrm>
                  <a:off x="9322" y="5420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7" name="任意多边形 296"/>
                <p:cNvSpPr/>
                <p:nvPr/>
              </p:nvSpPr>
              <p:spPr>
                <a:xfrm>
                  <a:off x="9907" y="5392"/>
                  <a:ext cx="585" cy="12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298" name="直接连接符 297"/>
            <p:cNvCxnSpPr/>
            <p:nvPr/>
          </p:nvCxnSpPr>
          <p:spPr>
            <a:xfrm>
              <a:off x="9519" y="6178"/>
              <a:ext cx="1464" cy="10"/>
            </a:xfrm>
            <a:prstGeom prst="line">
              <a:avLst/>
            </a:prstGeom>
            <a:ln w="28575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>
              <a:off x="9524" y="6076"/>
              <a:ext cx="1520" cy="7"/>
            </a:xfrm>
            <a:prstGeom prst="line">
              <a:avLst/>
            </a:prstGeom>
            <a:ln w="285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组合 374"/>
          <p:cNvGrpSpPr/>
          <p:nvPr/>
        </p:nvGrpSpPr>
        <p:grpSpPr>
          <a:xfrm>
            <a:off x="1533843" y="2232025"/>
            <a:ext cx="1492885" cy="2670810"/>
            <a:chOff x="2548" y="4090"/>
            <a:chExt cx="2351" cy="4206"/>
          </a:xfrm>
        </p:grpSpPr>
        <p:grpSp>
          <p:nvGrpSpPr>
            <p:cNvPr id="374" name="组合 373"/>
            <p:cNvGrpSpPr/>
            <p:nvPr/>
          </p:nvGrpSpPr>
          <p:grpSpPr>
            <a:xfrm>
              <a:off x="2787" y="4464"/>
              <a:ext cx="2112" cy="3832"/>
              <a:chOff x="2787" y="4464"/>
              <a:chExt cx="2112" cy="3832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2923" y="6320"/>
                <a:ext cx="241" cy="3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组合 115"/>
              <p:cNvGrpSpPr/>
              <p:nvPr/>
            </p:nvGrpSpPr>
            <p:grpSpPr>
              <a:xfrm>
                <a:off x="2787" y="4464"/>
                <a:ext cx="2113" cy="3833"/>
                <a:chOff x="2787" y="4464"/>
                <a:chExt cx="2113" cy="3833"/>
              </a:xfrm>
            </p:grpSpPr>
            <p:cxnSp>
              <p:nvCxnSpPr>
                <p:cNvPr id="15" name="直接连接符 14"/>
                <p:cNvCxnSpPr/>
                <p:nvPr/>
              </p:nvCxnSpPr>
              <p:spPr>
                <a:xfrm flipV="1">
                  <a:off x="3134" y="8291"/>
                  <a:ext cx="1766" cy="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 flipH="1">
                  <a:off x="3153" y="6683"/>
                  <a:ext cx="11" cy="1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 flipV="1">
                  <a:off x="3153" y="4464"/>
                  <a:ext cx="11" cy="184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圆角矩形 300"/>
                <p:cNvSpPr/>
                <p:nvPr/>
              </p:nvSpPr>
              <p:spPr>
                <a:xfrm>
                  <a:off x="2787" y="6158"/>
                  <a:ext cx="1283" cy="725"/>
                </a:xfrm>
                <a:prstGeom prst="roundRect">
                  <a:avLst/>
                </a:prstGeom>
                <a:noFill/>
                <a:ln>
                  <a:solidFill>
                    <a:srgbClr val="0070C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15" name="文本框 314"/>
            <p:cNvSpPr txBox="1"/>
            <p:nvPr/>
          </p:nvSpPr>
          <p:spPr>
            <a:xfrm>
              <a:off x="2548" y="4090"/>
              <a:ext cx="615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800">
                  <a:solidFill>
                    <a:srgbClr val="FF0000"/>
                  </a:solidFill>
                  <a:sym typeface="+mn-ea"/>
                </a:rPr>
                <a:t>+</a:t>
              </a:r>
              <a:endParaRPr lang="en-US" altLang="zh-CN" sz="2800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373" name="组合 372"/>
          <p:cNvGrpSpPr/>
          <p:nvPr/>
        </p:nvGrpSpPr>
        <p:grpSpPr>
          <a:xfrm>
            <a:off x="8251508" y="2089785"/>
            <a:ext cx="2425065" cy="2800985"/>
            <a:chOff x="13127" y="3866"/>
            <a:chExt cx="3819" cy="4411"/>
          </a:xfrm>
        </p:grpSpPr>
        <p:grpSp>
          <p:nvGrpSpPr>
            <p:cNvPr id="117" name="组合 116"/>
            <p:cNvGrpSpPr/>
            <p:nvPr/>
          </p:nvGrpSpPr>
          <p:grpSpPr>
            <a:xfrm>
              <a:off x="13127" y="4369"/>
              <a:ext cx="3618" cy="3908"/>
              <a:chOff x="13127" y="4369"/>
              <a:chExt cx="3618" cy="3908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13127" y="8264"/>
                <a:ext cx="3175" cy="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6287" y="6677"/>
                <a:ext cx="11" cy="160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16287" y="6233"/>
                <a:ext cx="260" cy="4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V="1">
                <a:off x="16298" y="4369"/>
                <a:ext cx="11" cy="184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圆角矩形 301"/>
              <p:cNvSpPr/>
              <p:nvPr/>
            </p:nvSpPr>
            <p:spPr>
              <a:xfrm>
                <a:off x="15462" y="6084"/>
                <a:ext cx="1283" cy="725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16" name="文本框 315"/>
            <p:cNvSpPr txBox="1"/>
            <p:nvPr/>
          </p:nvSpPr>
          <p:spPr>
            <a:xfrm>
              <a:off x="16418" y="3866"/>
              <a:ext cx="52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3600">
                  <a:solidFill>
                    <a:schemeClr val="tx1"/>
                  </a:solidFill>
                  <a:sym typeface="+mn-ea"/>
                </a:rPr>
                <a:t>-</a:t>
              </a:r>
              <a:endParaRPr lang="en-US" altLang="zh-CN" sz="360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17" name="文本框 316"/>
          <p:cNvSpPr txBox="1"/>
          <p:nvPr/>
        </p:nvSpPr>
        <p:spPr>
          <a:xfrm>
            <a:off x="759778" y="3638550"/>
            <a:ext cx="9448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sym typeface="+mn-ea"/>
              </a:rPr>
              <a:t>正极接触器</a:t>
            </a:r>
            <a:endParaRPr lang="zh-CN" altLang="en-US" sz="1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18" name="文本框 317"/>
          <p:cNvSpPr txBox="1"/>
          <p:nvPr/>
        </p:nvSpPr>
        <p:spPr>
          <a:xfrm>
            <a:off x="10567988" y="3582035"/>
            <a:ext cx="9448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sym typeface="+mn-ea"/>
              </a:rPr>
              <a:t>负极接触器</a:t>
            </a:r>
            <a:endParaRPr lang="zh-CN" altLang="en-US" sz="1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34" name="文本框 333"/>
          <p:cNvSpPr txBox="1"/>
          <p:nvPr/>
        </p:nvSpPr>
        <p:spPr>
          <a:xfrm>
            <a:off x="4951413" y="3162300"/>
            <a:ext cx="18084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sym typeface="+mn-ea"/>
              </a:rPr>
              <a:t>电池管理内部总线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83133" y="2431415"/>
            <a:ext cx="1196975" cy="65151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04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电池管理器</a:t>
            </a:r>
            <a:r>
              <a:rPr lang="en-US" altLang="zh-CN" sz="1400"/>
              <a:t>BMU</a:t>
            </a:r>
            <a:endParaRPr lang="en-US" altLang="zh-CN" sz="1400"/>
          </a:p>
        </p:txBody>
      </p:sp>
      <p:grpSp>
        <p:nvGrpSpPr>
          <p:cNvPr id="372" name="组合 371"/>
          <p:cNvGrpSpPr/>
          <p:nvPr/>
        </p:nvGrpSpPr>
        <p:grpSpPr>
          <a:xfrm>
            <a:off x="2989263" y="3883660"/>
            <a:ext cx="1308100" cy="694690"/>
            <a:chOff x="4840" y="6691"/>
            <a:chExt cx="2060" cy="1094"/>
          </a:xfrm>
        </p:grpSpPr>
        <p:grpSp>
          <p:nvGrpSpPr>
            <p:cNvPr id="346" name="组合 345"/>
            <p:cNvGrpSpPr/>
            <p:nvPr/>
          </p:nvGrpSpPr>
          <p:grpSpPr>
            <a:xfrm rot="0">
              <a:off x="5080" y="7023"/>
              <a:ext cx="1619" cy="762"/>
              <a:chOff x="5080" y="7008"/>
              <a:chExt cx="1619" cy="762"/>
            </a:xfrm>
          </p:grpSpPr>
          <p:cxnSp>
            <p:nvCxnSpPr>
              <p:cNvPr id="47" name="直接连接符 46"/>
              <p:cNvCxnSpPr/>
              <p:nvPr/>
            </p:nvCxnSpPr>
            <p:spPr>
              <a:xfrm>
                <a:off x="5080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直接连接符 328"/>
              <p:cNvCxnSpPr/>
              <p:nvPr/>
            </p:nvCxnSpPr>
            <p:spPr>
              <a:xfrm>
                <a:off x="5259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直接连接符 329"/>
              <p:cNvCxnSpPr/>
              <p:nvPr/>
            </p:nvCxnSpPr>
            <p:spPr>
              <a:xfrm>
                <a:off x="5438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直接连接符 338"/>
              <p:cNvCxnSpPr/>
              <p:nvPr/>
            </p:nvCxnSpPr>
            <p:spPr>
              <a:xfrm>
                <a:off x="5617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直接连接符 339"/>
              <p:cNvCxnSpPr/>
              <p:nvPr/>
            </p:nvCxnSpPr>
            <p:spPr>
              <a:xfrm>
                <a:off x="5796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直接连接符 340"/>
              <p:cNvCxnSpPr/>
              <p:nvPr/>
            </p:nvCxnSpPr>
            <p:spPr>
              <a:xfrm>
                <a:off x="5975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直接连接符 341"/>
              <p:cNvCxnSpPr/>
              <p:nvPr/>
            </p:nvCxnSpPr>
            <p:spPr>
              <a:xfrm>
                <a:off x="6154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直接连接符 342"/>
              <p:cNvCxnSpPr/>
              <p:nvPr/>
            </p:nvCxnSpPr>
            <p:spPr>
              <a:xfrm>
                <a:off x="6333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直接连接符 343"/>
              <p:cNvCxnSpPr/>
              <p:nvPr/>
            </p:nvCxnSpPr>
            <p:spPr>
              <a:xfrm>
                <a:off x="6512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直接连接符 344"/>
              <p:cNvCxnSpPr/>
              <p:nvPr/>
            </p:nvCxnSpPr>
            <p:spPr>
              <a:xfrm>
                <a:off x="6691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矩形 45"/>
            <p:cNvSpPr/>
            <p:nvPr/>
          </p:nvSpPr>
          <p:spPr>
            <a:xfrm>
              <a:off x="4840" y="6691"/>
              <a:ext cx="2061" cy="363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/>
                <a:t>模组检测均衡控制</a:t>
              </a:r>
              <a:r>
                <a:rPr lang="en-US" altLang="zh-CN" sz="1000"/>
                <a:t>1</a:t>
              </a:r>
              <a:endParaRPr lang="en-US" altLang="zh-CN" sz="1000"/>
            </a:p>
          </p:txBody>
        </p:sp>
      </p:grpSp>
      <p:grpSp>
        <p:nvGrpSpPr>
          <p:cNvPr id="370" name="组合 369"/>
          <p:cNvGrpSpPr/>
          <p:nvPr/>
        </p:nvGrpSpPr>
        <p:grpSpPr>
          <a:xfrm>
            <a:off x="4577398" y="3883660"/>
            <a:ext cx="1308100" cy="704850"/>
            <a:chOff x="7341" y="6691"/>
            <a:chExt cx="2060" cy="1110"/>
          </a:xfrm>
        </p:grpSpPr>
        <p:grpSp>
          <p:nvGrpSpPr>
            <p:cNvPr id="348" name="组合 347"/>
            <p:cNvGrpSpPr/>
            <p:nvPr/>
          </p:nvGrpSpPr>
          <p:grpSpPr>
            <a:xfrm rot="0">
              <a:off x="7549" y="7039"/>
              <a:ext cx="1619" cy="762"/>
              <a:chOff x="5080" y="7008"/>
              <a:chExt cx="1619" cy="762"/>
            </a:xfrm>
          </p:grpSpPr>
          <p:cxnSp>
            <p:nvCxnSpPr>
              <p:cNvPr id="349" name="直接连接符 348"/>
              <p:cNvCxnSpPr/>
              <p:nvPr/>
            </p:nvCxnSpPr>
            <p:spPr>
              <a:xfrm>
                <a:off x="5080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直接连接符 349"/>
              <p:cNvCxnSpPr/>
              <p:nvPr/>
            </p:nvCxnSpPr>
            <p:spPr>
              <a:xfrm>
                <a:off x="5259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直接连接符 350"/>
              <p:cNvCxnSpPr/>
              <p:nvPr/>
            </p:nvCxnSpPr>
            <p:spPr>
              <a:xfrm>
                <a:off x="5438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直接连接符 351"/>
              <p:cNvCxnSpPr/>
              <p:nvPr/>
            </p:nvCxnSpPr>
            <p:spPr>
              <a:xfrm>
                <a:off x="5617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直接连接符 352"/>
              <p:cNvCxnSpPr/>
              <p:nvPr/>
            </p:nvCxnSpPr>
            <p:spPr>
              <a:xfrm>
                <a:off x="5796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直接连接符 353"/>
              <p:cNvCxnSpPr/>
              <p:nvPr/>
            </p:nvCxnSpPr>
            <p:spPr>
              <a:xfrm>
                <a:off x="5975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直接连接符 354"/>
              <p:cNvCxnSpPr/>
              <p:nvPr/>
            </p:nvCxnSpPr>
            <p:spPr>
              <a:xfrm>
                <a:off x="6154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直接连接符 355"/>
              <p:cNvCxnSpPr/>
              <p:nvPr/>
            </p:nvCxnSpPr>
            <p:spPr>
              <a:xfrm>
                <a:off x="6333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直接连接符 356"/>
              <p:cNvCxnSpPr/>
              <p:nvPr/>
            </p:nvCxnSpPr>
            <p:spPr>
              <a:xfrm>
                <a:off x="6512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直接连接符 357"/>
              <p:cNvCxnSpPr/>
              <p:nvPr/>
            </p:nvCxnSpPr>
            <p:spPr>
              <a:xfrm>
                <a:off x="6691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矩形 44"/>
            <p:cNvSpPr/>
            <p:nvPr/>
          </p:nvSpPr>
          <p:spPr>
            <a:xfrm>
              <a:off x="7341" y="6691"/>
              <a:ext cx="2061" cy="363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ym typeface="+mn-ea"/>
                </a:rPr>
                <a:t>模组检测均衡控制</a:t>
              </a:r>
              <a:r>
                <a:rPr lang="en-US" altLang="zh-CN" sz="1000">
                  <a:sym typeface="+mn-ea"/>
                </a:rPr>
                <a:t>2</a:t>
              </a:r>
              <a:endParaRPr lang="en-US" altLang="zh-CN" sz="1000">
                <a:sym typeface="+mn-ea"/>
              </a:endParaRPr>
            </a:p>
          </p:txBody>
        </p:sp>
      </p:grpSp>
      <p:grpSp>
        <p:nvGrpSpPr>
          <p:cNvPr id="371" name="组合 370"/>
          <p:cNvGrpSpPr/>
          <p:nvPr/>
        </p:nvGrpSpPr>
        <p:grpSpPr>
          <a:xfrm>
            <a:off x="6977698" y="3874135"/>
            <a:ext cx="1308100" cy="714375"/>
            <a:chOff x="11121" y="6676"/>
            <a:chExt cx="2060" cy="1125"/>
          </a:xfrm>
        </p:grpSpPr>
        <p:grpSp>
          <p:nvGrpSpPr>
            <p:cNvPr id="359" name="组合 358"/>
            <p:cNvGrpSpPr/>
            <p:nvPr/>
          </p:nvGrpSpPr>
          <p:grpSpPr>
            <a:xfrm rot="0">
              <a:off x="11365" y="7039"/>
              <a:ext cx="1619" cy="762"/>
              <a:chOff x="5080" y="7008"/>
              <a:chExt cx="1619" cy="762"/>
            </a:xfrm>
          </p:grpSpPr>
          <p:cxnSp>
            <p:nvCxnSpPr>
              <p:cNvPr id="360" name="直接连接符 359"/>
              <p:cNvCxnSpPr/>
              <p:nvPr/>
            </p:nvCxnSpPr>
            <p:spPr>
              <a:xfrm>
                <a:off x="5080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直接连接符 360"/>
              <p:cNvCxnSpPr/>
              <p:nvPr/>
            </p:nvCxnSpPr>
            <p:spPr>
              <a:xfrm>
                <a:off x="5259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直接连接符 361"/>
              <p:cNvCxnSpPr/>
              <p:nvPr/>
            </p:nvCxnSpPr>
            <p:spPr>
              <a:xfrm>
                <a:off x="5438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直接连接符 362"/>
              <p:cNvCxnSpPr/>
              <p:nvPr/>
            </p:nvCxnSpPr>
            <p:spPr>
              <a:xfrm>
                <a:off x="5617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直接连接符 363"/>
              <p:cNvCxnSpPr/>
              <p:nvPr/>
            </p:nvCxnSpPr>
            <p:spPr>
              <a:xfrm>
                <a:off x="5796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直接连接符 364"/>
              <p:cNvCxnSpPr/>
              <p:nvPr/>
            </p:nvCxnSpPr>
            <p:spPr>
              <a:xfrm>
                <a:off x="5975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直接连接符 365"/>
              <p:cNvCxnSpPr/>
              <p:nvPr/>
            </p:nvCxnSpPr>
            <p:spPr>
              <a:xfrm>
                <a:off x="6154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直接连接符 366"/>
              <p:cNvCxnSpPr/>
              <p:nvPr/>
            </p:nvCxnSpPr>
            <p:spPr>
              <a:xfrm>
                <a:off x="6333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直接连接符 367"/>
              <p:cNvCxnSpPr/>
              <p:nvPr/>
            </p:nvCxnSpPr>
            <p:spPr>
              <a:xfrm>
                <a:off x="6512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直接连接符 368"/>
              <p:cNvCxnSpPr/>
              <p:nvPr/>
            </p:nvCxnSpPr>
            <p:spPr>
              <a:xfrm>
                <a:off x="6691" y="7008"/>
                <a:ext cx="9" cy="7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矩形 43"/>
            <p:cNvSpPr/>
            <p:nvPr/>
          </p:nvSpPr>
          <p:spPr>
            <a:xfrm>
              <a:off x="11121" y="6676"/>
              <a:ext cx="2061" cy="363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ym typeface="+mn-ea"/>
                </a:rPr>
                <a:t>模组检测均衡控制</a:t>
              </a:r>
              <a:r>
                <a:rPr lang="en-US" altLang="zh-CN" sz="1000">
                  <a:sym typeface="+mn-ea"/>
                </a:rPr>
                <a:t>n</a:t>
              </a:r>
              <a:endParaRPr lang="en-US" altLang="zh-CN" sz="1000">
                <a:sym typeface="+mn-ea"/>
              </a:endParaRPr>
            </a:p>
          </p:txBody>
        </p:sp>
      </p:grpSp>
      <p:sp>
        <p:nvSpPr>
          <p:cNvPr id="378" name="文本框 377"/>
          <p:cNvSpPr txBox="1"/>
          <p:nvPr/>
        </p:nvSpPr>
        <p:spPr>
          <a:xfrm>
            <a:off x="6999923" y="4147185"/>
            <a:ext cx="13722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ym typeface="+mn-ea"/>
              </a:rPr>
              <a:t>单体电压、模组温度及均衡控制</a:t>
            </a:r>
            <a:endParaRPr lang="zh-CN" altLang="en-US" sz="1000">
              <a:sym typeface="+mn-ea"/>
            </a:endParaRPr>
          </a:p>
        </p:txBody>
      </p:sp>
      <p:sp>
        <p:nvSpPr>
          <p:cNvPr id="377" name="文本框 376"/>
          <p:cNvSpPr txBox="1"/>
          <p:nvPr/>
        </p:nvSpPr>
        <p:spPr>
          <a:xfrm>
            <a:off x="4545648" y="4147185"/>
            <a:ext cx="13722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ym typeface="+mn-ea"/>
              </a:rPr>
              <a:t>单体电压、模组温度及均衡控制</a:t>
            </a:r>
            <a:endParaRPr lang="zh-CN" altLang="en-US" sz="1000">
              <a:sym typeface="+mn-ea"/>
            </a:endParaRPr>
          </a:p>
        </p:txBody>
      </p:sp>
      <p:sp>
        <p:nvSpPr>
          <p:cNvPr id="376" name="文本框 375"/>
          <p:cNvSpPr txBox="1"/>
          <p:nvPr/>
        </p:nvSpPr>
        <p:spPr>
          <a:xfrm>
            <a:off x="2956878" y="4147185"/>
            <a:ext cx="13722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ym typeface="+mn-ea"/>
              </a:rPr>
              <a:t>单体电压、模组温度及均衡控制</a:t>
            </a:r>
            <a:endParaRPr lang="zh-CN" altLang="en-US" sz="10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34" grpId="0"/>
      <p:bldP spid="29" grpId="1" bldLvl="0" animBg="1"/>
      <p:bldP spid="317" grpId="0"/>
      <p:bldP spid="318" grpId="0"/>
      <p:bldP spid="376" grpId="0"/>
      <p:bldP spid="377" grpId="0"/>
      <p:bldP spid="3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72565" y="1698625"/>
            <a:ext cx="1669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电池</a:t>
            </a:r>
            <a:r>
              <a:rPr lang="zh-CN" altLang="en-US" dirty="0"/>
              <a:t>热管理</a:t>
            </a:r>
            <a:endParaRPr lang="zh-CN" altLang="en-US" dirty="0"/>
          </a:p>
        </p:txBody>
      </p:sp>
      <p:sp>
        <p:nvSpPr>
          <p:cNvPr id="83" name="圆角矩形 82"/>
          <p:cNvSpPr/>
          <p:nvPr/>
        </p:nvSpPr>
        <p:spPr>
          <a:xfrm>
            <a:off x="3725545" y="1120140"/>
            <a:ext cx="8130540" cy="5456555"/>
          </a:xfrm>
          <a:prstGeom prst="roundRect">
            <a:avLst/>
          </a:prstGeom>
          <a:solidFill>
            <a:schemeClr val="accent3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535795" y="5819775"/>
            <a:ext cx="1908175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1387455" y="1968500"/>
            <a:ext cx="0" cy="388800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棱台 17"/>
          <p:cNvSpPr/>
          <p:nvPr/>
        </p:nvSpPr>
        <p:spPr>
          <a:xfrm>
            <a:off x="5770880" y="5222240"/>
            <a:ext cx="3774440" cy="119507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/>
              <a:t>动力电池</a:t>
            </a:r>
            <a:r>
              <a:rPr lang="zh-CN" altLang="en-US" sz="4000"/>
              <a:t>组</a:t>
            </a:r>
            <a:endParaRPr lang="zh-CN" altLang="en-US" sz="4000"/>
          </a:p>
        </p:txBody>
      </p:sp>
      <p:sp>
        <p:nvSpPr>
          <p:cNvPr id="21" name="流程图: 顺序访问存储器 20"/>
          <p:cNvSpPr/>
          <p:nvPr/>
        </p:nvSpPr>
        <p:spPr>
          <a:xfrm>
            <a:off x="5036820" y="1687830"/>
            <a:ext cx="1440180" cy="144018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棱台 29"/>
          <p:cNvSpPr/>
          <p:nvPr/>
        </p:nvSpPr>
        <p:spPr>
          <a:xfrm>
            <a:off x="8568055" y="3563620"/>
            <a:ext cx="1800225" cy="821690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电池</a:t>
            </a:r>
            <a:endParaRPr lang="zh-CN" altLang="en-US"/>
          </a:p>
          <a:p>
            <a:pPr algn="ctr"/>
            <a:r>
              <a:rPr lang="zh-CN" altLang="en-US"/>
              <a:t>加热器</a:t>
            </a:r>
            <a:endParaRPr lang="zh-CN" altLang="en-US"/>
          </a:p>
        </p:txBody>
      </p:sp>
      <p:cxnSp>
        <p:nvCxnSpPr>
          <p:cNvPr id="42" name="直接连接符 41"/>
          <p:cNvCxnSpPr/>
          <p:nvPr/>
        </p:nvCxnSpPr>
        <p:spPr>
          <a:xfrm>
            <a:off x="11389360" y="3935730"/>
            <a:ext cx="0" cy="194400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000500" y="2360930"/>
            <a:ext cx="1080135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10361930" y="3974465"/>
            <a:ext cx="1080135" cy="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4008120" y="5819775"/>
            <a:ext cx="1835785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055745" y="2305685"/>
            <a:ext cx="0" cy="3564255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6445885" y="3013710"/>
            <a:ext cx="1188085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组合 346"/>
          <p:cNvGrpSpPr/>
          <p:nvPr/>
        </p:nvGrpSpPr>
        <p:grpSpPr>
          <a:xfrm rot="0">
            <a:off x="5144770" y="1795780"/>
            <a:ext cx="1224280" cy="1224280"/>
            <a:chOff x="8651" y="3592"/>
            <a:chExt cx="2590" cy="2521"/>
          </a:xfrm>
        </p:grpSpPr>
        <p:sp>
          <p:nvSpPr>
            <p:cNvPr id="52" name="新月形 51"/>
            <p:cNvSpPr/>
            <p:nvPr/>
          </p:nvSpPr>
          <p:spPr>
            <a:xfrm flipH="1">
              <a:off x="9874" y="3592"/>
              <a:ext cx="702" cy="1333"/>
            </a:xfrm>
            <a:prstGeom prst="moon">
              <a:avLst>
                <a:gd name="adj" fmla="val 7136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3" name="新月形 52"/>
            <p:cNvSpPr/>
            <p:nvPr/>
          </p:nvSpPr>
          <p:spPr>
            <a:xfrm>
              <a:off x="9349" y="4781"/>
              <a:ext cx="702" cy="1333"/>
            </a:xfrm>
            <a:prstGeom prst="moon">
              <a:avLst>
                <a:gd name="adj" fmla="val 7136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4" name="新月形 53"/>
            <p:cNvSpPr/>
            <p:nvPr/>
          </p:nvSpPr>
          <p:spPr>
            <a:xfrm rot="16200000" flipH="1">
              <a:off x="8966" y="3907"/>
              <a:ext cx="702" cy="1333"/>
            </a:xfrm>
            <a:prstGeom prst="moon">
              <a:avLst>
                <a:gd name="adj" fmla="val 7136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新月形 54"/>
            <p:cNvSpPr/>
            <p:nvPr/>
          </p:nvSpPr>
          <p:spPr>
            <a:xfrm rot="5400000" flipH="1" flipV="1">
              <a:off x="10224" y="4512"/>
              <a:ext cx="702" cy="1333"/>
            </a:xfrm>
            <a:prstGeom prst="moon">
              <a:avLst>
                <a:gd name="adj" fmla="val 7136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4" name="圆角矩形标注 83"/>
          <p:cNvSpPr/>
          <p:nvPr/>
        </p:nvSpPr>
        <p:spPr>
          <a:xfrm>
            <a:off x="4997450" y="3319780"/>
            <a:ext cx="773430" cy="395605"/>
          </a:xfrm>
          <a:prstGeom prst="wedgeRoundRectCallout">
            <a:avLst>
              <a:gd name="adj1" fmla="val 40558"/>
              <a:gd name="adj2" fmla="val -102487"/>
              <a:gd name="adj3" fmla="val 16667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动力电池</a:t>
            </a:r>
            <a:endParaRPr lang="zh-CN" altLang="en-US" sz="1000">
              <a:solidFill>
                <a:schemeClr val="tx1"/>
              </a:solidFill>
            </a:endParaRPr>
          </a:p>
          <a:p>
            <a:pPr algn="ctr"/>
            <a:r>
              <a:rPr lang="zh-CN" altLang="en-US" sz="1000">
                <a:solidFill>
                  <a:schemeClr val="tx1"/>
                </a:solidFill>
              </a:rPr>
              <a:t>循环</a:t>
            </a:r>
            <a:r>
              <a:rPr lang="zh-CN" altLang="en-US" sz="1000">
                <a:solidFill>
                  <a:schemeClr val="tx1"/>
                </a:solidFill>
              </a:rPr>
              <a:t>水泵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7586980" y="3013710"/>
            <a:ext cx="0" cy="1007745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534910" y="3974465"/>
            <a:ext cx="1043940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棱台 57"/>
          <p:cNvSpPr/>
          <p:nvPr/>
        </p:nvSpPr>
        <p:spPr>
          <a:xfrm>
            <a:off x="8568055" y="1630680"/>
            <a:ext cx="1800225" cy="821690"/>
          </a:xfrm>
          <a:prstGeom prst="bevel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电池</a:t>
            </a:r>
            <a:endParaRPr lang="zh-CN" altLang="en-US"/>
          </a:p>
          <a:p>
            <a:pPr algn="ctr"/>
            <a:r>
              <a:rPr lang="zh-CN" altLang="en-US"/>
              <a:t>冷却器</a:t>
            </a:r>
            <a:endParaRPr lang="zh-CN" altLang="en-US"/>
          </a:p>
        </p:txBody>
      </p:sp>
      <p:cxnSp>
        <p:nvCxnSpPr>
          <p:cNvPr id="59" name="直接连接符 58"/>
          <p:cNvCxnSpPr/>
          <p:nvPr/>
        </p:nvCxnSpPr>
        <p:spPr>
          <a:xfrm>
            <a:off x="7548880" y="2041525"/>
            <a:ext cx="1043940" cy="0"/>
          </a:xfrm>
          <a:prstGeom prst="line">
            <a:avLst/>
          </a:prstGeom>
          <a:ln w="1143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10351135" y="2032000"/>
            <a:ext cx="1043940" cy="0"/>
          </a:xfrm>
          <a:prstGeom prst="line">
            <a:avLst/>
          </a:prstGeom>
          <a:solidFill>
            <a:srgbClr val="FF0000"/>
          </a:solidFill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下箭头 60"/>
          <p:cNvSpPr/>
          <p:nvPr/>
        </p:nvSpPr>
        <p:spPr>
          <a:xfrm>
            <a:off x="9208770" y="734695"/>
            <a:ext cx="485775" cy="97917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空调</a:t>
            </a:r>
            <a:endParaRPr lang="zh-CN" altLang="en-US"/>
          </a:p>
        </p:txBody>
      </p:sp>
      <p:cxnSp>
        <p:nvCxnSpPr>
          <p:cNvPr id="62" name="直接连接符 61"/>
          <p:cNvCxnSpPr/>
          <p:nvPr/>
        </p:nvCxnSpPr>
        <p:spPr>
          <a:xfrm>
            <a:off x="7586980" y="1987550"/>
            <a:ext cx="0" cy="1080135"/>
          </a:xfrm>
          <a:prstGeom prst="line">
            <a:avLst/>
          </a:prstGeom>
          <a:ln w="114300">
            <a:solidFill>
              <a:srgbClr val="609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7548880" y="2039620"/>
            <a:ext cx="1043940" cy="0"/>
          </a:xfrm>
          <a:prstGeom prst="line">
            <a:avLst/>
          </a:prstGeom>
          <a:ln w="114300">
            <a:solidFill>
              <a:srgbClr val="609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棱台 63"/>
          <p:cNvSpPr/>
          <p:nvPr/>
        </p:nvSpPr>
        <p:spPr>
          <a:xfrm>
            <a:off x="5770880" y="5222240"/>
            <a:ext cx="3774440" cy="1195070"/>
          </a:xfrm>
          <a:prstGeom prst="bevel">
            <a:avLst/>
          </a:prstGeom>
          <a:gradFill>
            <a:gsLst>
              <a:gs pos="9000">
                <a:schemeClr val="accent1"/>
              </a:gs>
              <a:gs pos="31000">
                <a:srgbClr val="FF0000"/>
              </a:gs>
            </a:gsLst>
            <a:lin ang="2094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/>
              <a:t>动力电池</a:t>
            </a:r>
            <a:r>
              <a:rPr lang="zh-CN" altLang="en-US" sz="4000"/>
              <a:t>组</a:t>
            </a:r>
            <a:endParaRPr lang="zh-CN" altLang="en-US" sz="4000"/>
          </a:p>
        </p:txBody>
      </p:sp>
      <p:cxnSp>
        <p:nvCxnSpPr>
          <p:cNvPr id="65" name="直接连接符 64"/>
          <p:cNvCxnSpPr/>
          <p:nvPr/>
        </p:nvCxnSpPr>
        <p:spPr>
          <a:xfrm>
            <a:off x="9477375" y="5822315"/>
            <a:ext cx="1908175" cy="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圆角矩形标注 65"/>
          <p:cNvSpPr/>
          <p:nvPr/>
        </p:nvSpPr>
        <p:spPr>
          <a:xfrm>
            <a:off x="7761605" y="2667635"/>
            <a:ext cx="1097915" cy="269875"/>
          </a:xfrm>
          <a:prstGeom prst="wedgeRoundRectCallout">
            <a:avLst>
              <a:gd name="adj1" fmla="val -50690"/>
              <a:gd name="adj2" fmla="val 80259"/>
              <a:gd name="adj3" fmla="val 16667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冷却器三通阀</a:t>
            </a:r>
            <a:endParaRPr lang="en-US" altLang="zh-CN" sz="1000">
              <a:solidFill>
                <a:schemeClr val="tx1"/>
              </a:solidFill>
            </a:endParaRPr>
          </a:p>
        </p:txBody>
      </p:sp>
      <p:sp>
        <p:nvSpPr>
          <p:cNvPr id="67" name="丁字箭头 66"/>
          <p:cNvSpPr/>
          <p:nvPr/>
        </p:nvSpPr>
        <p:spPr>
          <a:xfrm rot="5400000" flipH="1" flipV="1">
            <a:off x="7221855" y="2844800"/>
            <a:ext cx="512445" cy="344170"/>
          </a:xfrm>
          <a:prstGeom prst="leftRightUpArrow">
            <a:avLst>
              <a:gd name="adj1" fmla="val 50000"/>
              <a:gd name="adj2" fmla="val 17158"/>
              <a:gd name="adj3" fmla="val 7656"/>
            </a:avLst>
          </a:prstGeom>
          <a:gradFill>
            <a:gsLst>
              <a:gs pos="22000">
                <a:srgbClr val="FFFF00"/>
              </a:gs>
              <a:gs pos="4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丁字箭头 67"/>
          <p:cNvSpPr/>
          <p:nvPr/>
        </p:nvSpPr>
        <p:spPr>
          <a:xfrm rot="16200000">
            <a:off x="11088345" y="3830465"/>
            <a:ext cx="396000" cy="288000"/>
          </a:xfrm>
          <a:prstGeom prst="leftRightUpArrow">
            <a:avLst>
              <a:gd name="adj1" fmla="val 50000"/>
              <a:gd name="adj2" fmla="val 15022"/>
              <a:gd name="adj3" fmla="val 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4700" y="1902460"/>
            <a:ext cx="4984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车辆碰撞保护</a:t>
            </a:r>
            <a:r>
              <a:rPr lang="en-US" altLang="zh-CN" dirty="0"/>
              <a:t>:</a:t>
            </a:r>
            <a:r>
              <a:rPr lang="zh-CN" altLang="en-US" dirty="0"/>
              <a:t>当汽车发生碰撞后，为了安全，</a:t>
            </a:r>
            <a:r>
              <a:rPr lang="en-US" altLang="zh-CN" dirty="0"/>
              <a:t>BMS</a:t>
            </a:r>
            <a:r>
              <a:rPr lang="zh-CN" altLang="en-US" dirty="0"/>
              <a:t>需要断开高压供给</a:t>
            </a:r>
            <a:endParaRPr lang="zh-CN" altLang="en-US" dirty="0"/>
          </a:p>
        </p:txBody>
      </p:sp>
      <p:pic>
        <p:nvPicPr>
          <p:cNvPr id="160" name="图片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10" y="2215515"/>
            <a:ext cx="4527550" cy="40747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14145" y="1708785"/>
            <a:ext cx="212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蓄电池信息显示</a:t>
            </a:r>
            <a:endParaRPr lang="zh-CN" altLang="en-US" dirty="0"/>
          </a:p>
        </p:txBody>
      </p:sp>
      <p:grpSp>
        <p:nvGrpSpPr>
          <p:cNvPr id="497" name="组合 496"/>
          <p:cNvGrpSpPr/>
          <p:nvPr/>
        </p:nvGrpSpPr>
        <p:grpSpPr>
          <a:xfrm>
            <a:off x="1119505" y="2085340"/>
            <a:ext cx="10753090" cy="4270375"/>
            <a:chOff x="1763" y="3284"/>
            <a:chExt cx="16934" cy="6725"/>
          </a:xfrm>
        </p:grpSpPr>
        <p:sp>
          <p:nvSpPr>
            <p:cNvPr id="313" name="矩形 312"/>
            <p:cNvSpPr/>
            <p:nvPr/>
          </p:nvSpPr>
          <p:spPr>
            <a:xfrm>
              <a:off x="2892" y="6477"/>
              <a:ext cx="14700" cy="35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364" y="8634"/>
              <a:ext cx="8236" cy="980"/>
              <a:chOff x="4900" y="7785"/>
              <a:chExt cx="8236" cy="980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4900" y="7785"/>
                <a:ext cx="8237" cy="980"/>
                <a:chOff x="4900" y="7785"/>
                <a:chExt cx="8237" cy="980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4900" y="7785"/>
                  <a:ext cx="1932" cy="981"/>
                </a:xfrm>
                <a:prstGeom prst="rect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04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1200"/>
                    <a:t>电池模组</a:t>
                  </a:r>
                  <a:r>
                    <a:rPr lang="en-US" altLang="zh-CN" sz="1200"/>
                    <a:t>1</a:t>
                  </a:r>
                  <a:endParaRPr lang="en-US" altLang="zh-CN" sz="1200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7406" y="7785"/>
                  <a:ext cx="1932" cy="981"/>
                </a:xfrm>
                <a:prstGeom prst="rect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04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1200">
                      <a:sym typeface="+mn-ea"/>
                    </a:rPr>
                    <a:t>电池模组</a:t>
                  </a:r>
                  <a:r>
                    <a:rPr lang="en-US" altLang="zh-CN" sz="1200">
                      <a:sym typeface="+mn-ea"/>
                    </a:rPr>
                    <a:t>2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11205" y="7785"/>
                  <a:ext cx="1932" cy="981"/>
                </a:xfrm>
                <a:prstGeom prst="rect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04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1200"/>
                    <a:t>电池模组</a:t>
                  </a:r>
                  <a:r>
                    <a:rPr lang="en-US" altLang="zh-CN" sz="1200"/>
                    <a:t>n</a:t>
                  </a:r>
                  <a:endParaRPr lang="en-US" altLang="zh-CN" sz="1200"/>
                </a:p>
              </p:txBody>
            </p:sp>
          </p:grpSp>
          <p:cxnSp>
            <p:nvCxnSpPr>
              <p:cNvPr id="11" name="直接连接符 10"/>
              <p:cNvCxnSpPr/>
              <p:nvPr/>
            </p:nvCxnSpPr>
            <p:spPr>
              <a:xfrm>
                <a:off x="6832" y="8275"/>
                <a:ext cx="574" cy="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9338" y="8271"/>
                <a:ext cx="1897" cy="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组合 290"/>
            <p:cNvGrpSpPr/>
            <p:nvPr/>
          </p:nvGrpSpPr>
          <p:grpSpPr>
            <a:xfrm rot="5400000">
              <a:off x="3839" y="7050"/>
              <a:ext cx="528" cy="524"/>
              <a:chOff x="8794" y="6370"/>
              <a:chExt cx="528" cy="524"/>
            </a:xfrm>
          </p:grpSpPr>
          <p:sp>
            <p:nvSpPr>
              <p:cNvPr id="280" name="矩形 279"/>
              <p:cNvSpPr/>
              <p:nvPr/>
            </p:nvSpPr>
            <p:spPr>
              <a:xfrm>
                <a:off x="8972" y="6370"/>
                <a:ext cx="285" cy="52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1" name="任意多边形 280"/>
              <p:cNvSpPr/>
              <p:nvPr/>
            </p:nvSpPr>
            <p:spPr>
              <a:xfrm>
                <a:off x="8794" y="6415"/>
                <a:ext cx="529" cy="56"/>
              </a:xfrm>
              <a:custGeom>
                <a:avLst/>
                <a:gdLst>
                  <a:gd name="connisteX0" fmla="*/ 0 w 491586"/>
                  <a:gd name="connsiteY0" fmla="*/ 3532 h 42902"/>
                  <a:gd name="connisteX1" fmla="*/ 457200 w 491586"/>
                  <a:gd name="connsiteY1" fmla="*/ 3532 h 42902"/>
                  <a:gd name="connisteX2" fmla="*/ 427990 w 491586"/>
                  <a:gd name="connsiteY2" fmla="*/ 42902 h 4290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491587" h="42902">
                    <a:moveTo>
                      <a:pt x="0" y="3532"/>
                    </a:moveTo>
                    <a:cubicBezTo>
                      <a:pt x="92075" y="2897"/>
                      <a:pt x="371475" y="-4088"/>
                      <a:pt x="457200" y="3532"/>
                    </a:cubicBezTo>
                    <a:cubicBezTo>
                      <a:pt x="542925" y="11152"/>
                      <a:pt x="443230" y="35282"/>
                      <a:pt x="427990" y="42902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2" name="任意多边形 281"/>
              <p:cNvSpPr/>
              <p:nvPr/>
            </p:nvSpPr>
            <p:spPr>
              <a:xfrm>
                <a:off x="8899" y="6456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7" name="任意多边形 286"/>
              <p:cNvSpPr/>
              <p:nvPr/>
            </p:nvSpPr>
            <p:spPr>
              <a:xfrm>
                <a:off x="8904" y="6550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8" name="任意多边形 287"/>
              <p:cNvSpPr/>
              <p:nvPr/>
            </p:nvSpPr>
            <p:spPr>
              <a:xfrm>
                <a:off x="8904" y="6650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9" name="任意多边形 288"/>
              <p:cNvSpPr/>
              <p:nvPr/>
            </p:nvSpPr>
            <p:spPr>
              <a:xfrm>
                <a:off x="8904" y="6749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690" y="3284"/>
              <a:ext cx="1674" cy="484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/>
                <a:t>仪表</a:t>
              </a:r>
              <a:endParaRPr lang="zh-CN" altLang="en-US" sz="12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5748" y="3284"/>
              <a:ext cx="1674" cy="484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/>
                <a:t>电机控制器</a:t>
              </a:r>
              <a:endParaRPr lang="zh-CN" altLang="en-US" sz="12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9" y="3288"/>
              <a:ext cx="1674" cy="484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/>
                <a:t>车载充电器</a:t>
              </a:r>
              <a:endParaRPr lang="zh-CN" altLang="en-US" sz="12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3755" y="3299"/>
              <a:ext cx="1674" cy="484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/>
                <a:t>整车控制器</a:t>
              </a:r>
              <a:endParaRPr lang="zh-CN" altLang="en-US" sz="1200"/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3891" y="5437"/>
              <a:ext cx="8215" cy="1762"/>
              <a:chOff x="3427" y="4588"/>
              <a:chExt cx="8215" cy="1762"/>
            </a:xfrm>
          </p:grpSpPr>
          <p:cxnSp>
            <p:nvCxnSpPr>
              <p:cNvPr id="25" name="直接连接符 24"/>
              <p:cNvCxnSpPr/>
              <p:nvPr/>
            </p:nvCxnSpPr>
            <p:spPr>
              <a:xfrm flipH="1">
                <a:off x="3427" y="4600"/>
                <a:ext cx="9" cy="175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H="1">
                <a:off x="3841" y="4917"/>
                <a:ext cx="3" cy="137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 flipV="1">
                <a:off x="3427" y="4588"/>
                <a:ext cx="8205" cy="1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3840" y="4917"/>
                <a:ext cx="7802" cy="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/>
            <p:cNvGrpSpPr/>
            <p:nvPr/>
          </p:nvGrpSpPr>
          <p:grpSpPr>
            <a:xfrm rot="5400000">
              <a:off x="16094" y="6989"/>
              <a:ext cx="528" cy="524"/>
              <a:chOff x="8794" y="6370"/>
              <a:chExt cx="528" cy="524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8972" y="6370"/>
                <a:ext cx="285" cy="52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8794" y="6415"/>
                <a:ext cx="529" cy="56"/>
              </a:xfrm>
              <a:custGeom>
                <a:avLst/>
                <a:gdLst>
                  <a:gd name="connisteX0" fmla="*/ 0 w 491586"/>
                  <a:gd name="connsiteY0" fmla="*/ 3532 h 42902"/>
                  <a:gd name="connisteX1" fmla="*/ 457200 w 491586"/>
                  <a:gd name="connsiteY1" fmla="*/ 3532 h 42902"/>
                  <a:gd name="connisteX2" fmla="*/ 427990 w 491586"/>
                  <a:gd name="connsiteY2" fmla="*/ 42902 h 4290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491587" h="42902">
                    <a:moveTo>
                      <a:pt x="0" y="3532"/>
                    </a:moveTo>
                    <a:cubicBezTo>
                      <a:pt x="92075" y="2897"/>
                      <a:pt x="371475" y="-4088"/>
                      <a:pt x="457200" y="3532"/>
                    </a:cubicBezTo>
                    <a:cubicBezTo>
                      <a:pt x="542925" y="11152"/>
                      <a:pt x="443230" y="35282"/>
                      <a:pt x="427990" y="42902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8899" y="6456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8904" y="6550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8904" y="6650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8904" y="6749"/>
                <a:ext cx="419" cy="100"/>
              </a:xfrm>
              <a:custGeom>
                <a:avLst/>
                <a:gdLst>
                  <a:gd name="connisteX0" fmla="*/ 34644 w 389143"/>
                  <a:gd name="connsiteY0" fmla="*/ 10410 h 49145"/>
                  <a:gd name="connisteX1" fmla="*/ 44169 w 389143"/>
                  <a:gd name="connsiteY1" fmla="*/ 250 h 49145"/>
                  <a:gd name="connisteX2" fmla="*/ 24484 w 389143"/>
                  <a:gd name="connsiteY2" fmla="*/ 19935 h 49145"/>
                  <a:gd name="connisteX3" fmla="*/ 365479 w 389143"/>
                  <a:gd name="connsiteY3" fmla="*/ 19935 h 49145"/>
                  <a:gd name="connisteX4" fmla="*/ 336269 w 389143"/>
                  <a:gd name="connsiteY4" fmla="*/ 49145 h 4914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89143" h="49145">
                    <a:moveTo>
                      <a:pt x="34645" y="10410"/>
                    </a:moveTo>
                    <a:cubicBezTo>
                      <a:pt x="37185" y="7870"/>
                      <a:pt x="46075" y="-1655"/>
                      <a:pt x="44170" y="250"/>
                    </a:cubicBezTo>
                    <a:cubicBezTo>
                      <a:pt x="42265" y="2155"/>
                      <a:pt x="-39650" y="16125"/>
                      <a:pt x="24485" y="19935"/>
                    </a:cubicBezTo>
                    <a:cubicBezTo>
                      <a:pt x="88620" y="23745"/>
                      <a:pt x="303250" y="14220"/>
                      <a:pt x="365480" y="19935"/>
                    </a:cubicBezTo>
                    <a:cubicBezTo>
                      <a:pt x="427710" y="25650"/>
                      <a:pt x="348970" y="43430"/>
                      <a:pt x="336270" y="49145"/>
                    </a:cubicBezTo>
                  </a:path>
                </a:pathLst>
              </a:custGeom>
              <a:ln w="190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19" name="组合 118"/>
            <p:cNvGrpSpPr/>
            <p:nvPr/>
          </p:nvGrpSpPr>
          <p:grpSpPr>
            <a:xfrm>
              <a:off x="13911" y="5434"/>
              <a:ext cx="2664" cy="1719"/>
              <a:chOff x="13447" y="4585"/>
              <a:chExt cx="2664" cy="1719"/>
            </a:xfrm>
          </p:grpSpPr>
          <p:cxnSp>
            <p:nvCxnSpPr>
              <p:cNvPr id="38" name="直接连接符 37"/>
              <p:cNvCxnSpPr/>
              <p:nvPr/>
            </p:nvCxnSpPr>
            <p:spPr>
              <a:xfrm flipH="1">
                <a:off x="15692" y="4902"/>
                <a:ext cx="10" cy="1403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6095" y="4585"/>
                <a:ext cx="16" cy="1553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>
                <a:off x="13487" y="4902"/>
                <a:ext cx="2221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H="1" flipV="1">
                <a:off x="13447" y="4589"/>
                <a:ext cx="2638" cy="11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组合 120"/>
            <p:cNvGrpSpPr/>
            <p:nvPr/>
          </p:nvGrpSpPr>
          <p:grpSpPr>
            <a:xfrm>
              <a:off x="13889" y="5956"/>
              <a:ext cx="3092" cy="2387"/>
              <a:chOff x="13425" y="5107"/>
              <a:chExt cx="3092" cy="2387"/>
            </a:xfrm>
          </p:grpSpPr>
          <p:grpSp>
            <p:nvGrpSpPr>
              <p:cNvPr id="120" name="组合 119"/>
              <p:cNvGrpSpPr/>
              <p:nvPr/>
            </p:nvGrpSpPr>
            <p:grpSpPr>
              <a:xfrm>
                <a:off x="13425" y="5107"/>
                <a:ext cx="2664" cy="2164"/>
                <a:chOff x="13425" y="5107"/>
                <a:chExt cx="2664" cy="2164"/>
              </a:xfrm>
            </p:grpSpPr>
            <p:cxnSp>
              <p:nvCxnSpPr>
                <p:cNvPr id="30" name="直接连接符 29"/>
                <p:cNvCxnSpPr/>
                <p:nvPr/>
              </p:nvCxnSpPr>
              <p:spPr>
                <a:xfrm flipH="1">
                  <a:off x="15385" y="7256"/>
                  <a:ext cx="704" cy="4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5376" y="5113"/>
                  <a:ext cx="9" cy="2158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 flipH="1" flipV="1">
                  <a:off x="13425" y="5107"/>
                  <a:ext cx="1945" cy="8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椭圆 28"/>
              <p:cNvSpPr/>
              <p:nvPr/>
            </p:nvSpPr>
            <p:spPr>
              <a:xfrm>
                <a:off x="16089" y="7046"/>
                <a:ext cx="429" cy="4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6270" y="6264"/>
              <a:ext cx="7056" cy="1308"/>
              <a:chOff x="5806" y="5415"/>
              <a:chExt cx="7056" cy="1308"/>
            </a:xfrm>
          </p:grpSpPr>
          <p:grpSp>
            <p:nvGrpSpPr>
              <p:cNvPr id="165" name="组合 164"/>
              <p:cNvGrpSpPr/>
              <p:nvPr/>
            </p:nvGrpSpPr>
            <p:grpSpPr>
              <a:xfrm rot="0">
                <a:off x="5806" y="6159"/>
                <a:ext cx="128" cy="517"/>
                <a:chOff x="965" y="4693"/>
                <a:chExt cx="128" cy="517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6" name="组合 165"/>
              <p:cNvGrpSpPr/>
              <p:nvPr/>
            </p:nvGrpSpPr>
            <p:grpSpPr>
              <a:xfrm rot="0">
                <a:off x="8319" y="6207"/>
                <a:ext cx="128" cy="517"/>
                <a:chOff x="965" y="4693"/>
                <a:chExt cx="128" cy="517"/>
              </a:xfrm>
            </p:grpSpPr>
            <p:sp>
              <p:nvSpPr>
                <p:cNvPr id="167" name="任意多边形 166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8" name="任意多边形 167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 rot="0">
                <a:off x="12173" y="6174"/>
                <a:ext cx="128" cy="517"/>
                <a:chOff x="965" y="4693"/>
                <a:chExt cx="128" cy="517"/>
              </a:xfrm>
            </p:grpSpPr>
            <p:sp>
              <p:nvSpPr>
                <p:cNvPr id="170" name="任意多边形 169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1" name="任意多边形 170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2" name="组合 171"/>
              <p:cNvGrpSpPr/>
              <p:nvPr/>
            </p:nvGrpSpPr>
            <p:grpSpPr>
              <a:xfrm rot="21420000">
                <a:off x="12736" y="5415"/>
                <a:ext cx="120" cy="798"/>
                <a:chOff x="965" y="4693"/>
                <a:chExt cx="128" cy="517"/>
              </a:xfrm>
            </p:grpSpPr>
            <p:sp>
              <p:nvSpPr>
                <p:cNvPr id="173" name="任意多边形 172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4" name="任意多边形 173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2" name="组合 251"/>
              <p:cNvGrpSpPr/>
              <p:nvPr/>
            </p:nvGrpSpPr>
            <p:grpSpPr>
              <a:xfrm rot="0">
                <a:off x="10876" y="6042"/>
                <a:ext cx="1986" cy="248"/>
                <a:chOff x="5334" y="8297"/>
                <a:chExt cx="2927" cy="248"/>
              </a:xfrm>
            </p:grpSpPr>
            <p:grpSp>
              <p:nvGrpSpPr>
                <p:cNvPr id="253" name="组合 252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254" name="任意多边形 253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5" name="任意多边形 254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6" name="任意多边形 255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7" name="任意多边形 256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8" name="任意多边形 257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59" name="组合 258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260" name="任意多边形 259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1" name="任意多边形 260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2" name="任意多边形 261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3" name="任意多边形 262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4" name="任意多边形 263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65" name="组合 264"/>
              <p:cNvGrpSpPr/>
              <p:nvPr/>
            </p:nvGrpSpPr>
            <p:grpSpPr>
              <a:xfrm rot="0">
                <a:off x="7581" y="6016"/>
                <a:ext cx="1986" cy="248"/>
                <a:chOff x="5334" y="8297"/>
                <a:chExt cx="2927" cy="248"/>
              </a:xfrm>
            </p:grpSpPr>
            <p:grpSp>
              <p:nvGrpSpPr>
                <p:cNvPr id="266" name="组合 265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267" name="任意多边形 266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8" name="任意多边形 267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9" name="任意多边形 268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0" name="任意多边形 269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1" name="任意多边形 270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72" name="组合 271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273" name="任意多边形 272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4" name="任意多边形 273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5" name="任意多边形 274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6" name="任意多边形 275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7" name="任意多边形 276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78" name="组合 277"/>
              <p:cNvGrpSpPr/>
              <p:nvPr/>
            </p:nvGrpSpPr>
            <p:grpSpPr>
              <a:xfrm rot="0">
                <a:off x="5819" y="5989"/>
                <a:ext cx="1986" cy="248"/>
                <a:chOff x="5334" y="8297"/>
                <a:chExt cx="2927" cy="248"/>
              </a:xfrm>
            </p:grpSpPr>
            <p:grpSp>
              <p:nvGrpSpPr>
                <p:cNvPr id="279" name="组合 278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283" name="任意多边形 282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4" name="任意多边形 283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5" name="任意多边形 284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6" name="任意多边形 285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0" name="任意多边形 289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92" name="组合 291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293" name="任意多边形 292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4" name="任意多边形 293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5" name="任意多边形 294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6" name="任意多边形 295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7" name="任意多边形 296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298" name="直接连接符 297"/>
              <p:cNvCxnSpPr/>
              <p:nvPr/>
            </p:nvCxnSpPr>
            <p:spPr>
              <a:xfrm>
                <a:off x="9519" y="6178"/>
                <a:ext cx="1464" cy="1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接连接符 298"/>
              <p:cNvCxnSpPr/>
              <p:nvPr/>
            </p:nvCxnSpPr>
            <p:spPr>
              <a:xfrm>
                <a:off x="9524" y="6076"/>
                <a:ext cx="1520" cy="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9" name="组合 308"/>
            <p:cNvGrpSpPr/>
            <p:nvPr/>
          </p:nvGrpSpPr>
          <p:grpSpPr>
            <a:xfrm>
              <a:off x="4532" y="3460"/>
              <a:ext cx="10097" cy="2687"/>
              <a:chOff x="4068" y="2611"/>
              <a:chExt cx="10097" cy="2687"/>
            </a:xfrm>
          </p:grpSpPr>
          <p:grpSp>
            <p:nvGrpSpPr>
              <p:cNvPr id="175" name="组合 174"/>
              <p:cNvGrpSpPr/>
              <p:nvPr/>
            </p:nvGrpSpPr>
            <p:grpSpPr>
              <a:xfrm rot="0">
                <a:off x="4070" y="3358"/>
                <a:ext cx="2632" cy="248"/>
                <a:chOff x="5334" y="8297"/>
                <a:chExt cx="2927" cy="248"/>
              </a:xfrm>
            </p:grpSpPr>
            <p:grpSp>
              <p:nvGrpSpPr>
                <p:cNvPr id="176" name="组合 175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177" name="任意多边形 176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8" name="任意多边形 177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9" name="任意多边形 178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0" name="任意多边形 179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1" name="任意多边形 180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2" name="组合 181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183" name="任意多边形 182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4" name="任意多边形 183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5" name="任意多边形 184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6" name="任意多边形 185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7" name="任意多边形 186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88" name="组合 187"/>
              <p:cNvGrpSpPr/>
              <p:nvPr/>
            </p:nvGrpSpPr>
            <p:grpSpPr>
              <a:xfrm rot="0">
                <a:off x="6604" y="3376"/>
                <a:ext cx="2927" cy="248"/>
                <a:chOff x="5334" y="8297"/>
                <a:chExt cx="2927" cy="248"/>
              </a:xfrm>
            </p:grpSpPr>
            <p:grpSp>
              <p:nvGrpSpPr>
                <p:cNvPr id="189" name="组合 188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190" name="任意多边形 189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1" name="任意多边形 190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2" name="任意多边形 191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3" name="任意多边形 192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4" name="任意多边形 193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5" name="组合 194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196" name="任意多边形 195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7" name="任意多边形 196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8" name="任意多边形 197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9" name="任意多边形 198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0" name="任意多边形 199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14" name="组合 213"/>
              <p:cNvGrpSpPr/>
              <p:nvPr/>
            </p:nvGrpSpPr>
            <p:grpSpPr>
              <a:xfrm rot="0">
                <a:off x="10912" y="3376"/>
                <a:ext cx="3253" cy="248"/>
                <a:chOff x="5334" y="8297"/>
                <a:chExt cx="2927" cy="248"/>
              </a:xfrm>
            </p:grpSpPr>
            <p:grpSp>
              <p:nvGrpSpPr>
                <p:cNvPr id="215" name="组合 214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216" name="任意多边形 215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7" name="任意多边形 216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8" name="任意多边形 217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9" name="任意多边形 218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0" name="任意多边形 219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21" name="组合 220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222" name="任意多边形 221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3" name="任意多边形 222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4" name="任意多边形 223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5" name="任意多边形 224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6" name="任意多边形 225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27" name="组合 226"/>
              <p:cNvGrpSpPr/>
              <p:nvPr/>
            </p:nvGrpSpPr>
            <p:grpSpPr>
              <a:xfrm rot="21240000">
                <a:off x="14037" y="2952"/>
                <a:ext cx="128" cy="517"/>
                <a:chOff x="965" y="4693"/>
                <a:chExt cx="128" cy="517"/>
              </a:xfrm>
            </p:grpSpPr>
            <p:sp>
              <p:nvSpPr>
                <p:cNvPr id="228" name="任意多边形 227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9" name="任意多边形 228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0" name="组合 229"/>
              <p:cNvGrpSpPr/>
              <p:nvPr/>
            </p:nvGrpSpPr>
            <p:grpSpPr>
              <a:xfrm rot="21240000">
                <a:off x="8111" y="2911"/>
                <a:ext cx="128" cy="517"/>
                <a:chOff x="965" y="4693"/>
                <a:chExt cx="128" cy="517"/>
              </a:xfrm>
            </p:grpSpPr>
            <p:sp>
              <p:nvSpPr>
                <p:cNvPr id="231" name="任意多边形 230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2" name="任意多边形 231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3" name="组合 232"/>
              <p:cNvGrpSpPr/>
              <p:nvPr/>
            </p:nvGrpSpPr>
            <p:grpSpPr>
              <a:xfrm rot="21240000">
                <a:off x="6065" y="2926"/>
                <a:ext cx="128" cy="517"/>
                <a:chOff x="965" y="4693"/>
                <a:chExt cx="128" cy="517"/>
              </a:xfrm>
            </p:grpSpPr>
            <p:sp>
              <p:nvSpPr>
                <p:cNvPr id="234" name="任意多边形 233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5" name="任意多边形 234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6" name="组合 235"/>
              <p:cNvGrpSpPr/>
              <p:nvPr/>
            </p:nvGrpSpPr>
            <p:grpSpPr>
              <a:xfrm rot="21240000">
                <a:off x="4068" y="2941"/>
                <a:ext cx="128" cy="517"/>
                <a:chOff x="965" y="4693"/>
                <a:chExt cx="128" cy="517"/>
              </a:xfrm>
            </p:grpSpPr>
            <p:sp>
              <p:nvSpPr>
                <p:cNvPr id="237" name="任意多边形 236"/>
                <p:cNvSpPr/>
                <p:nvPr/>
              </p:nvSpPr>
              <p:spPr>
                <a:xfrm rot="5580000">
                  <a:off x="771" y="4887"/>
                  <a:ext cx="516" cy="128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8" name="任意多边形 237"/>
                <p:cNvSpPr/>
                <p:nvPr/>
              </p:nvSpPr>
              <p:spPr>
                <a:xfrm rot="5400000" flipV="1">
                  <a:off x="772" y="4902"/>
                  <a:ext cx="516" cy="100"/>
                </a:xfrm>
                <a:custGeom>
                  <a:avLst/>
                  <a:gdLst>
                    <a:gd name="connisteX0" fmla="*/ 0 w 760730"/>
                    <a:gd name="connsiteY0" fmla="*/ 201429 h 317768"/>
                    <a:gd name="connisteX1" fmla="*/ 256540 w 760730"/>
                    <a:gd name="connsiteY1" fmla="*/ 2039 h 317768"/>
                    <a:gd name="connisteX2" fmla="*/ 541655 w 760730"/>
                    <a:gd name="connsiteY2" fmla="*/ 315729 h 317768"/>
                    <a:gd name="connisteX3" fmla="*/ 760730 w 760730"/>
                    <a:gd name="connsiteY3" fmla="*/ 116339 h 31776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</a:cxnLst>
                  <a:rect l="l" t="t" r="r" b="b"/>
                  <a:pathLst>
                    <a:path w="760730" h="317769">
                      <a:moveTo>
                        <a:pt x="0" y="201429"/>
                      </a:moveTo>
                      <a:cubicBezTo>
                        <a:pt x="45720" y="155074"/>
                        <a:pt x="147955" y="-20821"/>
                        <a:pt x="256540" y="2039"/>
                      </a:cubicBezTo>
                      <a:cubicBezTo>
                        <a:pt x="365125" y="24899"/>
                        <a:pt x="440690" y="292869"/>
                        <a:pt x="541655" y="315729"/>
                      </a:cubicBezTo>
                      <a:cubicBezTo>
                        <a:pt x="642620" y="338589"/>
                        <a:pt x="722630" y="162694"/>
                        <a:pt x="760730" y="116339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9" name="组合 238"/>
              <p:cNvGrpSpPr/>
              <p:nvPr/>
            </p:nvGrpSpPr>
            <p:grpSpPr>
              <a:xfrm rot="5400000">
                <a:off x="11688" y="4230"/>
                <a:ext cx="1889" cy="248"/>
                <a:chOff x="5334" y="8297"/>
                <a:chExt cx="2927" cy="248"/>
              </a:xfrm>
            </p:grpSpPr>
            <p:grpSp>
              <p:nvGrpSpPr>
                <p:cNvPr id="240" name="组合 239"/>
                <p:cNvGrpSpPr/>
                <p:nvPr/>
              </p:nvGrpSpPr>
              <p:grpSpPr>
                <a:xfrm rot="180000">
                  <a:off x="5334" y="8297"/>
                  <a:ext cx="2924" cy="248"/>
                  <a:chOff x="7567" y="5392"/>
                  <a:chExt cx="2924" cy="232"/>
                </a:xfrm>
              </p:grpSpPr>
              <p:sp>
                <p:nvSpPr>
                  <p:cNvPr id="241" name="任意多边形 240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任意多边形 241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3" name="任意多边形 242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4" name="任意多边形 243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5" name="任意多边形 244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46" name="组合 245"/>
                <p:cNvGrpSpPr/>
                <p:nvPr/>
              </p:nvGrpSpPr>
              <p:grpSpPr>
                <a:xfrm rot="0" flipV="1">
                  <a:off x="5337" y="8315"/>
                  <a:ext cx="2924" cy="194"/>
                  <a:chOff x="7567" y="5392"/>
                  <a:chExt cx="2924" cy="232"/>
                </a:xfrm>
              </p:grpSpPr>
              <p:sp>
                <p:nvSpPr>
                  <p:cNvPr id="247" name="任意多边形 246"/>
                  <p:cNvSpPr/>
                  <p:nvPr/>
                </p:nvSpPr>
                <p:spPr>
                  <a:xfrm>
                    <a:off x="7567" y="5504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8" name="任意多边形 247"/>
                  <p:cNvSpPr/>
                  <p:nvPr/>
                </p:nvSpPr>
                <p:spPr>
                  <a:xfrm>
                    <a:off x="8152" y="5476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9" name="任意多边形 248"/>
                  <p:cNvSpPr/>
                  <p:nvPr/>
                </p:nvSpPr>
                <p:spPr>
                  <a:xfrm>
                    <a:off x="8737" y="5448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0" name="任意多边形 249"/>
                  <p:cNvSpPr/>
                  <p:nvPr/>
                </p:nvSpPr>
                <p:spPr>
                  <a:xfrm>
                    <a:off x="9322" y="5420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1" name="任意多边形 250"/>
                  <p:cNvSpPr/>
                  <p:nvPr/>
                </p:nvSpPr>
                <p:spPr>
                  <a:xfrm>
                    <a:off x="9907" y="5392"/>
                    <a:ext cx="585" cy="120"/>
                  </a:xfrm>
                  <a:custGeom>
                    <a:avLst/>
                    <a:gdLst>
                      <a:gd name="connisteX0" fmla="*/ 0 w 760730"/>
                      <a:gd name="connsiteY0" fmla="*/ 201429 h 317768"/>
                      <a:gd name="connisteX1" fmla="*/ 256540 w 760730"/>
                      <a:gd name="connsiteY1" fmla="*/ 2039 h 317768"/>
                      <a:gd name="connisteX2" fmla="*/ 541655 w 760730"/>
                      <a:gd name="connsiteY2" fmla="*/ 315729 h 317768"/>
                      <a:gd name="connisteX3" fmla="*/ 760730 w 760730"/>
                      <a:gd name="connsiteY3" fmla="*/ 116339 h 31776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760730" h="317769">
                        <a:moveTo>
                          <a:pt x="0" y="201429"/>
                        </a:moveTo>
                        <a:cubicBezTo>
                          <a:pt x="45720" y="155074"/>
                          <a:pt x="147955" y="-20821"/>
                          <a:pt x="256540" y="2039"/>
                        </a:cubicBezTo>
                        <a:cubicBezTo>
                          <a:pt x="365125" y="24899"/>
                          <a:pt x="440690" y="292869"/>
                          <a:pt x="541655" y="315729"/>
                        </a:cubicBezTo>
                        <a:cubicBezTo>
                          <a:pt x="642620" y="338589"/>
                          <a:pt x="722630" y="162694"/>
                          <a:pt x="760730" y="116339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303" name="直接连接符 302"/>
              <p:cNvCxnSpPr/>
              <p:nvPr/>
            </p:nvCxnSpPr>
            <p:spPr>
              <a:xfrm>
                <a:off x="9509" y="3558"/>
                <a:ext cx="1464" cy="1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接连接符 303"/>
              <p:cNvCxnSpPr/>
              <p:nvPr/>
            </p:nvCxnSpPr>
            <p:spPr>
              <a:xfrm>
                <a:off x="9514" y="3456"/>
                <a:ext cx="1520" cy="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接连接符 304"/>
              <p:cNvCxnSpPr/>
              <p:nvPr/>
            </p:nvCxnSpPr>
            <p:spPr>
              <a:xfrm>
                <a:off x="10183" y="2792"/>
                <a:ext cx="8" cy="731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接连接符 305"/>
              <p:cNvCxnSpPr/>
              <p:nvPr/>
            </p:nvCxnSpPr>
            <p:spPr>
              <a:xfrm>
                <a:off x="10289" y="2611"/>
                <a:ext cx="10" cy="921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" name="矩形 306"/>
            <p:cNvSpPr/>
            <p:nvPr/>
          </p:nvSpPr>
          <p:spPr>
            <a:xfrm>
              <a:off x="9834" y="3288"/>
              <a:ext cx="1674" cy="4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  <p:grpSp>
          <p:nvGrpSpPr>
            <p:cNvPr id="375" name="组合 374"/>
            <p:cNvGrpSpPr/>
            <p:nvPr/>
          </p:nvGrpSpPr>
          <p:grpSpPr>
            <a:xfrm>
              <a:off x="3012" y="4939"/>
              <a:ext cx="2352" cy="4207"/>
              <a:chOff x="2548" y="4090"/>
              <a:chExt cx="2352" cy="4207"/>
            </a:xfrm>
          </p:grpSpPr>
          <p:grpSp>
            <p:nvGrpSpPr>
              <p:cNvPr id="374" name="组合 373"/>
              <p:cNvGrpSpPr/>
              <p:nvPr/>
            </p:nvGrpSpPr>
            <p:grpSpPr>
              <a:xfrm>
                <a:off x="2787" y="4464"/>
                <a:ext cx="2113" cy="3833"/>
                <a:chOff x="2787" y="4464"/>
                <a:chExt cx="2113" cy="3833"/>
              </a:xfrm>
            </p:grpSpPr>
            <p:cxnSp>
              <p:nvCxnSpPr>
                <p:cNvPr id="15" name="直接连接符 14"/>
                <p:cNvCxnSpPr/>
                <p:nvPr/>
              </p:nvCxnSpPr>
              <p:spPr>
                <a:xfrm>
                  <a:off x="3135" y="6295"/>
                  <a:ext cx="29" cy="3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6" name="组合 115"/>
                <p:cNvGrpSpPr/>
                <p:nvPr/>
              </p:nvGrpSpPr>
              <p:grpSpPr>
                <a:xfrm>
                  <a:off x="2787" y="4464"/>
                  <a:ext cx="2113" cy="3833"/>
                  <a:chOff x="2787" y="4464"/>
                  <a:chExt cx="2113" cy="3833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 flipV="1">
                    <a:off x="3134" y="8291"/>
                    <a:ext cx="1766" cy="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3153" y="6683"/>
                    <a:ext cx="11" cy="1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/>
                </p:nvCxnSpPr>
                <p:spPr>
                  <a:xfrm flipV="1">
                    <a:off x="3153" y="4464"/>
                    <a:ext cx="11" cy="184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1" name="圆角矩形 300"/>
                  <p:cNvSpPr/>
                  <p:nvPr/>
                </p:nvSpPr>
                <p:spPr>
                  <a:xfrm>
                    <a:off x="2787" y="6158"/>
                    <a:ext cx="1283" cy="725"/>
                  </a:xfrm>
                  <a:prstGeom prst="round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15" name="文本框 314"/>
              <p:cNvSpPr txBox="1"/>
              <p:nvPr/>
            </p:nvSpPr>
            <p:spPr>
              <a:xfrm>
                <a:off x="2548" y="4090"/>
                <a:ext cx="615" cy="82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2800">
                    <a:solidFill>
                      <a:srgbClr val="FF0000"/>
                    </a:solidFill>
                    <a:sym typeface="+mn-ea"/>
                  </a:rPr>
                  <a:t>+</a:t>
                </a:r>
                <a:endParaRPr lang="en-US" altLang="zh-CN" sz="2800">
                  <a:solidFill>
                    <a:srgbClr val="FF0000"/>
                  </a:solidFill>
                  <a:sym typeface="+mn-ea"/>
                </a:endParaRPr>
              </a:p>
            </p:txBody>
          </p:sp>
        </p:grpSp>
        <p:grpSp>
          <p:nvGrpSpPr>
            <p:cNvPr id="373" name="组合 372"/>
            <p:cNvGrpSpPr/>
            <p:nvPr/>
          </p:nvGrpSpPr>
          <p:grpSpPr>
            <a:xfrm>
              <a:off x="13587" y="4715"/>
              <a:ext cx="3823" cy="4411"/>
              <a:chOff x="13123" y="3866"/>
              <a:chExt cx="3823" cy="4411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13123" y="4369"/>
                <a:ext cx="3622" cy="3908"/>
                <a:chOff x="13123" y="4369"/>
                <a:chExt cx="3622" cy="3908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 flipH="1">
                  <a:off x="16287" y="6677"/>
                  <a:ext cx="11" cy="1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3123" y="8264"/>
                  <a:ext cx="3175" cy="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16287" y="6203"/>
                  <a:ext cx="39" cy="4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 flipV="1">
                  <a:off x="16298" y="4369"/>
                  <a:ext cx="11" cy="184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" name="圆角矩形 301"/>
                <p:cNvSpPr/>
                <p:nvPr/>
              </p:nvSpPr>
              <p:spPr>
                <a:xfrm>
                  <a:off x="15462" y="6084"/>
                  <a:ext cx="1283" cy="725"/>
                </a:xfrm>
                <a:prstGeom prst="roundRect">
                  <a:avLst/>
                </a:prstGeom>
                <a:noFill/>
                <a:ln>
                  <a:solidFill>
                    <a:srgbClr val="0070C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6" name="文本框 315"/>
              <p:cNvSpPr txBox="1"/>
              <p:nvPr/>
            </p:nvSpPr>
            <p:spPr>
              <a:xfrm>
                <a:off x="16418" y="3866"/>
                <a:ext cx="528" cy="101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600">
                    <a:solidFill>
                      <a:schemeClr val="tx1"/>
                    </a:solidFill>
                    <a:sym typeface="+mn-ea"/>
                  </a:rPr>
                  <a:t>-</a:t>
                </a:r>
                <a:endParaRPr lang="en-US" altLang="zh-CN" sz="3600">
                  <a:solidFill>
                    <a:schemeClr val="tx1"/>
                  </a:solidFill>
                  <a:sym typeface="+mn-ea"/>
                </a:endParaRPr>
              </a:p>
            </p:txBody>
          </p:sp>
        </p:grpSp>
        <p:sp>
          <p:nvSpPr>
            <p:cNvPr id="317" name="文本框 316"/>
            <p:cNvSpPr txBox="1"/>
            <p:nvPr/>
          </p:nvSpPr>
          <p:spPr>
            <a:xfrm>
              <a:off x="1763" y="7154"/>
              <a:ext cx="148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1200">
                  <a:solidFill>
                    <a:srgbClr val="FF0000"/>
                  </a:solidFill>
                  <a:sym typeface="+mn-ea"/>
                </a:rPr>
                <a:t>正极接触器</a:t>
              </a:r>
              <a:endParaRPr lang="zh-CN" altLang="en-US" sz="120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318" name="文本框 317"/>
            <p:cNvSpPr txBox="1"/>
            <p:nvPr/>
          </p:nvSpPr>
          <p:spPr>
            <a:xfrm>
              <a:off x="17209" y="7065"/>
              <a:ext cx="148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1200">
                  <a:solidFill>
                    <a:srgbClr val="FF0000"/>
                  </a:solidFill>
                  <a:sym typeface="+mn-ea"/>
                </a:rPr>
                <a:t>负极接触器</a:t>
              </a:r>
              <a:endParaRPr lang="zh-CN" altLang="en-US" sz="1200">
                <a:solidFill>
                  <a:srgbClr val="FF0000"/>
                </a:solidFill>
                <a:sym typeface="+mn-ea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3975" y="6136"/>
              <a:ext cx="1722" cy="2628"/>
              <a:chOff x="13488" y="5287"/>
              <a:chExt cx="1632" cy="2628"/>
            </a:xfrm>
          </p:grpSpPr>
          <p:cxnSp>
            <p:nvCxnSpPr>
              <p:cNvPr id="321" name="直接连接符 320"/>
              <p:cNvCxnSpPr>
                <a:stCxn id="319" idx="0"/>
              </p:cNvCxnSpPr>
              <p:nvPr/>
            </p:nvCxnSpPr>
            <p:spPr>
              <a:xfrm flipV="1">
                <a:off x="14398" y="5295"/>
                <a:ext cx="12" cy="1588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组合 48"/>
              <p:cNvGrpSpPr/>
              <p:nvPr/>
            </p:nvGrpSpPr>
            <p:grpSpPr>
              <a:xfrm>
                <a:off x="13488" y="5287"/>
                <a:ext cx="1633" cy="2628"/>
                <a:chOff x="13488" y="5287"/>
                <a:chExt cx="1633" cy="2628"/>
              </a:xfrm>
            </p:grpSpPr>
            <p:cxnSp>
              <p:nvCxnSpPr>
                <p:cNvPr id="320" name="直接连接符 319"/>
                <p:cNvCxnSpPr/>
                <p:nvPr/>
              </p:nvCxnSpPr>
              <p:spPr>
                <a:xfrm flipH="1" flipV="1">
                  <a:off x="13488" y="5287"/>
                  <a:ext cx="906" cy="8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组合 117"/>
                <p:cNvGrpSpPr/>
                <p:nvPr/>
              </p:nvGrpSpPr>
              <p:grpSpPr>
                <a:xfrm>
                  <a:off x="13673" y="6883"/>
                  <a:ext cx="1448" cy="1032"/>
                  <a:chOff x="13673" y="6883"/>
                  <a:chExt cx="1448" cy="1032"/>
                </a:xfrm>
              </p:grpSpPr>
              <p:sp>
                <p:nvSpPr>
                  <p:cNvPr id="319" name="矩形 318"/>
                  <p:cNvSpPr/>
                  <p:nvPr/>
                </p:nvSpPr>
                <p:spPr>
                  <a:xfrm>
                    <a:off x="13673" y="6883"/>
                    <a:ext cx="1449" cy="103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1000"/>
                  </a:p>
                  <a:p>
                    <a:pPr algn="ctr"/>
                    <a:endParaRPr lang="zh-CN" altLang="en-US" sz="1000"/>
                  </a:p>
                  <a:p>
                    <a:pPr algn="ctr"/>
                    <a:endParaRPr lang="zh-CN" altLang="en-US" sz="1000"/>
                  </a:p>
                  <a:p>
                    <a:pPr algn="ctr"/>
                    <a:r>
                      <a:rPr lang="en-US" altLang="zh-CN" sz="1000"/>
                      <a:t> </a:t>
                    </a:r>
                    <a:r>
                      <a:rPr lang="zh-CN" altLang="en-US" sz="1000"/>
                      <a:t>加热</a:t>
                    </a:r>
                    <a:r>
                      <a:rPr lang="en-US" altLang="zh-CN" sz="1000"/>
                      <a:t>      </a:t>
                    </a:r>
                    <a:r>
                      <a:rPr lang="zh-CN" altLang="en-US" sz="1000"/>
                      <a:t>冷却</a:t>
                    </a:r>
                    <a:endParaRPr lang="zh-CN" altLang="en-US" sz="1000"/>
                  </a:p>
                </p:txBody>
              </p:sp>
              <p:grpSp>
                <p:nvGrpSpPr>
                  <p:cNvPr id="326" name="组合 325"/>
                  <p:cNvGrpSpPr/>
                  <p:nvPr/>
                </p:nvGrpSpPr>
                <p:grpSpPr>
                  <a:xfrm rot="0">
                    <a:off x="13765" y="7050"/>
                    <a:ext cx="658" cy="400"/>
                    <a:chOff x="15135" y="1481"/>
                    <a:chExt cx="840" cy="524"/>
                  </a:xfrm>
                </p:grpSpPr>
                <p:sp>
                  <p:nvSpPr>
                    <p:cNvPr id="322" name="矩形 321"/>
                    <p:cNvSpPr/>
                    <p:nvPr/>
                  </p:nvSpPr>
                  <p:spPr>
                    <a:xfrm>
                      <a:off x="15242" y="1481"/>
                      <a:ext cx="585" cy="524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1000"/>
                    </a:p>
                  </p:txBody>
                </p:sp>
                <p:sp>
                  <p:nvSpPr>
                    <p:cNvPr id="323" name="任意多边形 322"/>
                    <p:cNvSpPr/>
                    <p:nvPr/>
                  </p:nvSpPr>
                  <p:spPr>
                    <a:xfrm rot="26640000" flipV="1">
                      <a:off x="15135" y="1693"/>
                      <a:ext cx="516" cy="100"/>
                    </a:xfrm>
                    <a:custGeom>
                      <a:avLst/>
                      <a:gdLst>
                        <a:gd name="connisteX0" fmla="*/ 0 w 760730"/>
                        <a:gd name="connsiteY0" fmla="*/ 201429 h 317768"/>
                        <a:gd name="connisteX1" fmla="*/ 256540 w 760730"/>
                        <a:gd name="connsiteY1" fmla="*/ 2039 h 317768"/>
                        <a:gd name="connisteX2" fmla="*/ 541655 w 760730"/>
                        <a:gd name="connsiteY2" fmla="*/ 315729 h 317768"/>
                        <a:gd name="connisteX3" fmla="*/ 760730 w 760730"/>
                        <a:gd name="connsiteY3" fmla="*/ 116339 h 317768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760730" h="317769">
                          <a:moveTo>
                            <a:pt x="0" y="201429"/>
                          </a:moveTo>
                          <a:cubicBezTo>
                            <a:pt x="45720" y="155074"/>
                            <a:pt x="147955" y="-20821"/>
                            <a:pt x="256540" y="2039"/>
                          </a:cubicBezTo>
                          <a:cubicBezTo>
                            <a:pt x="365125" y="24899"/>
                            <a:pt x="440690" y="292869"/>
                            <a:pt x="541655" y="315729"/>
                          </a:cubicBezTo>
                          <a:cubicBezTo>
                            <a:pt x="642620" y="338589"/>
                            <a:pt x="722630" y="162694"/>
                            <a:pt x="760730" y="116339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24" name="任意多边形 323"/>
                    <p:cNvSpPr/>
                    <p:nvPr/>
                  </p:nvSpPr>
                  <p:spPr>
                    <a:xfrm rot="26640000" flipV="1">
                      <a:off x="15304" y="1693"/>
                      <a:ext cx="516" cy="100"/>
                    </a:xfrm>
                    <a:custGeom>
                      <a:avLst/>
                      <a:gdLst>
                        <a:gd name="connisteX0" fmla="*/ 0 w 760730"/>
                        <a:gd name="connsiteY0" fmla="*/ 201429 h 317768"/>
                        <a:gd name="connisteX1" fmla="*/ 256540 w 760730"/>
                        <a:gd name="connsiteY1" fmla="*/ 2039 h 317768"/>
                        <a:gd name="connisteX2" fmla="*/ 541655 w 760730"/>
                        <a:gd name="connsiteY2" fmla="*/ 315729 h 317768"/>
                        <a:gd name="connisteX3" fmla="*/ 760730 w 760730"/>
                        <a:gd name="connsiteY3" fmla="*/ 116339 h 317768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760730" h="317769">
                          <a:moveTo>
                            <a:pt x="0" y="201429"/>
                          </a:moveTo>
                          <a:cubicBezTo>
                            <a:pt x="45720" y="155074"/>
                            <a:pt x="147955" y="-20821"/>
                            <a:pt x="256540" y="2039"/>
                          </a:cubicBezTo>
                          <a:cubicBezTo>
                            <a:pt x="365125" y="24899"/>
                            <a:pt x="440690" y="292869"/>
                            <a:pt x="541655" y="315729"/>
                          </a:cubicBezTo>
                          <a:cubicBezTo>
                            <a:pt x="642620" y="338589"/>
                            <a:pt x="722630" y="162694"/>
                            <a:pt x="760730" y="116339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25" name="任意多边形 324"/>
                    <p:cNvSpPr/>
                    <p:nvPr/>
                  </p:nvSpPr>
                  <p:spPr>
                    <a:xfrm rot="26640000" flipV="1">
                      <a:off x="15459" y="1693"/>
                      <a:ext cx="516" cy="100"/>
                    </a:xfrm>
                    <a:custGeom>
                      <a:avLst/>
                      <a:gdLst>
                        <a:gd name="connisteX0" fmla="*/ 0 w 760730"/>
                        <a:gd name="connsiteY0" fmla="*/ 201429 h 317768"/>
                        <a:gd name="connisteX1" fmla="*/ 256540 w 760730"/>
                        <a:gd name="connsiteY1" fmla="*/ 2039 h 317768"/>
                        <a:gd name="connisteX2" fmla="*/ 541655 w 760730"/>
                        <a:gd name="connsiteY2" fmla="*/ 315729 h 317768"/>
                        <a:gd name="connisteX3" fmla="*/ 760730 w 760730"/>
                        <a:gd name="connsiteY3" fmla="*/ 116339 h 317768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760730" h="317769">
                          <a:moveTo>
                            <a:pt x="0" y="201429"/>
                          </a:moveTo>
                          <a:cubicBezTo>
                            <a:pt x="45720" y="155074"/>
                            <a:pt x="147955" y="-20821"/>
                            <a:pt x="256540" y="2039"/>
                          </a:cubicBezTo>
                          <a:cubicBezTo>
                            <a:pt x="365125" y="24899"/>
                            <a:pt x="440690" y="292869"/>
                            <a:pt x="541655" y="315729"/>
                          </a:cubicBezTo>
                          <a:cubicBezTo>
                            <a:pt x="642620" y="338589"/>
                            <a:pt x="722630" y="162694"/>
                            <a:pt x="760730" y="116339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333" name="组合 332"/>
                  <p:cNvGrpSpPr/>
                  <p:nvPr/>
                </p:nvGrpSpPr>
                <p:grpSpPr>
                  <a:xfrm rot="0">
                    <a:off x="14721" y="6959"/>
                    <a:ext cx="120" cy="580"/>
                    <a:chOff x="17129" y="2727"/>
                    <a:chExt cx="120" cy="975"/>
                  </a:xfrm>
                </p:grpSpPr>
                <p:sp>
                  <p:nvSpPr>
                    <p:cNvPr id="331" name="椭圆 330"/>
                    <p:cNvSpPr/>
                    <p:nvPr/>
                  </p:nvSpPr>
                  <p:spPr>
                    <a:xfrm>
                      <a:off x="17129" y="2727"/>
                      <a:ext cx="120" cy="48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32" name="椭圆 331"/>
                    <p:cNvSpPr/>
                    <p:nvPr/>
                  </p:nvSpPr>
                  <p:spPr>
                    <a:xfrm>
                      <a:off x="17129" y="3214"/>
                      <a:ext cx="120" cy="48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</p:grpSp>
        <p:sp>
          <p:nvSpPr>
            <p:cNvPr id="334" name="文本框 333"/>
            <p:cNvSpPr txBox="1"/>
            <p:nvPr/>
          </p:nvSpPr>
          <p:spPr>
            <a:xfrm>
              <a:off x="8394" y="6404"/>
              <a:ext cx="2848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电池管理内部总线</a:t>
              </a:r>
              <a:endParaRPr lang="zh-CN" altLang="en-US" sz="160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335" name="文本框 334"/>
            <p:cNvSpPr txBox="1"/>
            <p:nvPr/>
          </p:nvSpPr>
          <p:spPr>
            <a:xfrm>
              <a:off x="7711" y="4451"/>
              <a:ext cx="1568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外部总线</a:t>
              </a:r>
              <a:endParaRPr lang="zh-CN" altLang="en-US" sz="160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337" name="文本框 336"/>
            <p:cNvSpPr txBox="1"/>
            <p:nvPr/>
          </p:nvSpPr>
          <p:spPr>
            <a:xfrm>
              <a:off x="17209" y="7910"/>
              <a:ext cx="148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1200">
                  <a:solidFill>
                    <a:srgbClr val="FF0000"/>
                  </a:solidFill>
                  <a:sym typeface="+mn-ea"/>
                </a:rPr>
                <a:t>电流传感器</a:t>
              </a:r>
              <a:endParaRPr lang="zh-CN" altLang="en-US" sz="120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2066" y="5253"/>
              <a:ext cx="1885" cy="1026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04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/>
                <a:t>电池管理器</a:t>
              </a:r>
              <a:r>
                <a:rPr lang="en-US" altLang="zh-CN" sz="1400"/>
                <a:t>BMU</a:t>
              </a:r>
              <a:endParaRPr lang="en-US" altLang="zh-CN" sz="1400"/>
            </a:p>
          </p:txBody>
        </p:sp>
        <p:grpSp>
          <p:nvGrpSpPr>
            <p:cNvPr id="372" name="组合 371"/>
            <p:cNvGrpSpPr/>
            <p:nvPr/>
          </p:nvGrpSpPr>
          <p:grpSpPr>
            <a:xfrm>
              <a:off x="5304" y="7540"/>
              <a:ext cx="2060" cy="1094"/>
              <a:chOff x="4840" y="6691"/>
              <a:chExt cx="2060" cy="1094"/>
            </a:xfrm>
          </p:grpSpPr>
          <p:grpSp>
            <p:nvGrpSpPr>
              <p:cNvPr id="346" name="组合 345"/>
              <p:cNvGrpSpPr/>
              <p:nvPr/>
            </p:nvGrpSpPr>
            <p:grpSpPr>
              <a:xfrm rot="0">
                <a:off x="5080" y="7023"/>
                <a:ext cx="1619" cy="762"/>
                <a:chOff x="5080" y="7008"/>
                <a:chExt cx="1619" cy="762"/>
              </a:xfrm>
            </p:grpSpPr>
            <p:cxnSp>
              <p:nvCxnSpPr>
                <p:cNvPr id="51" name="直接连接符 50"/>
                <p:cNvCxnSpPr/>
                <p:nvPr/>
              </p:nvCxnSpPr>
              <p:spPr>
                <a:xfrm>
                  <a:off x="5080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直接连接符 328"/>
                <p:cNvCxnSpPr/>
                <p:nvPr/>
              </p:nvCxnSpPr>
              <p:spPr>
                <a:xfrm>
                  <a:off x="5259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直接连接符 329"/>
                <p:cNvCxnSpPr/>
                <p:nvPr/>
              </p:nvCxnSpPr>
              <p:spPr>
                <a:xfrm>
                  <a:off x="5438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直接连接符 338"/>
                <p:cNvCxnSpPr/>
                <p:nvPr/>
              </p:nvCxnSpPr>
              <p:spPr>
                <a:xfrm>
                  <a:off x="5617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直接连接符 339"/>
                <p:cNvCxnSpPr/>
                <p:nvPr/>
              </p:nvCxnSpPr>
              <p:spPr>
                <a:xfrm>
                  <a:off x="5796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直接连接符 340"/>
                <p:cNvCxnSpPr/>
                <p:nvPr/>
              </p:nvCxnSpPr>
              <p:spPr>
                <a:xfrm>
                  <a:off x="5975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直接连接符 341"/>
                <p:cNvCxnSpPr/>
                <p:nvPr/>
              </p:nvCxnSpPr>
              <p:spPr>
                <a:xfrm>
                  <a:off x="6154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直接连接符 342"/>
                <p:cNvCxnSpPr/>
                <p:nvPr/>
              </p:nvCxnSpPr>
              <p:spPr>
                <a:xfrm>
                  <a:off x="6333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直接连接符 343"/>
                <p:cNvCxnSpPr/>
                <p:nvPr/>
              </p:nvCxnSpPr>
              <p:spPr>
                <a:xfrm>
                  <a:off x="6512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直接连接符 344"/>
                <p:cNvCxnSpPr/>
                <p:nvPr/>
              </p:nvCxnSpPr>
              <p:spPr>
                <a:xfrm>
                  <a:off x="6691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矩形 51"/>
              <p:cNvSpPr/>
              <p:nvPr/>
            </p:nvSpPr>
            <p:spPr>
              <a:xfrm>
                <a:off x="4840" y="6691"/>
                <a:ext cx="2061" cy="363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000"/>
                  <a:t>模组检测均衡控制</a:t>
                </a:r>
                <a:r>
                  <a:rPr lang="en-US" altLang="zh-CN" sz="1000"/>
                  <a:t>1</a:t>
                </a:r>
                <a:endParaRPr lang="en-US" altLang="zh-CN" sz="1000"/>
              </a:p>
            </p:txBody>
          </p:sp>
        </p:grpSp>
        <p:grpSp>
          <p:nvGrpSpPr>
            <p:cNvPr id="370" name="组合 369"/>
            <p:cNvGrpSpPr/>
            <p:nvPr/>
          </p:nvGrpSpPr>
          <p:grpSpPr>
            <a:xfrm>
              <a:off x="7805" y="7540"/>
              <a:ext cx="2060" cy="1110"/>
              <a:chOff x="7341" y="6691"/>
              <a:chExt cx="2060" cy="1110"/>
            </a:xfrm>
          </p:grpSpPr>
          <p:grpSp>
            <p:nvGrpSpPr>
              <p:cNvPr id="348" name="组合 347"/>
              <p:cNvGrpSpPr/>
              <p:nvPr/>
            </p:nvGrpSpPr>
            <p:grpSpPr>
              <a:xfrm rot="0">
                <a:off x="7549" y="7039"/>
                <a:ext cx="1619" cy="762"/>
                <a:chOff x="5080" y="7008"/>
                <a:chExt cx="1619" cy="762"/>
              </a:xfrm>
            </p:grpSpPr>
            <p:cxnSp>
              <p:nvCxnSpPr>
                <p:cNvPr id="349" name="直接连接符 348"/>
                <p:cNvCxnSpPr/>
                <p:nvPr/>
              </p:nvCxnSpPr>
              <p:spPr>
                <a:xfrm>
                  <a:off x="5080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直接连接符 349"/>
                <p:cNvCxnSpPr/>
                <p:nvPr/>
              </p:nvCxnSpPr>
              <p:spPr>
                <a:xfrm>
                  <a:off x="5259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/>
                <p:nvPr/>
              </p:nvCxnSpPr>
              <p:spPr>
                <a:xfrm>
                  <a:off x="5438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直接连接符 351"/>
                <p:cNvCxnSpPr/>
                <p:nvPr/>
              </p:nvCxnSpPr>
              <p:spPr>
                <a:xfrm>
                  <a:off x="5617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直接连接符 352"/>
                <p:cNvCxnSpPr/>
                <p:nvPr/>
              </p:nvCxnSpPr>
              <p:spPr>
                <a:xfrm>
                  <a:off x="5796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直接连接符 353"/>
                <p:cNvCxnSpPr/>
                <p:nvPr/>
              </p:nvCxnSpPr>
              <p:spPr>
                <a:xfrm>
                  <a:off x="5975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/>
                <p:nvPr/>
              </p:nvCxnSpPr>
              <p:spPr>
                <a:xfrm>
                  <a:off x="6154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直接连接符 355"/>
                <p:cNvCxnSpPr/>
                <p:nvPr/>
              </p:nvCxnSpPr>
              <p:spPr>
                <a:xfrm>
                  <a:off x="6333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直接连接符 356"/>
                <p:cNvCxnSpPr/>
                <p:nvPr/>
              </p:nvCxnSpPr>
              <p:spPr>
                <a:xfrm>
                  <a:off x="6512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直接连接符 357"/>
                <p:cNvCxnSpPr/>
                <p:nvPr/>
              </p:nvCxnSpPr>
              <p:spPr>
                <a:xfrm>
                  <a:off x="6691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矩形 52"/>
              <p:cNvSpPr/>
              <p:nvPr/>
            </p:nvSpPr>
            <p:spPr>
              <a:xfrm>
                <a:off x="7341" y="6691"/>
                <a:ext cx="2061" cy="363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000">
                    <a:sym typeface="+mn-ea"/>
                  </a:rPr>
                  <a:t>模组检测均衡控制</a:t>
                </a:r>
                <a:r>
                  <a:rPr lang="en-US" altLang="zh-CN" sz="1000">
                    <a:sym typeface="+mn-ea"/>
                  </a:rPr>
                  <a:t>2</a:t>
                </a:r>
                <a:endParaRPr lang="en-US" altLang="zh-CN" sz="1000">
                  <a:sym typeface="+mn-ea"/>
                </a:endParaRPr>
              </a:p>
            </p:txBody>
          </p:sp>
        </p:grpSp>
        <p:grpSp>
          <p:nvGrpSpPr>
            <p:cNvPr id="371" name="组合 370"/>
            <p:cNvGrpSpPr/>
            <p:nvPr/>
          </p:nvGrpSpPr>
          <p:grpSpPr>
            <a:xfrm>
              <a:off x="11585" y="7525"/>
              <a:ext cx="2060" cy="1125"/>
              <a:chOff x="11121" y="6676"/>
              <a:chExt cx="2060" cy="1125"/>
            </a:xfrm>
          </p:grpSpPr>
          <p:grpSp>
            <p:nvGrpSpPr>
              <p:cNvPr id="359" name="组合 358"/>
              <p:cNvGrpSpPr/>
              <p:nvPr/>
            </p:nvGrpSpPr>
            <p:grpSpPr>
              <a:xfrm rot="0">
                <a:off x="11365" y="7039"/>
                <a:ext cx="1619" cy="762"/>
                <a:chOff x="5080" y="7008"/>
                <a:chExt cx="1619" cy="762"/>
              </a:xfrm>
            </p:grpSpPr>
            <p:cxnSp>
              <p:nvCxnSpPr>
                <p:cNvPr id="360" name="直接连接符 359"/>
                <p:cNvCxnSpPr/>
                <p:nvPr/>
              </p:nvCxnSpPr>
              <p:spPr>
                <a:xfrm>
                  <a:off x="5080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接连接符 360"/>
                <p:cNvCxnSpPr/>
                <p:nvPr/>
              </p:nvCxnSpPr>
              <p:spPr>
                <a:xfrm>
                  <a:off x="5259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直接连接符 361"/>
                <p:cNvCxnSpPr/>
                <p:nvPr/>
              </p:nvCxnSpPr>
              <p:spPr>
                <a:xfrm>
                  <a:off x="5438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直接连接符 362"/>
                <p:cNvCxnSpPr/>
                <p:nvPr/>
              </p:nvCxnSpPr>
              <p:spPr>
                <a:xfrm>
                  <a:off x="5617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/>
                <p:cNvCxnSpPr/>
                <p:nvPr/>
              </p:nvCxnSpPr>
              <p:spPr>
                <a:xfrm>
                  <a:off x="5796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直接连接符 364"/>
                <p:cNvCxnSpPr/>
                <p:nvPr/>
              </p:nvCxnSpPr>
              <p:spPr>
                <a:xfrm>
                  <a:off x="5975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直接连接符 365"/>
                <p:cNvCxnSpPr/>
                <p:nvPr/>
              </p:nvCxnSpPr>
              <p:spPr>
                <a:xfrm>
                  <a:off x="6154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直接连接符 366"/>
                <p:cNvCxnSpPr/>
                <p:nvPr/>
              </p:nvCxnSpPr>
              <p:spPr>
                <a:xfrm>
                  <a:off x="6333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接连接符 367"/>
                <p:cNvCxnSpPr/>
                <p:nvPr/>
              </p:nvCxnSpPr>
              <p:spPr>
                <a:xfrm>
                  <a:off x="6512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直接连接符 368"/>
                <p:cNvCxnSpPr/>
                <p:nvPr/>
              </p:nvCxnSpPr>
              <p:spPr>
                <a:xfrm>
                  <a:off x="6691" y="7008"/>
                  <a:ext cx="9" cy="7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矩形 53"/>
              <p:cNvSpPr/>
              <p:nvPr/>
            </p:nvSpPr>
            <p:spPr>
              <a:xfrm>
                <a:off x="11121" y="6676"/>
                <a:ext cx="2061" cy="363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04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000">
                    <a:sym typeface="+mn-ea"/>
                  </a:rPr>
                  <a:t>模组检测均衡控制</a:t>
                </a:r>
                <a:r>
                  <a:rPr lang="en-US" altLang="zh-CN" sz="1000">
                    <a:sym typeface="+mn-ea"/>
                  </a:rPr>
                  <a:t>n</a:t>
                </a:r>
                <a:endParaRPr lang="en-US" altLang="zh-CN" sz="1000">
                  <a:sym typeface="+mn-ea"/>
                </a:endParaRPr>
              </a:p>
            </p:txBody>
          </p:sp>
        </p:grpSp>
        <p:sp>
          <p:nvSpPr>
            <p:cNvPr id="376" name="文本框 375"/>
            <p:cNvSpPr txBox="1"/>
            <p:nvPr/>
          </p:nvSpPr>
          <p:spPr>
            <a:xfrm>
              <a:off x="5253" y="7955"/>
              <a:ext cx="216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>
                  <a:sym typeface="+mn-ea"/>
                </a:rPr>
                <a:t>单体电压、模组温度及均衡控制</a:t>
              </a:r>
              <a:endParaRPr lang="zh-CN" altLang="en-US" sz="1000">
                <a:sym typeface="+mn-ea"/>
              </a:endParaRPr>
            </a:p>
          </p:txBody>
        </p:sp>
        <p:sp>
          <p:nvSpPr>
            <p:cNvPr id="377" name="文本框 376"/>
            <p:cNvSpPr txBox="1"/>
            <p:nvPr/>
          </p:nvSpPr>
          <p:spPr>
            <a:xfrm>
              <a:off x="7755" y="7955"/>
              <a:ext cx="216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>
                  <a:sym typeface="+mn-ea"/>
                </a:rPr>
                <a:t>单体电压、模组温度及均衡控制</a:t>
              </a:r>
              <a:endParaRPr lang="zh-CN" altLang="en-US" sz="1000">
                <a:sym typeface="+mn-ea"/>
              </a:endParaRPr>
            </a:p>
          </p:txBody>
        </p:sp>
        <p:sp>
          <p:nvSpPr>
            <p:cNvPr id="378" name="文本框 377"/>
            <p:cNvSpPr txBox="1"/>
            <p:nvPr/>
          </p:nvSpPr>
          <p:spPr>
            <a:xfrm>
              <a:off x="11620" y="7955"/>
              <a:ext cx="216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>
                  <a:sym typeface="+mn-ea"/>
                </a:rPr>
                <a:t>单体电压、模组温度及均衡控制</a:t>
              </a:r>
              <a:endParaRPr lang="zh-CN" altLang="en-US" sz="1000"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3370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动力蓄电池管理器信息的传输</a:t>
            </a:r>
            <a:endParaRPr lang="zh-CN" altLang="en-US" dirty="0"/>
          </a:p>
        </p:txBody>
      </p:sp>
      <p:pic>
        <p:nvPicPr>
          <p:cNvPr id="16" name="图片 15"/>
          <p:cNvPicPr/>
          <p:nvPr/>
        </p:nvPicPr>
        <p:blipFill>
          <a:blip r:embed="rId3"/>
          <a:stretch>
            <a:fillRect/>
          </a:stretch>
        </p:blipFill>
        <p:spPr>
          <a:xfrm>
            <a:off x="2016125" y="1727835"/>
            <a:ext cx="7674610" cy="45370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3700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比亚迪秦动力蓄电池管理器电路</a:t>
            </a:r>
            <a:endParaRPr lang="zh-CN" altLang="en-US" dirty="0"/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681514" y="2234089"/>
            <a:ext cx="4467542" cy="23910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1514" y="4935061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秦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EV BMC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电源电路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9" name="图片 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010" y="1776095"/>
            <a:ext cx="4624070" cy="35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379335" y="5623560"/>
            <a:ext cx="227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EV</a:t>
            </a:r>
            <a:r>
              <a:rPr lang="zh-CN" altLang="en-US" dirty="0"/>
              <a:t>通讯电路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0668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SOC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值的标定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581025" y="1384300"/>
            <a:ext cx="4265930" cy="26765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）打开诊断仪，并选择车型进入模块界面，选择“电池管理系统”。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）选择“特殊功能”，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）选择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电池包出厂标定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）输入新蓄电池的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值，并确定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）执行成功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）读取数据流验证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6" name="图片 1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880" y="1583690"/>
            <a:ext cx="6170295" cy="3954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7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0668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SOC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值异常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581025" y="1384300"/>
            <a:ext cx="4265930" cy="37846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值异常包括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值不准确、不变化、下降快、下降慢等。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值异常的原因包括信息采集线束故障、电流传感器信号异常、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故障、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故障。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值不变化的原因包括通讯故障、信息采集线束故障、电流传感器故障、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故障、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故障。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值下降快或下降慢主要是由电压采集信息、温度采集信息、电流采集信息、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程序引起的。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505" y="1477645"/>
            <a:ext cx="6551295" cy="4048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" y="1291590"/>
            <a:ext cx="11154410" cy="38862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534674" y="868056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BMC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电源故障检修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9867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以秦</a:t>
            </a:r>
            <a:r>
              <a:rPr lang="en-US" altLang="zh-CN" dirty="0"/>
              <a:t>EV</a:t>
            </a:r>
            <a:r>
              <a:rPr lang="zh-CN" altLang="en-US" dirty="0"/>
              <a:t>动力蓄电池管理系统</a:t>
            </a:r>
            <a:r>
              <a:rPr lang="en-US" altLang="zh-CN" dirty="0"/>
              <a:t>BMC</a:t>
            </a:r>
            <a:r>
              <a:rPr lang="zh-CN" altLang="en-US" dirty="0"/>
              <a:t>为例。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60425" y="1715135"/>
            <a:ext cx="310388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118872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打开点火开关，测量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BMC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28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号、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号端子电压应为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12V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55494" y="1343502"/>
            <a:ext cx="2143442" cy="1686242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632349" y="1345724"/>
            <a:ext cx="2133917" cy="16767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55494" y="3038951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28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号测量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 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号测量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6067584" y="3441541"/>
            <a:ext cx="4229417" cy="28578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00750" y="6364605"/>
            <a:ext cx="333629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>
                <a:solidFill>
                  <a:srgbClr val="000000"/>
                </a:solidFill>
                <a:latin typeface="ATC-4e2d7b497ebf* +"/>
                <a:ea typeface="ATC-4e2d7b497ebf* +"/>
              </a:rPr>
              <a:t> </a:t>
            </a:r>
            <a:r>
              <a:rPr lang="en-US" altLang="zh-CN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BK45</a:t>
            </a:r>
            <a:r>
              <a:rPr lang="zh-CN" altLang="en-US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8</a:t>
            </a:r>
            <a:r>
              <a:rPr lang="zh-CN" altLang="en-US" sz="2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号测量</a:t>
            </a:r>
            <a:endParaRPr lang="zh-CN" altLang="en-US" sz="2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534674" y="868056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BMC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电源故障检修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9867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以秦</a:t>
            </a:r>
            <a:r>
              <a:rPr lang="en-US" altLang="zh-CN" dirty="0"/>
              <a:t>EV</a:t>
            </a:r>
            <a:r>
              <a:rPr lang="zh-CN" altLang="en-US" dirty="0"/>
              <a:t>动力蓄电池管理系统</a:t>
            </a:r>
            <a:r>
              <a:rPr lang="en-US" altLang="zh-CN" dirty="0"/>
              <a:t>BMC</a:t>
            </a:r>
            <a:r>
              <a:rPr lang="zh-CN" altLang="en-US" dirty="0"/>
              <a:t>为例。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60425" y="1715135"/>
            <a:ext cx="310388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118872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检查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号端子与车身阻值小于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1Ω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406049" y="3061018"/>
            <a:ext cx="3991292" cy="24482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6049" y="5509260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接地电阻测量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7056279" y="3061335"/>
            <a:ext cx="4858067" cy="295306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56120" y="6014085"/>
            <a:ext cx="399224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BK45</a:t>
            </a:r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21</a:t>
            </a:r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接地电阻测量 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534674" y="868056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BMC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通讯故障检修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9867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以秦</a:t>
            </a:r>
            <a:r>
              <a:rPr lang="en-US" altLang="zh-CN" dirty="0"/>
              <a:t>EV</a:t>
            </a:r>
            <a:r>
              <a:rPr lang="zh-CN" altLang="en-US" dirty="0"/>
              <a:t>动力蓄电池管理系统</a:t>
            </a:r>
            <a:r>
              <a:rPr lang="en-US" altLang="zh-CN" dirty="0"/>
              <a:t>BMC</a:t>
            </a:r>
            <a:r>
              <a:rPr lang="zh-CN" altLang="en-US" dirty="0"/>
              <a:t>为例。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68375" y="1355090"/>
            <a:ext cx="1039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拔下所测模块低压插头，测量</a:t>
            </a:r>
            <a:r>
              <a:rPr lang="en-US" altLang="zh-CN" dirty="0"/>
              <a:t>CAN</a:t>
            </a:r>
            <a:r>
              <a:rPr lang="zh-CN" altLang="en-US" dirty="0"/>
              <a:t>线电压应为</a:t>
            </a:r>
            <a:r>
              <a:rPr lang="en-US" altLang="zh-CN" dirty="0"/>
              <a:t>2.5V</a:t>
            </a:r>
            <a:r>
              <a:rPr lang="zh-CN" altLang="en-US" dirty="0"/>
              <a:t>左右，如图所示为电池包通讯转换模块总线</a:t>
            </a:r>
            <a:r>
              <a:rPr lang="en-US" altLang="zh-CN" dirty="0"/>
              <a:t>BK51</a:t>
            </a:r>
            <a:r>
              <a:rPr lang="zh-CN" altLang="en-US" dirty="0"/>
              <a:t>插头</a:t>
            </a:r>
            <a:r>
              <a:rPr lang="en-US" altLang="zh-CN" dirty="0"/>
              <a:t>10</a:t>
            </a:r>
            <a:r>
              <a:rPr lang="zh-CN" altLang="en-US" dirty="0"/>
              <a:t>号端子、</a:t>
            </a:r>
            <a:r>
              <a:rPr lang="en-US" altLang="zh-CN" dirty="0"/>
              <a:t>4</a:t>
            </a:r>
            <a:r>
              <a:rPr lang="zh-CN" altLang="en-US" dirty="0"/>
              <a:t>号端子电压的测量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146" y="2660015"/>
            <a:ext cx="5124767" cy="32769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43146" y="5936932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BK51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号端子电压测量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6896576" y="2632392"/>
            <a:ext cx="5010467" cy="32388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690485" y="5875020"/>
            <a:ext cx="342328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BK51</a:t>
            </a:r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插头</a:t>
            </a:r>
            <a:r>
              <a:rPr lang="en-US" altLang="zh-CN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号端子电压测量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000"/>
              <a:t>目</a:t>
            </a:r>
            <a:r>
              <a:rPr lang="en-US" altLang="zh-CN" sz="4000"/>
              <a:t> </a:t>
            </a:r>
            <a:r>
              <a:rPr lang="zh-CN" altLang="en-US" sz="4000"/>
              <a:t>录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3530600" y="2896235"/>
            <a:ext cx="3230880" cy="39560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lnSpc>
                <a:spcPct val="172000"/>
              </a:lnSpc>
              <a:spcBef>
                <a:spcPts val="700"/>
              </a:spcBef>
              <a:spcAft>
                <a:spcPts val="70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3925" y="2923540"/>
            <a:ext cx="2725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任务三</a:t>
            </a:r>
            <a:r>
              <a:rPr lang="en-US" altLang="zh-CN" sz="1400" dirty="0"/>
              <a:t>  </a:t>
            </a:r>
            <a:r>
              <a:rPr lang="zh-CN" altLang="en-US" sz="1400" dirty="0"/>
              <a:t>动力电池均衡的检修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138545" y="329184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044305" y="3315970"/>
            <a:ext cx="254127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05195" y="3872230"/>
            <a:ext cx="219519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动力蓄电池均衡控制意义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33180" y="3706495"/>
            <a:ext cx="211709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动力蓄电池管理器功能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33180" y="4481195"/>
            <a:ext cx="280543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比亚迪秦动力蓄电池管理器电路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005195" y="4259580"/>
            <a:ext cx="234251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动力蓄电池均衡控制的原理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194425" y="479742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044305" y="485330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893810" y="287591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5885815" y="289623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6005195" y="5170170"/>
            <a:ext cx="2562860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动力蓄电池均衡控制故障的检修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005195" y="5756275"/>
            <a:ext cx="2596515" cy="398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动力蓄电池均衡维修仪的使用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933180" y="4093845"/>
            <a:ext cx="230124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动力蓄电池管理器信息的传输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99541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值的标定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95410" y="5436235"/>
            <a:ext cx="170878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3.BMC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电源故障检修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995410" y="569023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4.BMC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通讯故障检修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30986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值异常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996680" y="595312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碰撞信号</a:t>
            </a: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227705" y="2923540"/>
            <a:ext cx="251587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任务二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信息采集系统的检修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60045" y="2892425"/>
            <a:ext cx="261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任务一</a:t>
            </a:r>
            <a:r>
              <a:rPr lang="en-US" altLang="zh-CN" sz="1400" dirty="0"/>
              <a:t> </a:t>
            </a:r>
            <a:r>
              <a:rPr lang="en-US" altLang="en-US" sz="1400" dirty="0"/>
              <a:t> </a:t>
            </a:r>
            <a:r>
              <a:rPr lang="zh-CN" altLang="en-US" sz="1400" dirty="0"/>
              <a:t>高压电池管理器的检修</a:t>
            </a:r>
            <a:endParaRPr lang="zh-CN" altLang="en-US" sz="1400" dirty="0"/>
          </a:p>
        </p:txBody>
      </p:sp>
      <p:sp>
        <p:nvSpPr>
          <p:cNvPr id="64" name="文本框 63"/>
          <p:cNvSpPr txBox="1"/>
          <p:nvPr/>
        </p:nvSpPr>
        <p:spPr>
          <a:xfrm>
            <a:off x="3406775" y="3291840"/>
            <a:ext cx="2221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58165" y="3260725"/>
            <a:ext cx="19989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80890" y="3660140"/>
            <a:ext cx="10312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温度采集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378835" y="3660140"/>
            <a:ext cx="11938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1.电压采集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17220" y="3670300"/>
            <a:ext cx="19812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17220" y="398780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378835" y="3932555"/>
            <a:ext cx="14636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信息采集线束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3378835" y="4204970"/>
            <a:ext cx="17443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信息采集数据的传递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406775" y="4843780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58165" y="4824095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378835" y="4477385"/>
            <a:ext cx="2374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秦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PLUS EV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信息采集系统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378835" y="5241290"/>
            <a:ext cx="2118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电压与温度采集故障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3378835" y="5631815"/>
            <a:ext cx="23552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2.BIC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工作异常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49885" y="2844800"/>
            <a:ext cx="2553970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3230245" y="2875915"/>
            <a:ext cx="234505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617220" y="4305300"/>
            <a:ext cx="13373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02285" y="5210175"/>
            <a:ext cx="23374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02285" y="5625465"/>
            <a:ext cx="234759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8937625" y="2923540"/>
            <a:ext cx="3366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任务四</a:t>
            </a:r>
            <a:r>
              <a:rPr lang="en-US" altLang="zh-CN" sz="1400" dirty="0"/>
              <a:t>   </a:t>
            </a:r>
            <a:r>
              <a:rPr lang="zh-CN" altLang="en-US" sz="1400" dirty="0"/>
              <a:t>动力电池热管理系统检修</a:t>
            </a:r>
            <a:endParaRPr lang="zh-CN" altLang="en-US" sz="1400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445"/>
              <a:t>任务四</a:t>
            </a:r>
            <a:r>
              <a:rPr lang="en-US" altLang="zh-CN" sz="4445"/>
              <a:t>   </a:t>
            </a:r>
            <a:r>
              <a:rPr lang="zh-CN" altLang="en-US" sz="4445"/>
              <a:t>动力电池热管理系统检修</a:t>
            </a:r>
            <a:endParaRPr lang="zh-CN" altLang="en-US" sz="4445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4125" y="5078095"/>
            <a:ext cx="38246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2.动力蓄电池管理器信息的传输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4125" y="4530090"/>
            <a:ext cx="32556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1.动力蓄电池管理器功能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9170" y="3841750"/>
            <a:ext cx="395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891280"/>
            <a:ext cx="27101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1000" y="4425315"/>
            <a:ext cx="2371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值的标定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31000" y="5026025"/>
            <a:ext cx="2232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值异常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4125" y="5626100"/>
            <a:ext cx="4137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.比亚迪秦动力蓄电池管理器电路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1000" y="5626735"/>
            <a:ext cx="3547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BMC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电源故障检修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18295" y="4425315"/>
            <a:ext cx="3229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BMC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通讯故障检修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18295" y="5026025"/>
            <a:ext cx="2232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.碰撞信号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24940" y="1964690"/>
            <a:ext cx="3393440" cy="828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高压蓄电池管理系统的功能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高压蓄电池管理的控制原理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高压蓄电池管理系统的信息传递方式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84045"/>
            <a:ext cx="4927600" cy="908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SOC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值的设定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蓄电池管理器的故障诊断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564255"/>
            <a:ext cx="3465195" cy="2295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650" y="2900680"/>
            <a:ext cx="5041900" cy="2959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644650" y="497268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蓄电池状态的检测即为蓄电池单体电压、总电压、电阻、电流等信息的采集。这些信息为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BMS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中其他功能的基础与前提，要求数据采集具有较高的速度和精度。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5496" y="4260662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3668395" y="950595"/>
            <a:ext cx="4311015" cy="3287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3880" y="1079500"/>
            <a:ext cx="1505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信息采集</a:t>
            </a:r>
            <a:endParaRPr lang="zh-CN" altLang="en-US" dirty="0"/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15465" y="5203825"/>
            <a:ext cx="95700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对蓄电池状态分析主要是蓄电池剩余电量（</a:t>
            </a:r>
            <a:r>
              <a:rPr lang="en-US" altLang="zh-CN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SOC</a:t>
            </a: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）及蓄电池老化程度（</a:t>
            </a:r>
            <a:r>
              <a:rPr lang="en-US" altLang="zh-CN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SOH</a:t>
            </a: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）这两个方面。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524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状态分析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66750" y="2118995"/>
            <a:ext cx="5144135" cy="27438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502400" y="1873885"/>
            <a:ext cx="5106035" cy="3234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2147570" y="2166620"/>
          <a:ext cx="8039100" cy="4077335"/>
        </p:xfrm>
        <a:graphic>
          <a:graphicData uri="http://schemas.openxmlformats.org/drawingml/2006/table">
            <a:tbl>
              <a:tblPr/>
              <a:tblGrid>
                <a:gridCol w="513715"/>
                <a:gridCol w="803275"/>
                <a:gridCol w="1340485"/>
                <a:gridCol w="960120"/>
                <a:gridCol w="4421505"/>
              </a:tblGrid>
              <a:tr h="79121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蓄电池工作状态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警报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措施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</a:tr>
              <a:tr h="139890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动力蓄电池电流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蓄电池放电电流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过流报警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要求大功率用电设备（电机、空调压缩机和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PTC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）降低电流，限功率工作；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如果在过流报警发出后，电流依然在过流状态并持续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10s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。断开主接触器，禁止放电。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184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蓄电池充电电流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电流在过流状态持续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10s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，断开充电接触器，禁止充电。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537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回馈充电电流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要求电机控制器限制回馈充电电流；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如果发出过流报警后，电流依然处于过流状态并持续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10s</a:t>
                      </a:r>
                      <a:r>
                        <a:rPr 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，断开主接触器。</a:t>
                      </a:r>
                      <a:endParaRPr lang="zh-CN" sz="12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165" marR="50165" marT="50165" marB="5016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472565" y="1698625"/>
            <a:ext cx="1369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过流保护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4895" y="123063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蓄电池安全保护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72565" y="1698625"/>
            <a:ext cx="1669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过充过放保护</a:t>
            </a:r>
            <a:endParaRPr lang="zh-CN" altLang="en-US" dirty="0"/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2701925" y="2288540"/>
          <a:ext cx="7621905" cy="3985895"/>
        </p:xfrm>
        <a:graphic>
          <a:graphicData uri="http://schemas.openxmlformats.org/drawingml/2006/table">
            <a:tbl>
              <a:tblPr/>
              <a:tblGrid>
                <a:gridCol w="476250"/>
                <a:gridCol w="609600"/>
                <a:gridCol w="1222375"/>
                <a:gridCol w="1019175"/>
                <a:gridCol w="4294505"/>
              </a:tblGrid>
              <a:tr h="52197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蓄电池工作状态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警报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措施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</a:tr>
              <a:tr h="91503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动力蓄电池电压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放电状态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单节蓄电池电压过低严重报警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大功率设备（主电机、空调压缩机和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PTC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）停止放电；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延迟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10S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切断主接触器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.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断开负极接触器；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仪表灯亮；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503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单节蓄电池电压过低一般报警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大功率设备（电机、空调压缩机和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PTC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）降低当前电流，限功率工作；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仪表显示报警信息；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电压为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2.5V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时，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SOC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修正为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5035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动力蓄电池电压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充电状态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单节蓄电池电压过高一般报警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禁止动力蓄电池进行充电；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仪表显示报警信息；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电压为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3.8V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时，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SOC 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修正为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；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电机能量回馈禁止。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882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单节蓄电池电压过高严重报警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延迟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秒，断开充电接触器，断开负极接触器，禁止充电；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仪表灯亮；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0" algn="just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仪表显示报警信息。</a:t>
                      </a:r>
                      <a:endParaRPr lang="zh-CN" sz="14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3975" marR="53975" marT="53975" marB="53975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commondata" val="eyJoZGlkIjoiOWRjZTk5MGI3MTZhNzBiNDQ2ZjYxOWNmYmIwN2RkYTg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95075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5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TABLE_ENDDRAG_ORIGIN_RECT" val="633*321"/>
  <p:tag name="TABLE_ENDDRAG_RECT" val="214*170*633*321"/>
</p:tagLst>
</file>

<file path=ppt/tags/tag5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6.xml><?xml version="1.0" encoding="utf-8"?>
<p:tagLst xmlns:p="http://schemas.openxmlformats.org/presentationml/2006/main">
  <p:tag name="TABLE_ENDDRAG_ORIGIN_RECT" val="600*313"/>
  <p:tag name="TABLE_ENDDRAG_RECT" val="212*180*600*313"/>
</p:tagLst>
</file>

<file path=ppt/tags/tag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TABLE_ENDDRAG_ORIGIN_RECT" val="572*332"/>
  <p:tag name="TABLE_ENDDRAG_RECT" val="223*179*572*332"/>
</p:tagLst>
</file>

<file path=ppt/tags/tag6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83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8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6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2853</Words>
  <Application>WPS 演示</Application>
  <PresentationFormat>宽屏</PresentationFormat>
  <Paragraphs>490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黑体</vt:lpstr>
      <vt:lpstr>ATC-4e2d7b497ebf* +</vt:lpstr>
      <vt:lpstr>AMGDT</vt:lpstr>
      <vt:lpstr>Calibri</vt:lpstr>
      <vt:lpstr>1_Office 主题​​</vt:lpstr>
      <vt:lpstr>PowerPoint 演示文稿</vt:lpstr>
      <vt:lpstr>PowerPoint 演示文稿</vt:lpstr>
      <vt:lpstr>目 录</vt:lpstr>
      <vt:lpstr>任务四   动力电池热管理系统检修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悠蓝的梦</cp:lastModifiedBy>
  <cp:revision>9</cp:revision>
  <dcterms:created xsi:type="dcterms:W3CDTF">2024-05-22T06:18:00Z</dcterms:created>
  <dcterms:modified xsi:type="dcterms:W3CDTF">2025-04-24T02:44:33Z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