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21"/>
  </p:handoutMasterIdLst>
  <p:sldIdLst>
    <p:sldId id="297" r:id="rId3"/>
    <p:sldId id="259" r:id="rId4"/>
    <p:sldId id="298" r:id="rId5"/>
    <p:sldId id="260" r:id="rId6"/>
    <p:sldId id="299" r:id="rId8"/>
    <p:sldId id="267" r:id="rId9"/>
    <p:sldId id="269" r:id="rId10"/>
    <p:sldId id="338" r:id="rId11"/>
    <p:sldId id="360" r:id="rId12"/>
    <p:sldId id="361" r:id="rId13"/>
    <p:sldId id="362" r:id="rId14"/>
    <p:sldId id="284" r:id="rId15"/>
    <p:sldId id="364" r:id="rId16"/>
    <p:sldId id="286" r:id="rId17"/>
    <p:sldId id="350" r:id="rId18"/>
    <p:sldId id="365" r:id="rId19"/>
    <p:sldId id="325" r:id="rId20"/>
  </p:sldIdLst>
  <p:sldSz cx="12192000" cy="6858000"/>
  <p:notesSz cx="7103745" cy="10234295"/>
  <p:embeddedFontLst>
    <p:embeddedFont>
      <p:font typeface="MiSans Bold" panose="00000800000000000000" charset="-122"/>
      <p:bold r:id="rId26"/>
    </p:embeddedFont>
    <p:embeddedFont>
      <p:font typeface="Bahnschrift Condensed" panose="020B0502040204020203" charset="0"/>
      <p:regular r:id="rId27"/>
    </p:embeddedFont>
    <p:embeddedFont>
      <p:font typeface="微软雅黑" panose="020B0503020204020204" charset="-122"/>
      <p:regular r:id="rId28"/>
    </p:embeddedFont>
    <p:embeddedFont>
      <p:font typeface="Calibri" panose="020F0502020204030204"/>
      <p:regular r:id="rId29"/>
      <p:bold r:id="rId30"/>
      <p:italic r:id="rId31"/>
      <p:boldItalic r:id="rId32"/>
    </p:embeddedFont>
    <p:embeddedFont>
      <p:font typeface="黑体" panose="0201060906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2" userDrawn="1">
          <p15:clr>
            <a:srgbClr val="A4A3A4"/>
          </p15:clr>
        </p15:guide>
        <p15:guide id="2" pos="3886" userDrawn="1">
          <p15:clr>
            <a:srgbClr val="A4A3A4"/>
          </p15:clr>
        </p15:guide>
        <p15:guide id="1" orient="horz" pos="36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E79"/>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42"/>
        <p:guide pos="3886"/>
        <p:guide orient="horz" pos="3672"/>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85.xml"/><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075440"/>
            <a:ext cx="10515000" cy="1630880"/>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MiSans Bold" panose="00000800000000000000" charset="-122"/>
                <a:sym typeface="MiSans Bold" panose="00000800000000000000"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lvl1pPr>
              <a:defRPr>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iSans Bold" panose="00000800000000000000" charset="-122"/>
                <a:sym typeface="MiSans Bold" panose="00000800000000000000" charset="-122"/>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56710" y="195580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649855"/>
            <a:ext cx="3286760" cy="889000"/>
            <a:chOff x="7003" y="4361"/>
            <a:chExt cx="5176" cy="1400"/>
          </a:xfrm>
        </p:grpSpPr>
        <p:sp>
          <p:nvSpPr>
            <p:cNvPr id="9" name="文本框 8"/>
            <p:cNvSpPr txBox="1"/>
            <p:nvPr userDrawn="1"/>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12" name="文本框 11"/>
            <p:cNvSpPr txBox="1"/>
            <p:nvPr userDrawn="1"/>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3" name="标题 12"/>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7" name="矩形 16"/>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3175" y="1117600"/>
            <a:ext cx="12191365" cy="117157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6" name="Freeform 10"/>
          <p:cNvSpPr/>
          <p:nvPr userDrawn="1">
            <p:custDataLst>
              <p:tags r:id="rId3"/>
            </p:custDataLst>
          </p:nvPr>
        </p:nvSpPr>
        <p:spPr bwMode="auto">
          <a:xfrm>
            <a:off x="755015" y="1282700"/>
            <a:ext cx="10941685" cy="842010"/>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73855" y="-292100"/>
            <a:ext cx="3486150" cy="1574800"/>
          </a:xfrm>
          <a:prstGeom prst="rect">
            <a:avLst/>
          </a:prstGeom>
          <a:effectLst>
            <a:outerShdw blurRad="279400" dist="50800" dir="2640000" algn="t" rotWithShape="0">
              <a:schemeClr val="accent1">
                <a:lumMod val="50000"/>
                <a:alpha val="56000"/>
              </a:schemeClr>
            </a:outerShdw>
          </a:effectLst>
        </p:spPr>
      </p:pic>
      <p:sp>
        <p:nvSpPr>
          <p:cNvPr id="7" name="标题 6"/>
          <p:cNvSpPr>
            <a:spLocks noGrp="1"/>
          </p:cNvSpPr>
          <p:nvPr>
            <p:ph type="ctrTitle"/>
            <p:custDataLst>
              <p:tags r:id="rId7"/>
            </p:custDataLst>
          </p:nvPr>
        </p:nvSpPr>
        <p:spPr>
          <a:xfrm>
            <a:off x="968375" y="1428750"/>
            <a:ext cx="10514965" cy="695325"/>
          </a:xfrm>
        </p:spPr>
        <p:txBody>
          <a:bodyPr wrap="square" anchor="b">
            <a:noAutofit/>
          </a:bodyPr>
          <a:lstStyle>
            <a:lvl1pPr algn="ctr">
              <a:lnSpc>
                <a:spcPct val="100000"/>
              </a:lnSpc>
              <a:defRPr sz="44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tags" Target="../tags/tag28.xml"/><Relationship Id="rId34" Type="http://schemas.openxmlformats.org/officeDocument/2006/relationships/tags" Target="../tags/tag27.xml"/><Relationship Id="rId33" Type="http://schemas.openxmlformats.org/officeDocument/2006/relationships/tags" Target="../tags/tag26.xml"/><Relationship Id="rId32" Type="http://schemas.openxmlformats.org/officeDocument/2006/relationships/tags" Target="../tags/tag25.xml"/><Relationship Id="rId31" Type="http://schemas.openxmlformats.org/officeDocument/2006/relationships/tags" Target="../tags/tag24.xml"/><Relationship Id="rId30" Type="http://schemas.openxmlformats.org/officeDocument/2006/relationships/tags" Target="../tags/tag23.xml"/><Relationship Id="rId3" Type="http://schemas.openxmlformats.org/officeDocument/2006/relationships/slideLayout" Target="../slideLayouts/slideLayout3.xml"/><Relationship Id="rId29" Type="http://schemas.openxmlformats.org/officeDocument/2006/relationships/image" Target="NULL" TargetMode="External"/><Relationship Id="rId28" Type="http://schemas.openxmlformats.org/officeDocument/2006/relationships/image" Target="../media/image5.png"/><Relationship Id="rId27" Type="http://schemas.openxmlformats.org/officeDocument/2006/relationships/tags" Target="../tags/tag22.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7"/>
            </p:custDataLst>
          </p:nvPr>
        </p:nvPicPr>
        <p:blipFill>
          <a:blip r:embed="rId28" r:link="rId29"/>
          <a:stretch>
            <a:fillRect/>
          </a:stretch>
        </p:blipFill>
        <p:spPr>
          <a:xfrm>
            <a:off x="0" y="0"/>
            <a:ext cx="12192000" cy="6858000"/>
          </a:xfrm>
          <a:prstGeom prst="rect">
            <a:avLst/>
          </a:prstGeom>
        </p:spPr>
      </p:pic>
      <p:sp>
        <p:nvSpPr>
          <p:cNvPr id="2" name="标题占位符 1"/>
          <p:cNvSpPr>
            <a:spLocks noGrp="1"/>
          </p:cNvSpPr>
          <p:nvPr>
            <p:ph type="title"/>
            <p:custDataLst>
              <p:tags r:id="rId3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5"/>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tags" Target="../tags/tag29.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58.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tags" Target="../tags/tag57.xml"/><Relationship Id="rId1" Type="http://schemas.openxmlformats.org/officeDocument/2006/relationships/tags" Target="../tags/tag56.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61.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tags" Target="../tags/tag60.xml"/><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65.xml"/><Relationship Id="rId4" Type="http://schemas.openxmlformats.org/officeDocument/2006/relationships/image" Target="../media/image19.jpeg"/><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8.xml"/><Relationship Id="rId3" Type="http://schemas.openxmlformats.org/officeDocument/2006/relationships/image" Target="../media/image20.jpeg"/><Relationship Id="rId2" Type="http://schemas.openxmlformats.org/officeDocument/2006/relationships/tags" Target="../tags/tag67.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72.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76.xml"/><Relationship Id="rId4" Type="http://schemas.openxmlformats.org/officeDocument/2006/relationships/image" Target="../media/image20.jpe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0.xml"/><Relationship Id="rId4" Type="http://schemas.openxmlformats.org/officeDocument/2006/relationships/image" Target="../media/image23.jpe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xml"/><Relationship Id="rId3" Type="http://schemas.openxmlformats.org/officeDocument/2006/relationships/image" Target="../media/image7.png"/><Relationship Id="rId2" Type="http://schemas.openxmlformats.org/officeDocument/2006/relationships/tags" Target="../tags/tag3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4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49.xml"/><Relationship Id="rId3" Type="http://schemas.openxmlformats.org/officeDocument/2006/relationships/image" Target="../media/image12.png"/><Relationship Id="rId2" Type="http://schemas.openxmlformats.org/officeDocument/2006/relationships/tags" Target="../tags/tag48.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2.xml"/><Relationship Id="rId3" Type="http://schemas.openxmlformats.org/officeDocument/2006/relationships/image" Target="../media/image13.jpeg"/><Relationship Id="rId2" Type="http://schemas.openxmlformats.org/officeDocument/2006/relationships/tags" Target="../tags/tag51.xml"/><Relationship Id="rId1" Type="http://schemas.openxmlformats.org/officeDocument/2006/relationships/tags" Target="../tags/tag50.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5.xml"/><Relationship Id="rId3" Type="http://schemas.openxmlformats.org/officeDocument/2006/relationships/image" Target="../media/image14.png"/><Relationship Id="rId2" Type="http://schemas.openxmlformats.org/officeDocument/2006/relationships/tags" Target="../tags/tag54.xml"/><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nvSpPr>
        <p:spPr>
          <a:xfrm>
            <a:off x="929640" y="2512907"/>
            <a:ext cx="10431780" cy="1076325"/>
          </a:xfrm>
          <a:prstGeom prst="rect">
            <a:avLst/>
          </a:prstGeom>
          <a:noFill/>
        </p:spPr>
        <p:txBody>
          <a:bodyPr wrap="square" rtlCol="0">
            <a:spAutoFit/>
          </a:bodyPr>
          <a:lstStyle/>
          <a:p>
            <a:pPr algn="dist"/>
            <a:r>
              <a:rPr lang="zh-CN" altLang="en-US" sz="6400" dirty="0">
                <a:ln w="6350">
                  <a:noFill/>
                </a:ln>
                <a:solidFill>
                  <a:schemeClr val="tx1"/>
                </a:solidFill>
                <a:latin typeface="微软雅黑" panose="020B0503020204020204" charset="-122"/>
                <a:ea typeface="微软雅黑" panose="020B0503020204020204" charset="-122"/>
                <a:cs typeface="微软雅黑" panose="020B0503020204020204" charset="-122"/>
              </a:rPr>
              <a:t>项目四</a:t>
            </a:r>
            <a:r>
              <a:rPr lang="en-US" altLang="zh-CN" sz="6400" dirty="0">
                <a:ln w="6350">
                  <a:noFill/>
                </a:ln>
                <a:solidFill>
                  <a:schemeClr val="tx1"/>
                </a:solidFill>
                <a:latin typeface="微软雅黑" panose="020B0503020204020204" charset="-122"/>
                <a:ea typeface="微软雅黑" panose="020B0503020204020204" charset="-122"/>
                <a:cs typeface="微软雅黑" panose="020B0503020204020204" charset="-122"/>
              </a:rPr>
              <a:t>  </a:t>
            </a:r>
            <a:r>
              <a:rPr lang="zh-CN" altLang="en-US" sz="6400" dirty="0">
                <a:ln w="6350">
                  <a:noFill/>
                </a:ln>
                <a:solidFill>
                  <a:schemeClr val="tx1"/>
                </a:solidFill>
                <a:latin typeface="微软雅黑" panose="020B0503020204020204" charset="-122"/>
                <a:ea typeface="微软雅黑" panose="020B0503020204020204" charset="-122"/>
                <a:cs typeface="微软雅黑" panose="020B0503020204020204" charset="-122"/>
              </a:rPr>
              <a:t>充电系统的检修</a:t>
            </a:r>
            <a:endParaRPr lang="zh-CN" altLang="en-US" sz="6400" dirty="0">
              <a:ln w="6350">
                <a:noFill/>
              </a:l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3" name="圆角矩形 22"/>
          <p:cNvSpPr/>
          <p:nvPr/>
        </p:nvSpPr>
        <p:spPr>
          <a:xfrm>
            <a:off x="3047153" y="4248917"/>
            <a:ext cx="6098091" cy="29717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dist">
              <a:buFont typeface="Arial" panose="020B0604020202020204" pitchFamily="34" charset="0"/>
              <a:buNone/>
            </a:pPr>
            <a:r>
              <a:rPr lang="en-US" altLang="zh-CN" sz="1335" dirty="0">
                <a:solidFill>
                  <a:schemeClr val="bg1">
                    <a:lumMod val="50000"/>
                  </a:schemeClr>
                </a:solidFill>
                <a:latin typeface="微软雅黑" panose="020B0503020204020204" charset="-122"/>
                <a:ea typeface="微软雅黑" panose="020B0503020204020204" charset="-122"/>
              </a:rPr>
              <a:t>Maintenance of Charging System for Project Four</a:t>
            </a:r>
            <a:endParaRPr lang="en-US" altLang="zh-CN" sz="1335" dirty="0">
              <a:solidFill>
                <a:schemeClr val="bg1">
                  <a:lumMod val="50000"/>
                </a:schemeClr>
              </a:solidFill>
              <a:latin typeface="微软雅黑" panose="020B0503020204020204" charset="-122"/>
              <a:ea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nvPicPr>
        <p:blipFill>
          <a:blip r:embed="rId3"/>
          <a:stretch>
            <a:fillRect/>
          </a:stretch>
        </p:blipFill>
        <p:spPr>
          <a:xfrm>
            <a:off x="239607" y="165100"/>
            <a:ext cx="696807" cy="7687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DC/DC</a:t>
            </a:r>
            <a:r>
              <a:rPr lang="zh-CN" altLang="en-US" dirty="0" err="1">
                <a:solidFill>
                  <a:schemeClr val="dk1"/>
                </a:solidFill>
                <a:sym typeface="微软雅黑" panose="020B0503020204020204" charset="-122"/>
              </a:rPr>
              <a:t>变换器</a:t>
            </a:r>
            <a:endParaRPr lang="zh-CN" altLang="en-US" dirty="0" err="1">
              <a:solidFill>
                <a:schemeClr val="dk1"/>
              </a:solidFill>
              <a:sym typeface="微软雅黑" panose="020B0503020204020204" charset="-122"/>
            </a:endParaRPr>
          </a:p>
        </p:txBody>
      </p:sp>
      <p:sp>
        <p:nvSpPr>
          <p:cNvPr id="5" name="文本框 4"/>
          <p:cNvSpPr txBox="1"/>
          <p:nvPr/>
        </p:nvSpPr>
        <p:spPr>
          <a:xfrm>
            <a:off x="642620" y="1316990"/>
            <a:ext cx="4064000" cy="368300"/>
          </a:xfrm>
          <a:prstGeom prst="rect">
            <a:avLst/>
          </a:prstGeom>
          <a:noFill/>
        </p:spPr>
        <p:txBody>
          <a:bodyPr wrap="square" rtlCol="0">
            <a:spAutoFit/>
          </a:bodyPr>
          <a:p>
            <a:pPr algn="l"/>
            <a:r>
              <a:rPr lang="zh-CN" altLang="en-US" dirty="0"/>
              <a:t>控制过程</a:t>
            </a:r>
            <a:endParaRPr lang="zh-CN" altLang="en-US" dirty="0"/>
          </a:p>
        </p:txBody>
      </p:sp>
      <p:sp>
        <p:nvSpPr>
          <p:cNvPr id="2" name="文本框 1"/>
          <p:cNvSpPr txBox="1"/>
          <p:nvPr/>
        </p:nvSpPr>
        <p:spPr>
          <a:xfrm>
            <a:off x="1337945" y="1892300"/>
            <a:ext cx="9816465" cy="645160"/>
          </a:xfrm>
          <a:prstGeom prst="rect">
            <a:avLst/>
          </a:prstGeom>
          <a:noFill/>
        </p:spPr>
        <p:txBody>
          <a:bodyPr wrap="square" rtlCol="0">
            <a:spAutoFit/>
          </a:bodyPr>
          <a:p>
            <a:pPr algn="l"/>
            <a:r>
              <a:rPr lang="zh-CN" altLang="en-US" dirty="0"/>
              <a:t>智能蓄电池</a:t>
            </a:r>
            <a:r>
              <a:rPr lang="en-US" altLang="zh-CN" dirty="0"/>
              <a:t>  </a:t>
            </a:r>
            <a:r>
              <a:rPr lang="zh-CN" altLang="en-US" dirty="0"/>
              <a:t>辅助蓄电池也称辅助电池，与</a:t>
            </a:r>
            <a:r>
              <a:rPr lang="en-US" altLang="zh-CN" dirty="0"/>
              <a:t>DC/DC</a:t>
            </a:r>
            <a:r>
              <a:rPr lang="zh-CN" altLang="en-US" dirty="0"/>
              <a:t>变换器共同为低压电路供电，当辅助蓄电池亏电时，由</a:t>
            </a:r>
            <a:r>
              <a:rPr lang="en-US" altLang="zh-CN" dirty="0"/>
              <a:t>DC/DC</a:t>
            </a:r>
            <a:r>
              <a:rPr lang="zh-CN" altLang="en-US" dirty="0"/>
              <a:t>变换器为其充电。</a:t>
            </a:r>
            <a:endParaRPr lang="zh-CN" altLang="en-US" dirty="0"/>
          </a:p>
        </p:txBody>
      </p:sp>
      <p:pic>
        <p:nvPicPr>
          <p:cNvPr id="4" name="图片 3"/>
          <p:cNvPicPr/>
          <p:nvPr/>
        </p:nvPicPr>
        <p:blipFill>
          <a:blip r:embed="rId3"/>
          <a:stretch>
            <a:fillRect/>
          </a:stretch>
        </p:blipFill>
        <p:spPr>
          <a:xfrm>
            <a:off x="457041" y="2744470"/>
            <a:ext cx="5848667" cy="2629217"/>
          </a:xfrm>
          <a:prstGeom prst="rect">
            <a:avLst/>
          </a:prstGeom>
        </p:spPr>
      </p:pic>
      <p:sp>
        <p:nvSpPr>
          <p:cNvPr id="6" name="文本框 5"/>
          <p:cNvSpPr txBox="1"/>
          <p:nvPr/>
        </p:nvSpPr>
        <p:spPr>
          <a:xfrm>
            <a:off x="1015841" y="5888038"/>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4-49 </a:t>
            </a:r>
            <a:r>
              <a:rPr lang="zh-CN" altLang="en-US" sz="1600">
                <a:solidFill>
                  <a:srgbClr val="000000"/>
                </a:solidFill>
                <a:latin typeface="黑体" panose="02010609060101010101" charset="-122"/>
                <a:ea typeface="黑体" panose="02010609060101010101" charset="-122"/>
              </a:rPr>
              <a:t>智能辅助蓄电池管理器</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7" name="图片 6"/>
          <p:cNvPicPr/>
          <p:nvPr/>
        </p:nvPicPr>
        <p:blipFill>
          <a:blip r:embed="rId4"/>
          <a:stretch>
            <a:fillRect/>
          </a:stretch>
        </p:blipFill>
        <p:spPr>
          <a:xfrm>
            <a:off x="7667466" y="2537143"/>
            <a:ext cx="4067492" cy="3143567"/>
          </a:xfrm>
          <a:prstGeom prst="rect">
            <a:avLst/>
          </a:prstGeom>
        </p:spPr>
      </p:pic>
      <p:sp>
        <p:nvSpPr>
          <p:cNvPr id="8" name="文本框 7"/>
          <p:cNvSpPr txBox="1"/>
          <p:nvPr/>
        </p:nvSpPr>
        <p:spPr>
          <a:xfrm>
            <a:off x="7970520" y="5888355"/>
            <a:ext cx="3461385" cy="398780"/>
          </a:xfrm>
          <a:prstGeom prst="rect">
            <a:avLst/>
          </a:prstGeom>
        </p:spPr>
        <p:txBody>
          <a:bodyPr wrap="square">
            <a:spAutoFit/>
          </a:bodyPr>
          <a:p>
            <a:r>
              <a:rPr lang="en-US" altLang="zh-CN" sz="1600">
                <a:solidFill>
                  <a:srgbClr val="000000"/>
                </a:solidFill>
                <a:latin typeface="ATC-4e2d7b497ebf* +"/>
                <a:ea typeface="ATC-4e2d7b497ebf* +"/>
              </a:rPr>
              <a:t> </a:t>
            </a:r>
            <a:r>
              <a:rPr lang="zh-CN" altLang="en-US" sz="2000">
                <a:solidFill>
                  <a:srgbClr val="000000"/>
                </a:solidFill>
                <a:latin typeface="黑体" panose="02010609060101010101" charset="-122"/>
                <a:ea typeface="黑体" panose="02010609060101010101" charset="-122"/>
              </a:rPr>
              <a:t>图</a:t>
            </a:r>
            <a:r>
              <a:rPr lang="en-US" altLang="zh-CN" sz="2000">
                <a:solidFill>
                  <a:srgbClr val="000000"/>
                </a:solidFill>
                <a:latin typeface="黑体" panose="02010609060101010101" charset="-122"/>
                <a:ea typeface="黑体" panose="02010609060101010101" charset="-122"/>
              </a:rPr>
              <a:t>4-50 </a:t>
            </a:r>
            <a:r>
              <a:rPr lang="zh-CN" altLang="en-US" sz="2000">
                <a:solidFill>
                  <a:srgbClr val="000000"/>
                </a:solidFill>
                <a:latin typeface="黑体" panose="02010609060101010101" charset="-122"/>
                <a:ea typeface="黑体" panose="02010609060101010101" charset="-122"/>
              </a:rPr>
              <a:t>智能辅助蓄电池电路</a:t>
            </a:r>
            <a:endParaRPr lang="zh-CN" altLang="en-US" sz="2000">
              <a:solidFill>
                <a:srgbClr val="000000"/>
              </a:solidFill>
              <a:latin typeface="黑体" panose="02010609060101010101" charset="-122"/>
              <a:ea typeface="黑体" panose="02010609060101010101" charset="-122"/>
            </a:endParaRPr>
          </a:p>
        </p:txBody>
      </p:sp>
    </p:spTree>
    <p:custDataLst>
      <p:tags r:id="rId5"/>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gn="l"/>
            <a:r>
              <a:rPr lang="zh-CN" altLang="en-US" dirty="0">
                <a:solidFill>
                  <a:schemeClr val="tx1"/>
                </a:solidFill>
                <a:sym typeface="+mn-ea"/>
              </a:rPr>
              <a:t>新能源汽车低压电源系统的实际应用</a:t>
            </a:r>
            <a:endParaRPr lang="zh-CN" altLang="en-US" dirty="0">
              <a:solidFill>
                <a:schemeClr val="tx1"/>
              </a:solidFill>
              <a:sym typeface="+mn-ea"/>
            </a:endParaRPr>
          </a:p>
        </p:txBody>
      </p:sp>
      <p:sp>
        <p:nvSpPr>
          <p:cNvPr id="2" name="文本框 1"/>
          <p:cNvSpPr txBox="1"/>
          <p:nvPr/>
        </p:nvSpPr>
        <p:spPr>
          <a:xfrm>
            <a:off x="1188085" y="1079500"/>
            <a:ext cx="9816465" cy="645160"/>
          </a:xfrm>
          <a:prstGeom prst="rect">
            <a:avLst/>
          </a:prstGeom>
          <a:noFill/>
        </p:spPr>
        <p:txBody>
          <a:bodyPr wrap="square" rtlCol="0">
            <a:spAutoFit/>
          </a:bodyPr>
          <a:p>
            <a:pPr algn="l"/>
            <a:r>
              <a:rPr lang="zh-CN" altLang="en-US" dirty="0"/>
              <a:t>秦</a:t>
            </a:r>
            <a:r>
              <a:rPr lang="en-US" altLang="zh-CN" dirty="0"/>
              <a:t>EV DC/DC</a:t>
            </a:r>
            <a:r>
              <a:rPr lang="zh-CN" altLang="en-US" dirty="0"/>
              <a:t>变换器与充配电总成集成在一起，其将车载充电机和</a:t>
            </a:r>
            <a:r>
              <a:rPr lang="en-US" altLang="zh-CN" dirty="0"/>
              <a:t>DC/DC</a:t>
            </a:r>
            <a:r>
              <a:rPr lang="zh-CN" altLang="en-US" dirty="0"/>
              <a:t>变换器等所用到的大功率晶体管集中安放在一起，以便于集体散热。</a:t>
            </a:r>
            <a:endParaRPr lang="zh-CN" altLang="en-US" dirty="0"/>
          </a:p>
        </p:txBody>
      </p:sp>
      <p:pic>
        <p:nvPicPr>
          <p:cNvPr id="10" name="图片 9"/>
          <p:cNvPicPr/>
          <p:nvPr/>
        </p:nvPicPr>
        <p:blipFill>
          <a:blip r:embed="rId3"/>
          <a:stretch>
            <a:fillRect/>
          </a:stretch>
        </p:blipFill>
        <p:spPr>
          <a:xfrm>
            <a:off x="338455" y="2059940"/>
            <a:ext cx="3781425" cy="3825875"/>
          </a:xfrm>
          <a:prstGeom prst="rect">
            <a:avLst/>
          </a:prstGeom>
        </p:spPr>
      </p:pic>
      <p:sp>
        <p:nvSpPr>
          <p:cNvPr id="11" name="文本框 10"/>
          <p:cNvSpPr txBox="1"/>
          <p:nvPr/>
        </p:nvSpPr>
        <p:spPr>
          <a:xfrm>
            <a:off x="280829" y="5977890"/>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4-51 </a:t>
            </a:r>
            <a:r>
              <a:rPr lang="zh-CN" altLang="en-US" sz="1600">
                <a:solidFill>
                  <a:srgbClr val="000000"/>
                </a:solidFill>
                <a:latin typeface="黑体" panose="02010609060101010101" charset="-122"/>
                <a:ea typeface="黑体" panose="02010609060101010101" charset="-122"/>
              </a:rPr>
              <a:t>秦</a:t>
            </a:r>
            <a:r>
              <a:rPr lang="en-US" altLang="zh-CN" sz="1600">
                <a:solidFill>
                  <a:srgbClr val="000000"/>
                </a:solidFill>
                <a:latin typeface="黑体" panose="02010609060101010101" charset="-122"/>
                <a:ea typeface="黑体" panose="02010609060101010101" charset="-122"/>
              </a:rPr>
              <a:t>EV</a:t>
            </a:r>
            <a:r>
              <a:rPr lang="zh-CN" altLang="en-US" sz="1600">
                <a:solidFill>
                  <a:srgbClr val="000000"/>
                </a:solidFill>
                <a:latin typeface="黑体" panose="02010609060101010101" charset="-122"/>
                <a:ea typeface="黑体" panose="02010609060101010101" charset="-122"/>
              </a:rPr>
              <a:t>充配电总成</a:t>
            </a:r>
            <a:r>
              <a:rPr lang="en-US" altLang="zh-CN" sz="1600">
                <a:solidFill>
                  <a:srgbClr val="000000"/>
                </a:solidFill>
                <a:latin typeface="黑体" panose="02010609060101010101" charset="-122"/>
                <a:ea typeface="黑体" panose="02010609060101010101" charset="-122"/>
              </a:rPr>
              <a:t>DC/DC</a:t>
            </a:r>
            <a:r>
              <a:rPr lang="zh-CN" altLang="en-US" sz="1600">
                <a:solidFill>
                  <a:srgbClr val="000000"/>
                </a:solidFill>
                <a:latin typeface="黑体" panose="02010609060101010101" charset="-122"/>
                <a:ea typeface="黑体" panose="02010609060101010101" charset="-122"/>
              </a:rPr>
              <a:t>变换器</a:t>
            </a: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p:txBody>
      </p:sp>
      <p:pic>
        <p:nvPicPr>
          <p:cNvPr id="12" name="图片 11"/>
          <p:cNvPicPr/>
          <p:nvPr/>
        </p:nvPicPr>
        <p:blipFill>
          <a:blip r:embed="rId4"/>
          <a:stretch>
            <a:fillRect/>
          </a:stretch>
        </p:blipFill>
        <p:spPr>
          <a:xfrm>
            <a:off x="6957854" y="2482850"/>
            <a:ext cx="4134167" cy="2533967"/>
          </a:xfrm>
          <a:prstGeom prst="rect">
            <a:avLst/>
          </a:prstGeom>
        </p:spPr>
      </p:pic>
      <p:sp>
        <p:nvSpPr>
          <p:cNvPr id="13" name="文本框 12"/>
          <p:cNvSpPr txBox="1"/>
          <p:nvPr/>
        </p:nvSpPr>
        <p:spPr>
          <a:xfrm>
            <a:off x="6814979" y="5579427"/>
            <a:ext cx="5080000" cy="398780"/>
          </a:xfrm>
          <a:prstGeom prst="rect">
            <a:avLst/>
          </a:prstGeom>
        </p:spPr>
        <p:txBody>
          <a:bodyPr>
            <a:spAutoFit/>
          </a:bodyPr>
          <a:p>
            <a:r>
              <a:rPr lang="en-US" altLang="zh-CN" sz="1600">
                <a:solidFill>
                  <a:srgbClr val="000000"/>
                </a:solidFill>
                <a:latin typeface="ATC-4e2d7b497ebf* +"/>
                <a:ea typeface="ATC-4e2d7b497ebf* +"/>
              </a:rPr>
              <a:t> </a:t>
            </a:r>
            <a:r>
              <a:rPr lang="zh-CN" altLang="en-US" sz="2000">
                <a:solidFill>
                  <a:srgbClr val="000000"/>
                </a:solidFill>
                <a:latin typeface="黑体" panose="02010609060101010101" charset="-122"/>
                <a:ea typeface="黑体" panose="02010609060101010101" charset="-122"/>
              </a:rPr>
              <a:t>图</a:t>
            </a:r>
            <a:r>
              <a:rPr lang="en-US" altLang="zh-CN" sz="2000">
                <a:solidFill>
                  <a:srgbClr val="000000"/>
                </a:solidFill>
                <a:latin typeface="黑体" panose="02010609060101010101" charset="-122"/>
                <a:ea typeface="黑体" panose="02010609060101010101" charset="-122"/>
              </a:rPr>
              <a:t>4-52 </a:t>
            </a:r>
            <a:r>
              <a:rPr lang="zh-CN" altLang="en-US" sz="2000">
                <a:solidFill>
                  <a:srgbClr val="000000"/>
                </a:solidFill>
                <a:latin typeface="黑体" panose="02010609060101010101" charset="-122"/>
                <a:ea typeface="黑体" panose="02010609060101010101" charset="-122"/>
              </a:rPr>
              <a:t>秦</a:t>
            </a:r>
            <a:r>
              <a:rPr lang="en-US" altLang="zh-CN" sz="2000">
                <a:solidFill>
                  <a:srgbClr val="000000"/>
                </a:solidFill>
                <a:latin typeface="黑体" panose="02010609060101010101" charset="-122"/>
                <a:ea typeface="黑体" panose="02010609060101010101" charset="-122"/>
              </a:rPr>
              <a:t>EV DC/DC</a:t>
            </a:r>
            <a:r>
              <a:rPr lang="zh-CN" altLang="en-US" sz="2000">
                <a:solidFill>
                  <a:srgbClr val="000000"/>
                </a:solidFill>
                <a:latin typeface="黑体" panose="02010609060101010101" charset="-122"/>
                <a:ea typeface="黑体" panose="02010609060101010101" charset="-122"/>
              </a:rPr>
              <a:t>变换器与辅助电源系统</a:t>
            </a:r>
            <a:endParaRPr lang="zh-CN" altLang="en-US" sz="2000">
              <a:solidFill>
                <a:srgbClr val="000000"/>
              </a:solidFill>
              <a:latin typeface="黑体" panose="02010609060101010101" charset="-122"/>
              <a:ea typeface="黑体" panose="02010609060101010101" charset="-122"/>
            </a:endParaRPr>
          </a:p>
        </p:txBody>
      </p:sp>
    </p:spTree>
    <p:custDataLst>
      <p:tags r:id="rId5"/>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任务实施</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1041400" y="1198880"/>
            <a:ext cx="2047875" cy="506031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实施电动汽车高压维修时，一定要遵守电动汽车维修的高压防护规范，设置车辆标识和安全工作区、按要求佩戴高压防护用具、严格遵守高压操作流程。</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4" name="图片 3"/>
          <p:cNvPicPr/>
          <p:nvPr/>
        </p:nvPicPr>
        <p:blipFill>
          <a:blip r:embed="rId4"/>
          <a:stretch>
            <a:fillRect/>
          </a:stretch>
        </p:blipFill>
        <p:spPr>
          <a:xfrm>
            <a:off x="3759200" y="1306195"/>
            <a:ext cx="7571105" cy="4953000"/>
          </a:xfrm>
          <a:prstGeom prst="rect">
            <a:avLst/>
          </a:prstGeom>
        </p:spPr>
      </p:pic>
    </p:spTree>
    <p:custDataLst>
      <p:tags r:id="rId5"/>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990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全车无低压电</a:t>
            </a:r>
            <a:endParaRPr lang="zh-CN" altLang="en-US" dirty="0" err="1">
              <a:solidFill>
                <a:schemeClr val="dk1"/>
              </a:solidFill>
              <a:sym typeface="微软雅黑" panose="020B0503020204020204" charset="-122"/>
            </a:endParaRPr>
          </a:p>
        </p:txBody>
      </p:sp>
      <p:sp>
        <p:nvSpPr>
          <p:cNvPr id="4" name="文本框 3"/>
          <p:cNvSpPr txBox="1"/>
          <p:nvPr/>
        </p:nvSpPr>
        <p:spPr>
          <a:xfrm>
            <a:off x="261620" y="1299845"/>
            <a:ext cx="11626215" cy="645160"/>
          </a:xfrm>
          <a:prstGeom prst="rect">
            <a:avLst/>
          </a:prstGeom>
          <a:noFill/>
        </p:spPr>
        <p:txBody>
          <a:bodyPr wrap="square" rtlCol="0">
            <a:spAutoFit/>
          </a:bodyPr>
          <a:p>
            <a:pPr algn="l"/>
            <a:r>
              <a:rPr lang="zh-CN" altLang="en-US" dirty="0"/>
              <a:t>检查辅助蓄电池电压应在</a:t>
            </a:r>
            <a:r>
              <a:rPr lang="en-US" altLang="zh-CN" dirty="0"/>
              <a:t>11</a:t>
            </a:r>
            <a:r>
              <a:rPr lang="zh-CN" altLang="en-US" dirty="0"/>
              <a:t>～</a:t>
            </a:r>
            <a:r>
              <a:rPr lang="en-US" altLang="zh-CN" dirty="0"/>
              <a:t>14V</a:t>
            </a:r>
            <a:r>
              <a:rPr lang="zh-CN" altLang="en-US" dirty="0"/>
              <a:t>，如图</a:t>
            </a:r>
            <a:r>
              <a:rPr lang="en-US" altLang="zh-CN" dirty="0"/>
              <a:t>4-57</a:t>
            </a:r>
            <a:r>
              <a:rPr lang="zh-CN" altLang="en-US" dirty="0"/>
              <a:t>所示。如电压过低为辅助蓄电池亏电。检查蓄电池极柱卡子是否接触良好，检查辅助蓄电池负极线缆与车架连接是否良好，检查</a:t>
            </a:r>
            <a:r>
              <a:rPr lang="en-US" altLang="zh-CN" dirty="0"/>
              <a:t>F1/18</a:t>
            </a:r>
            <a:r>
              <a:rPr lang="zh-CN" altLang="en-US" dirty="0"/>
              <a:t>保险丝熔断是否正常。</a:t>
            </a:r>
            <a:endParaRPr lang="zh-CN" altLang="en-US" dirty="0"/>
          </a:p>
        </p:txBody>
      </p:sp>
      <p:pic>
        <p:nvPicPr>
          <p:cNvPr id="3" name="图片 2"/>
          <p:cNvPicPr/>
          <p:nvPr/>
        </p:nvPicPr>
        <p:blipFill>
          <a:blip r:embed="rId3"/>
          <a:stretch>
            <a:fillRect/>
          </a:stretch>
        </p:blipFill>
        <p:spPr>
          <a:xfrm>
            <a:off x="3595529" y="2483644"/>
            <a:ext cx="4543742" cy="3172142"/>
          </a:xfrm>
          <a:prstGeom prst="rect">
            <a:avLst/>
          </a:prstGeom>
        </p:spPr>
      </p:pic>
      <p:sp>
        <p:nvSpPr>
          <p:cNvPr id="6" name="文本框 5"/>
          <p:cNvSpPr txBox="1"/>
          <p:nvPr/>
        </p:nvSpPr>
        <p:spPr>
          <a:xfrm>
            <a:off x="3595529" y="5655786"/>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4-57 </a:t>
            </a:r>
            <a:r>
              <a:rPr lang="zh-CN" altLang="en-US" sz="1600">
                <a:solidFill>
                  <a:srgbClr val="000000"/>
                </a:solidFill>
                <a:latin typeface="黑体" panose="02010609060101010101" charset="-122"/>
                <a:ea typeface="黑体" panose="02010609060101010101" charset="-122"/>
              </a:rPr>
              <a:t>辅助蓄电池电压测量</a:t>
            </a:r>
            <a:endParaRPr lang="zh-CN" altLang="en-US" sz="1600">
              <a:solidFill>
                <a:srgbClr val="000000"/>
              </a:solidFill>
              <a:latin typeface="黑体" panose="02010609060101010101" charset="-122"/>
              <a:ea typeface="黑体" panose="02010609060101010101" charset="-122"/>
            </a:endParaRPr>
          </a:p>
        </p:txBody>
      </p:sp>
    </p:spTree>
    <p:custDataLst>
      <p:tags r:id="rId4"/>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故障诊断</a:t>
            </a:r>
            <a:endParaRPr lang="zh-CN" altLang="en-US" dirty="0" err="1">
              <a:solidFill>
                <a:schemeClr val="dk1"/>
              </a:solidFill>
              <a:sym typeface="微软雅黑" panose="020B0503020204020204" charset="-122"/>
            </a:endParaRPr>
          </a:p>
        </p:txBody>
      </p:sp>
      <p:sp>
        <p:nvSpPr>
          <p:cNvPr id="3" name="副标题"/>
          <p:cNvSpPr txBox="1"/>
          <p:nvPr>
            <p:custDataLst>
              <p:tags r:id="rId3"/>
            </p:custDataLst>
          </p:nvPr>
        </p:nvSpPr>
        <p:spPr>
          <a:xfrm>
            <a:off x="457204" y="762007"/>
            <a:ext cx="11277690" cy="457204"/>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lang="en-US" altLang="zh-CN" dirty="0" err="1">
                <a:solidFill>
                  <a:schemeClr val="dk1"/>
                </a:solidFill>
                <a:sym typeface="微软雅黑" panose="020B0503020204020204" charset="-122"/>
              </a:rPr>
              <a:t>DC/DC</a:t>
            </a:r>
            <a:r>
              <a:rPr lang="zh-CN" altLang="en-US" dirty="0" err="1">
                <a:solidFill>
                  <a:schemeClr val="dk1"/>
                </a:solidFill>
                <a:sym typeface="微软雅黑" panose="020B0503020204020204" charset="-122"/>
              </a:rPr>
              <a:t>变换器性能测量</a:t>
            </a:r>
            <a:endParaRPr lang="zh-CN" altLang="en-US" dirty="0" err="1">
              <a:solidFill>
                <a:schemeClr val="dk1"/>
              </a:solidFill>
              <a:sym typeface="微软雅黑" panose="020B0503020204020204" charset="-122"/>
            </a:endParaRPr>
          </a:p>
        </p:txBody>
      </p:sp>
      <p:sp>
        <p:nvSpPr>
          <p:cNvPr id="4" name="文本框 3"/>
          <p:cNvSpPr txBox="1"/>
          <p:nvPr/>
        </p:nvSpPr>
        <p:spPr>
          <a:xfrm>
            <a:off x="261620" y="1610995"/>
            <a:ext cx="11626215" cy="645160"/>
          </a:xfrm>
          <a:prstGeom prst="rect">
            <a:avLst/>
          </a:prstGeom>
          <a:noFill/>
        </p:spPr>
        <p:txBody>
          <a:bodyPr wrap="square" rtlCol="0">
            <a:spAutoFit/>
          </a:bodyPr>
          <a:p>
            <a:pPr algn="l"/>
            <a:r>
              <a:rPr lang="zh-CN" altLang="en-US" dirty="0"/>
              <a:t>在未上电时，整车用电器使用辅助蓄电池的电，上电后，</a:t>
            </a:r>
            <a:r>
              <a:rPr lang="en-US" altLang="zh-CN" dirty="0"/>
              <a:t>DC/DC</a:t>
            </a:r>
            <a:r>
              <a:rPr lang="zh-CN" altLang="en-US" dirty="0"/>
              <a:t>变换器工作，向外输出电压，向全车供电。我们可以通过这个原理来检测</a:t>
            </a:r>
            <a:r>
              <a:rPr lang="en-US" altLang="zh-CN" dirty="0"/>
              <a:t>DC/DC</a:t>
            </a:r>
            <a:r>
              <a:rPr lang="zh-CN" altLang="en-US" dirty="0"/>
              <a:t>变换器是否工作正常。</a:t>
            </a:r>
            <a:endParaRPr lang="zh-CN" altLang="en-US" dirty="0"/>
          </a:p>
        </p:txBody>
      </p:sp>
      <p:pic>
        <p:nvPicPr>
          <p:cNvPr id="5" name="图片 4"/>
          <p:cNvPicPr/>
          <p:nvPr/>
        </p:nvPicPr>
        <p:blipFill>
          <a:blip r:embed="rId4"/>
          <a:stretch>
            <a:fillRect/>
          </a:stretch>
        </p:blipFill>
        <p:spPr>
          <a:xfrm>
            <a:off x="914241" y="2835752"/>
            <a:ext cx="4705667" cy="2476817"/>
          </a:xfrm>
          <a:prstGeom prst="rect">
            <a:avLst/>
          </a:prstGeom>
        </p:spPr>
      </p:pic>
      <p:sp>
        <p:nvSpPr>
          <p:cNvPr id="7" name="文本框 6"/>
          <p:cNvSpPr txBox="1"/>
          <p:nvPr/>
        </p:nvSpPr>
        <p:spPr>
          <a:xfrm>
            <a:off x="914241" y="5312569"/>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4-54 </a:t>
            </a:r>
            <a:r>
              <a:rPr lang="zh-CN" altLang="en-US" sz="1600">
                <a:solidFill>
                  <a:srgbClr val="000000"/>
                </a:solidFill>
                <a:latin typeface="黑体" panose="02010609060101010101" charset="-122"/>
                <a:ea typeface="黑体" panose="02010609060101010101" charset="-122"/>
              </a:rPr>
              <a:t>未上电时</a:t>
            </a:r>
            <a:r>
              <a:rPr lang="en-US" altLang="zh-CN" sz="1600">
                <a:solidFill>
                  <a:srgbClr val="000000"/>
                </a:solidFill>
                <a:latin typeface="黑体" panose="02010609060101010101" charset="-122"/>
                <a:ea typeface="黑体" panose="02010609060101010101" charset="-122"/>
              </a:rPr>
              <a:t>DC/DC</a:t>
            </a:r>
            <a:r>
              <a:rPr lang="zh-CN" altLang="en-US" sz="1600">
                <a:solidFill>
                  <a:srgbClr val="000000"/>
                </a:solidFill>
                <a:latin typeface="黑体" panose="02010609060101010101" charset="-122"/>
                <a:ea typeface="黑体" panose="02010609060101010101" charset="-122"/>
              </a:rPr>
              <a:t>变换器电压测量</a:t>
            </a:r>
            <a:endParaRPr lang="zh-CN" altLang="en-US" sz="1600">
              <a:solidFill>
                <a:srgbClr val="000000"/>
              </a:solidFill>
              <a:latin typeface="黑体" panose="02010609060101010101" charset="-122"/>
              <a:ea typeface="黑体" panose="02010609060101010101" charset="-122"/>
            </a:endParaRPr>
          </a:p>
        </p:txBody>
      </p:sp>
      <p:pic>
        <p:nvPicPr>
          <p:cNvPr id="8" name="图片 7"/>
          <p:cNvPicPr/>
          <p:nvPr/>
        </p:nvPicPr>
        <p:blipFill>
          <a:blip r:embed="rId5"/>
          <a:stretch>
            <a:fillRect/>
          </a:stretch>
        </p:blipFill>
        <p:spPr>
          <a:xfrm>
            <a:off x="6248241" y="2482692"/>
            <a:ext cx="4553267" cy="2914967"/>
          </a:xfrm>
          <a:prstGeom prst="rect">
            <a:avLst/>
          </a:prstGeom>
        </p:spPr>
      </p:pic>
      <p:sp>
        <p:nvSpPr>
          <p:cNvPr id="9" name="文本框 8"/>
          <p:cNvSpPr txBox="1"/>
          <p:nvPr/>
        </p:nvSpPr>
        <p:spPr>
          <a:xfrm>
            <a:off x="6248241" y="5397659"/>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4-55 </a:t>
            </a:r>
            <a:r>
              <a:rPr lang="zh-CN" altLang="en-US" sz="1600">
                <a:solidFill>
                  <a:srgbClr val="000000"/>
                </a:solidFill>
                <a:latin typeface="黑体" panose="02010609060101010101" charset="-122"/>
                <a:ea typeface="黑体" panose="02010609060101010101" charset="-122"/>
              </a:rPr>
              <a:t>上电后</a:t>
            </a:r>
            <a:r>
              <a:rPr lang="en-US" altLang="zh-CN" sz="1600">
                <a:solidFill>
                  <a:srgbClr val="000000"/>
                </a:solidFill>
                <a:latin typeface="黑体" panose="02010609060101010101" charset="-122"/>
                <a:ea typeface="黑体" panose="02010609060101010101" charset="-122"/>
              </a:rPr>
              <a:t>DC/DC</a:t>
            </a:r>
            <a:r>
              <a:rPr lang="zh-CN" altLang="en-US" sz="1600">
                <a:solidFill>
                  <a:srgbClr val="000000"/>
                </a:solidFill>
                <a:latin typeface="黑体" panose="02010609060101010101" charset="-122"/>
                <a:ea typeface="黑体" panose="02010609060101010101" charset="-122"/>
              </a:rPr>
              <a:t>变换器电压测量</a:t>
            </a:r>
            <a:endParaRPr lang="zh-CN" altLang="en-US" sz="1600">
              <a:solidFill>
                <a:srgbClr val="000000"/>
              </a:solidFill>
              <a:latin typeface="黑体" panose="02010609060101010101" charset="-122"/>
              <a:ea typeface="黑体" panose="02010609060101010101" charset="-122"/>
            </a:endParaRPr>
          </a:p>
        </p:txBody>
      </p:sp>
    </p:spTree>
    <p:custDataLst>
      <p:tags r:id="rId6"/>
    </p:custData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故障诊断</a:t>
            </a:r>
            <a:endParaRPr lang="zh-CN" altLang="en-US" dirty="0" err="1">
              <a:solidFill>
                <a:schemeClr val="dk1"/>
              </a:solidFill>
              <a:sym typeface="微软雅黑" panose="020B0503020204020204" charset="-122"/>
            </a:endParaRPr>
          </a:p>
        </p:txBody>
      </p:sp>
      <p:sp>
        <p:nvSpPr>
          <p:cNvPr id="3" name="副标题"/>
          <p:cNvSpPr txBox="1"/>
          <p:nvPr>
            <p:custDataLst>
              <p:tags r:id="rId3"/>
            </p:custDataLst>
          </p:nvPr>
        </p:nvSpPr>
        <p:spPr>
          <a:xfrm>
            <a:off x="457204" y="762007"/>
            <a:ext cx="11277690" cy="457204"/>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lang="zh-CN" altLang="en-US" dirty="0" err="1">
                <a:solidFill>
                  <a:schemeClr val="dk1"/>
                </a:solidFill>
                <a:sym typeface="微软雅黑" panose="020B0503020204020204" charset="-122"/>
              </a:rPr>
              <a:t>全车无低压电</a:t>
            </a:r>
            <a:endParaRPr lang="zh-CN" altLang="en-US" dirty="0" err="1">
              <a:solidFill>
                <a:schemeClr val="dk1"/>
              </a:solidFill>
              <a:sym typeface="微软雅黑" panose="020B0503020204020204" charset="-122"/>
            </a:endParaRPr>
          </a:p>
        </p:txBody>
      </p:sp>
      <p:sp>
        <p:nvSpPr>
          <p:cNvPr id="4" name="文本框 3"/>
          <p:cNvSpPr txBox="1"/>
          <p:nvPr/>
        </p:nvSpPr>
        <p:spPr>
          <a:xfrm>
            <a:off x="261620" y="1536700"/>
            <a:ext cx="11626215" cy="645160"/>
          </a:xfrm>
          <a:prstGeom prst="rect">
            <a:avLst/>
          </a:prstGeom>
          <a:noFill/>
        </p:spPr>
        <p:txBody>
          <a:bodyPr wrap="square" rtlCol="0">
            <a:spAutoFit/>
          </a:bodyPr>
          <a:p>
            <a:pPr algn="l"/>
            <a:r>
              <a:rPr lang="zh-CN" altLang="en-US" dirty="0"/>
              <a:t>检查辅助蓄电池电压应在</a:t>
            </a:r>
            <a:r>
              <a:rPr lang="en-US" altLang="zh-CN" dirty="0"/>
              <a:t>11</a:t>
            </a:r>
            <a:r>
              <a:rPr lang="zh-CN" altLang="en-US" dirty="0"/>
              <a:t>～</a:t>
            </a:r>
            <a:r>
              <a:rPr lang="en-US" altLang="zh-CN" dirty="0"/>
              <a:t>14V</a:t>
            </a:r>
            <a:r>
              <a:rPr lang="zh-CN" altLang="en-US" dirty="0"/>
              <a:t>，如图</a:t>
            </a:r>
            <a:r>
              <a:rPr lang="en-US" altLang="zh-CN" dirty="0"/>
              <a:t>4-57</a:t>
            </a:r>
            <a:r>
              <a:rPr lang="zh-CN" altLang="en-US" dirty="0"/>
              <a:t>所示。如电压过低为辅助蓄电池亏电。检查蓄电池极柱卡子是否接触良好，检查辅助蓄电池负极线缆与车架连接是否良好，检查</a:t>
            </a:r>
            <a:r>
              <a:rPr lang="en-US" altLang="zh-CN" dirty="0"/>
              <a:t>F1/18</a:t>
            </a:r>
            <a:r>
              <a:rPr lang="zh-CN" altLang="en-US" dirty="0"/>
              <a:t>保险丝熔断是否正常。</a:t>
            </a:r>
            <a:endParaRPr lang="zh-CN" altLang="en-US" dirty="0"/>
          </a:p>
        </p:txBody>
      </p:sp>
      <p:pic>
        <p:nvPicPr>
          <p:cNvPr id="5" name="图片 4"/>
          <p:cNvPicPr/>
          <p:nvPr/>
        </p:nvPicPr>
        <p:blipFill>
          <a:blip r:embed="rId4"/>
          <a:stretch>
            <a:fillRect/>
          </a:stretch>
        </p:blipFill>
        <p:spPr>
          <a:xfrm>
            <a:off x="3595529" y="2483644"/>
            <a:ext cx="4543742" cy="3172142"/>
          </a:xfrm>
          <a:prstGeom prst="rect">
            <a:avLst/>
          </a:prstGeom>
        </p:spPr>
      </p:pic>
      <p:sp>
        <p:nvSpPr>
          <p:cNvPr id="6" name="文本框 5"/>
          <p:cNvSpPr txBox="1"/>
          <p:nvPr/>
        </p:nvSpPr>
        <p:spPr>
          <a:xfrm>
            <a:off x="3595529" y="5655786"/>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4-57 </a:t>
            </a:r>
            <a:r>
              <a:rPr lang="zh-CN" altLang="en-US" sz="1600">
                <a:solidFill>
                  <a:srgbClr val="000000"/>
                </a:solidFill>
                <a:latin typeface="黑体" panose="02010609060101010101" charset="-122"/>
                <a:ea typeface="黑体" panose="02010609060101010101" charset="-122"/>
              </a:rPr>
              <a:t>辅助蓄电池电压测量</a:t>
            </a:r>
            <a:endParaRPr lang="zh-CN" altLang="en-US" sz="1600">
              <a:solidFill>
                <a:srgbClr val="000000"/>
              </a:solidFill>
              <a:latin typeface="黑体" panose="02010609060101010101" charset="-122"/>
              <a:ea typeface="黑体" panose="02010609060101010101" charset="-122"/>
            </a:endParaRPr>
          </a:p>
        </p:txBody>
      </p:sp>
    </p:spTree>
    <p:custDataLst>
      <p:tags r:id="rId5"/>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故障诊断</a:t>
            </a:r>
            <a:endParaRPr lang="zh-CN" altLang="en-US" dirty="0" err="1">
              <a:solidFill>
                <a:schemeClr val="dk1"/>
              </a:solidFill>
              <a:sym typeface="微软雅黑" panose="020B0503020204020204" charset="-122"/>
            </a:endParaRPr>
          </a:p>
        </p:txBody>
      </p:sp>
      <p:sp>
        <p:nvSpPr>
          <p:cNvPr id="3" name="副标题"/>
          <p:cNvSpPr txBox="1"/>
          <p:nvPr>
            <p:custDataLst>
              <p:tags r:id="rId3"/>
            </p:custDataLst>
          </p:nvPr>
        </p:nvSpPr>
        <p:spPr>
          <a:xfrm>
            <a:off x="457204" y="762007"/>
            <a:ext cx="11277690" cy="457204"/>
          </a:xfrm>
          <a:prstGeom prst="rect">
            <a:avLst/>
          </a:prstGeom>
          <a:noFill/>
          <a:ln w="12700">
            <a:miter lim="400000"/>
          </a:ln>
          <a:extLst>
            <a:ext uri="{909E8E84-426E-40DD-AFC4-6F175D3DCCD1}">
              <a14:hiddenFill xmlns:a14="http://schemas.microsoft.com/office/drawing/2010/main">
                <a:solidFill>
                  <a:schemeClr val="accent3"/>
                </a:solidFill>
              </a14:hiddenFill>
            </a:ext>
          </a:extLst>
        </p:spPr>
        <p:txBody>
          <a:bodyPr lIns="0" tIns="0" rIns="0" bIns="0">
            <a:normAutofit/>
          </a:bodyPr>
          <a:lstStyle>
            <a:defPPr>
              <a:defRPr lang="zh-CN"/>
            </a:defPPr>
            <a:lvl1pPr fontAlgn="auto">
              <a:lnSpc>
                <a:spcPct val="120000"/>
              </a:lnSpc>
              <a:defRPr sz="2000">
                <a:solidFill>
                  <a:srgbClr val="FFFFFF"/>
                </a:solidFill>
                <a:latin typeface="微软雅黑" panose="020B0503020204020204" charset="-122"/>
                <a:ea typeface="微软雅黑" panose="020B0503020204020204" charset="-122"/>
                <a:cs typeface="微软雅黑" panose="020B0503020204020204" charset="-122"/>
              </a:defRPr>
            </a:lvl1pPr>
          </a:lstStyle>
          <a:p>
            <a:r>
              <a:rPr lang="zh-CN" altLang="en-US" dirty="0" err="1">
                <a:solidFill>
                  <a:schemeClr val="dk1"/>
                </a:solidFill>
                <a:sym typeface="微软雅黑" panose="020B0503020204020204" charset="-122"/>
              </a:rPr>
              <a:t>辅助蓄电池亏电</a:t>
            </a:r>
            <a:endParaRPr lang="zh-CN" altLang="en-US" dirty="0" err="1">
              <a:solidFill>
                <a:schemeClr val="dk1"/>
              </a:solidFill>
              <a:sym typeface="微软雅黑" panose="020B0503020204020204" charset="-122"/>
            </a:endParaRPr>
          </a:p>
        </p:txBody>
      </p:sp>
      <p:sp>
        <p:nvSpPr>
          <p:cNvPr id="4" name="文本框 3"/>
          <p:cNvSpPr txBox="1"/>
          <p:nvPr/>
        </p:nvSpPr>
        <p:spPr>
          <a:xfrm>
            <a:off x="261620" y="1536700"/>
            <a:ext cx="11626215" cy="1198880"/>
          </a:xfrm>
          <a:prstGeom prst="rect">
            <a:avLst/>
          </a:prstGeom>
          <a:noFill/>
        </p:spPr>
        <p:txBody>
          <a:bodyPr wrap="square" rtlCol="0">
            <a:spAutoFit/>
          </a:bodyPr>
          <a:p>
            <a:pPr algn="l"/>
            <a:r>
              <a:rPr lang="zh-CN" altLang="en-US" dirty="0"/>
              <a:t>检查蓄电池极柱卡子是否接触不良、辅助蓄电池负极线缆与车架是否接触不良。</a:t>
            </a:r>
            <a:endParaRPr lang="zh-CN" altLang="en-US" dirty="0"/>
          </a:p>
          <a:p>
            <a:pPr algn="l"/>
            <a:r>
              <a:rPr lang="zh-CN" altLang="en-US" dirty="0"/>
              <a:t>拆下蓄电池正极极柱卡子，检测充配电总成</a:t>
            </a:r>
            <a:r>
              <a:rPr lang="en-US" altLang="zh-CN" dirty="0"/>
              <a:t>14V</a:t>
            </a:r>
            <a:r>
              <a:rPr lang="zh-CN" altLang="en-US" dirty="0"/>
              <a:t>电压输出柱与蓄电池正极极柱卡子阻值应小于</a:t>
            </a:r>
            <a:r>
              <a:rPr lang="en-US" altLang="zh-CN" dirty="0"/>
              <a:t>1Ω</a:t>
            </a:r>
            <a:r>
              <a:rPr lang="zh-CN" altLang="en-US" dirty="0"/>
              <a:t>，如图</a:t>
            </a:r>
            <a:r>
              <a:rPr lang="en-US" altLang="zh-CN" dirty="0"/>
              <a:t>4-58</a:t>
            </a:r>
            <a:r>
              <a:rPr lang="zh-CN" altLang="en-US" dirty="0"/>
              <a:t>所示。如果阻值过大，检测</a:t>
            </a:r>
            <a:r>
              <a:rPr lang="en-US" altLang="zh-CN" dirty="0"/>
              <a:t>F1/18</a:t>
            </a:r>
            <a:r>
              <a:rPr lang="zh-CN" altLang="en-US" dirty="0"/>
              <a:t>保险丝接触不良及线路。</a:t>
            </a:r>
            <a:endParaRPr lang="zh-CN" altLang="en-US" dirty="0"/>
          </a:p>
          <a:p>
            <a:pPr algn="l"/>
            <a:r>
              <a:rPr lang="zh-CN" altLang="en-US" dirty="0"/>
              <a:t>检测蓄电池是否老化，如果老化应于更换</a:t>
            </a:r>
            <a:endParaRPr lang="zh-CN" altLang="en-US" dirty="0"/>
          </a:p>
        </p:txBody>
      </p:sp>
      <p:pic>
        <p:nvPicPr>
          <p:cNvPr id="7" name="图片 6"/>
          <p:cNvPicPr/>
          <p:nvPr/>
        </p:nvPicPr>
        <p:blipFill>
          <a:blip r:embed="rId4"/>
          <a:stretch>
            <a:fillRect/>
          </a:stretch>
        </p:blipFill>
        <p:spPr>
          <a:xfrm>
            <a:off x="3628866" y="2887821"/>
            <a:ext cx="4934267" cy="2781617"/>
          </a:xfrm>
          <a:prstGeom prst="rect">
            <a:avLst/>
          </a:prstGeom>
        </p:spPr>
      </p:pic>
      <p:sp>
        <p:nvSpPr>
          <p:cNvPr id="8" name="文本框 7"/>
          <p:cNvSpPr txBox="1"/>
          <p:nvPr/>
        </p:nvSpPr>
        <p:spPr>
          <a:xfrm>
            <a:off x="3628866" y="5669439"/>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4-58 </a:t>
            </a:r>
            <a:r>
              <a:rPr lang="zh-CN" altLang="en-US" sz="1600">
                <a:solidFill>
                  <a:srgbClr val="000000"/>
                </a:solidFill>
                <a:latin typeface="黑体" panose="02010609060101010101" charset="-122"/>
                <a:ea typeface="黑体" panose="02010609060101010101" charset="-122"/>
              </a:rPr>
              <a:t>正极导通性测量</a:t>
            </a:r>
            <a:endParaRPr lang="en-US" altLang="zh-CN" sz="1600">
              <a:latin typeface="宋体" panose="02010600030101010101" pitchFamily="2" charset="-122"/>
              <a:ea typeface="宋体" panose="02010600030101010101" pitchFamily="2" charset="-122"/>
            </a:endParaRPr>
          </a:p>
        </p:txBody>
      </p:sp>
    </p:spTree>
    <p:custDataLst>
      <p:tags r:id="rId5"/>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512573" y="609576"/>
            <a:ext cx="11166853" cy="5943647"/>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85" name="图片 1"/>
          <p:cNvPicPr>
            <a:picLocks noChangeAspect="1"/>
          </p:cNvPicPr>
          <p:nvPr/>
        </p:nvPicPr>
        <p:blipFill>
          <a:blip r:embed="rId3"/>
          <a:stretch>
            <a:fillRect/>
          </a:stretch>
        </p:blipFill>
        <p:spPr>
          <a:xfrm>
            <a:off x="522605" y="997585"/>
            <a:ext cx="11156950" cy="4450080"/>
          </a:xfrm>
          <a:prstGeom prst="rect">
            <a:avLst/>
          </a:prstGeom>
          <a:noFill/>
          <a:ln>
            <a:noFill/>
          </a:ln>
        </p:spPr>
      </p:pic>
    </p:spTree>
    <p:custDataLst>
      <p:tags r:id="rId4"/>
    </p:custData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标题 7"/>
          <p:cNvSpPr>
            <a:spLocks noGrp="1"/>
          </p:cNvSpPr>
          <p:nvPr>
            <p:ph type="ctrTitle"/>
          </p:nvPr>
        </p:nvSpPr>
        <p:spPr/>
        <p:txBody>
          <a:bodyPr/>
          <a:p>
            <a:r>
              <a:rPr lang="zh-CN" altLang="en-US" sz="4400"/>
              <a:t>目录</a:t>
            </a:r>
            <a:endParaRPr lang="zh-CN" altLang="en-US" sz="4400"/>
          </a:p>
        </p:txBody>
      </p:sp>
      <p:sp>
        <p:nvSpPr>
          <p:cNvPr id="225" name="文本框 224"/>
          <p:cNvSpPr txBox="1"/>
          <p:nvPr>
            <p:custDataLst>
              <p:tags r:id="rId1"/>
            </p:custDataLst>
          </p:nvPr>
        </p:nvSpPr>
        <p:spPr>
          <a:xfrm>
            <a:off x="413385" y="2364740"/>
            <a:ext cx="3239770" cy="444500"/>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任务一</a:t>
            </a:r>
            <a:r>
              <a:rPr lang="en-US" altLang="zh-CN"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交流慢充系统的检修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文本框 2"/>
          <p:cNvSpPr txBox="1"/>
          <p:nvPr/>
        </p:nvSpPr>
        <p:spPr>
          <a:xfrm>
            <a:off x="4079875" y="2471420"/>
            <a:ext cx="3317240" cy="368300"/>
          </a:xfrm>
          <a:prstGeom prst="rect">
            <a:avLst/>
          </a:prstGeom>
          <a:noFill/>
        </p:spPr>
        <p:txBody>
          <a:bodyPr wrap="square" rtlCol="0" anchor="t">
            <a:spAutoFit/>
          </a:bodyPr>
          <a:p>
            <a:pPr algn="ctr"/>
            <a:r>
              <a:rPr lang="zh-CN" altLang="en-US" dirty="0">
                <a:solidFill>
                  <a:schemeClr val="tx1"/>
                </a:solidFill>
                <a:latin typeface="Arial" panose="020B0604020202020204" pitchFamily="34" charset="0"/>
                <a:cs typeface="Arial" panose="020B0604020202020204" pitchFamily="34" charset="0"/>
              </a:rPr>
              <a:t>任务二</a:t>
            </a:r>
            <a:r>
              <a:rPr lang="en-US" altLang="zh-CN" dirty="0">
                <a:solidFill>
                  <a:schemeClr val="tx1"/>
                </a:solidFill>
                <a:latin typeface="Arial" panose="020B0604020202020204" pitchFamily="34" charset="0"/>
                <a:cs typeface="Arial" panose="020B0604020202020204" pitchFamily="34" charset="0"/>
              </a:rPr>
              <a:t>   </a:t>
            </a:r>
            <a:r>
              <a:rPr lang="zh-CN" altLang="en-US" dirty="0">
                <a:solidFill>
                  <a:schemeClr val="tx1"/>
                </a:solidFill>
                <a:latin typeface="Arial" panose="020B0604020202020204" pitchFamily="34" charset="0"/>
                <a:cs typeface="Arial" panose="020B0604020202020204" pitchFamily="34" charset="0"/>
              </a:rPr>
              <a:t>直流快充系统的检修</a:t>
            </a:r>
            <a:endParaRPr lang="zh-CN" altLang="en-US" dirty="0">
              <a:solidFill>
                <a:schemeClr val="tx1"/>
              </a:solidFill>
              <a:latin typeface="Arial" panose="020B0604020202020204" pitchFamily="34" charset="0"/>
              <a:cs typeface="Arial" panose="020B0604020202020204" pitchFamily="34" charset="0"/>
            </a:endParaRPr>
          </a:p>
        </p:txBody>
      </p:sp>
      <p:sp>
        <p:nvSpPr>
          <p:cNvPr id="9" name="文本框 8"/>
          <p:cNvSpPr txBox="1"/>
          <p:nvPr/>
        </p:nvSpPr>
        <p:spPr>
          <a:xfrm>
            <a:off x="8141970" y="2470150"/>
            <a:ext cx="3397250" cy="368300"/>
          </a:xfrm>
          <a:prstGeom prst="rect">
            <a:avLst/>
          </a:prstGeom>
          <a:noFill/>
        </p:spPr>
        <p:txBody>
          <a:bodyPr wrap="square" rtlCol="0" anchor="t">
            <a:spAutoFit/>
          </a:bodyPr>
          <a:p>
            <a:pPr algn="ctr"/>
            <a:r>
              <a:rPr lang="zh-CN" altLang="en-US" dirty="0">
                <a:solidFill>
                  <a:schemeClr val="tx1"/>
                </a:solidFill>
                <a:latin typeface="Arial" panose="020B0604020202020204" pitchFamily="34" charset="0"/>
                <a:cs typeface="Arial" panose="020B0604020202020204" pitchFamily="34" charset="0"/>
              </a:rPr>
              <a:t>任务三</a:t>
            </a:r>
            <a:r>
              <a:rPr lang="en-US" altLang="zh-CN" dirty="0">
                <a:solidFill>
                  <a:schemeClr val="tx1"/>
                </a:solidFill>
                <a:latin typeface="Arial" panose="020B0604020202020204" pitchFamily="34" charset="0"/>
                <a:cs typeface="Arial" panose="020B0604020202020204" pitchFamily="34" charset="0"/>
              </a:rPr>
              <a:t>   DC/DC</a:t>
            </a:r>
            <a:r>
              <a:rPr lang="zh-CN" altLang="en-US" dirty="0">
                <a:solidFill>
                  <a:schemeClr val="tx1"/>
                </a:solidFill>
                <a:latin typeface="Arial" panose="020B0604020202020204" pitchFamily="34" charset="0"/>
                <a:cs typeface="Arial" panose="020B0604020202020204" pitchFamily="34" charset="0"/>
              </a:rPr>
              <a:t>变换器的检修</a:t>
            </a:r>
            <a:endParaRPr lang="zh-CN" altLang="en-US" dirty="0">
              <a:solidFill>
                <a:schemeClr val="tx1"/>
              </a:solidFill>
              <a:latin typeface="Arial" panose="020B0604020202020204" pitchFamily="34" charset="0"/>
              <a:cs typeface="Arial" panose="020B0604020202020204" pitchFamily="34" charset="0"/>
            </a:endParaRPr>
          </a:p>
        </p:txBody>
      </p:sp>
      <p:sp>
        <p:nvSpPr>
          <p:cNvPr id="12" name="文本框 11"/>
          <p:cNvSpPr txBox="1"/>
          <p:nvPr/>
        </p:nvSpPr>
        <p:spPr>
          <a:xfrm>
            <a:off x="904875" y="3562985"/>
            <a:ext cx="2086610" cy="275590"/>
          </a:xfrm>
          <a:prstGeom prst="rect">
            <a:avLst/>
          </a:prstGeom>
          <a:noFill/>
        </p:spPr>
        <p:txBody>
          <a:bodyPr wrap="square" rtlCol="0" anchor="t">
            <a:spAutoFit/>
          </a:bodyPr>
          <a:p>
            <a:pPr algn="l"/>
            <a:r>
              <a:rPr lang="zh-CN" altLang="en-US" sz="1200" dirty="0">
                <a:solidFill>
                  <a:schemeClr val="tx1"/>
                </a:solidFill>
                <a:latin typeface="Arial" panose="020B0604020202020204" pitchFamily="34" charset="0"/>
                <a:cs typeface="Arial" panose="020B0604020202020204" pitchFamily="34" charset="0"/>
              </a:rPr>
              <a:t>2.交流慢充电路</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3" name="文本框 12"/>
          <p:cNvSpPr txBox="1"/>
          <p:nvPr/>
        </p:nvSpPr>
        <p:spPr>
          <a:xfrm>
            <a:off x="904875" y="3268345"/>
            <a:ext cx="2094865" cy="275590"/>
          </a:xfrm>
          <a:prstGeom prst="rect">
            <a:avLst/>
          </a:prstGeom>
          <a:noFill/>
        </p:spPr>
        <p:txBody>
          <a:bodyPr wrap="square" rtlCol="0" anchor="t">
            <a:spAutoFit/>
          </a:bodyPr>
          <a:p>
            <a:pPr algn="l"/>
            <a:r>
              <a:rPr lang="en-US" altLang="zh-CN" sz="1200" dirty="0">
                <a:solidFill>
                  <a:schemeClr val="tx1"/>
                </a:solidFill>
                <a:latin typeface="Arial" panose="020B0604020202020204" pitchFamily="34" charset="0"/>
                <a:cs typeface="Arial" panose="020B0604020202020204" pitchFamily="34" charset="0"/>
              </a:rPr>
              <a:t>1.</a:t>
            </a:r>
            <a:r>
              <a:rPr lang="zh-CN" altLang="en-US" sz="1200" dirty="0">
                <a:solidFill>
                  <a:schemeClr val="tx1"/>
                </a:solidFill>
                <a:latin typeface="Arial" panose="020B0604020202020204" pitchFamily="34" charset="0"/>
                <a:cs typeface="Arial" panose="020B0604020202020204" pitchFamily="34" charset="0"/>
              </a:rPr>
              <a:t>交流慢充部件</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16" name="文本框 15"/>
          <p:cNvSpPr txBox="1"/>
          <p:nvPr/>
        </p:nvSpPr>
        <p:spPr>
          <a:xfrm>
            <a:off x="413385" y="2922270"/>
            <a:ext cx="2221230" cy="337185"/>
          </a:xfrm>
          <a:prstGeom prst="rect">
            <a:avLst/>
          </a:prstGeom>
          <a:noFill/>
        </p:spPr>
        <p:txBody>
          <a:bodyPr wrap="square" rtlCol="0" anchor="t">
            <a:spAutoFit/>
          </a:bodyPr>
          <a:p>
            <a:pPr algn="l"/>
            <a:r>
              <a:rPr lang="zh-CN" altLang="en-US" sz="1600" dirty="0">
                <a:solidFill>
                  <a:schemeClr val="tx1"/>
                </a:solidFill>
                <a:latin typeface="+mn-ea"/>
                <a:cs typeface="+mn-ea"/>
              </a:rPr>
              <a:t>一</a:t>
            </a:r>
            <a:r>
              <a:rPr lang="en-US" altLang="zh-CN" sz="1600" dirty="0">
                <a:solidFill>
                  <a:schemeClr val="tx1"/>
                </a:solidFill>
                <a:latin typeface="+mn-ea"/>
                <a:cs typeface="+mn-ea"/>
              </a:rPr>
              <a:t>  </a:t>
            </a:r>
            <a:r>
              <a:rPr lang="zh-CN" altLang="en-US" sz="1600" dirty="0">
                <a:solidFill>
                  <a:schemeClr val="tx1"/>
                </a:solidFill>
                <a:latin typeface="+mn-ea"/>
                <a:cs typeface="+mn-ea"/>
              </a:rPr>
              <a:t>技术原理</a:t>
            </a:r>
            <a:endParaRPr lang="zh-CN" altLang="en-US" sz="1600" dirty="0">
              <a:solidFill>
                <a:schemeClr val="tx1"/>
              </a:solidFill>
              <a:latin typeface="+mn-ea"/>
              <a:cs typeface="+mn-ea"/>
            </a:endParaRPr>
          </a:p>
        </p:txBody>
      </p:sp>
      <p:sp>
        <p:nvSpPr>
          <p:cNvPr id="17" name="文本框 16"/>
          <p:cNvSpPr txBox="1"/>
          <p:nvPr/>
        </p:nvSpPr>
        <p:spPr>
          <a:xfrm>
            <a:off x="413385" y="4390390"/>
            <a:ext cx="2710180" cy="337185"/>
          </a:xfrm>
          <a:prstGeom prst="rect">
            <a:avLst/>
          </a:prstGeom>
          <a:noFill/>
        </p:spPr>
        <p:txBody>
          <a:bodyPr wrap="square" rtlCol="0" anchor="t">
            <a:spAutoFit/>
          </a:bodyPr>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二</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任务实施</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904875" y="4895850"/>
            <a:ext cx="1800860" cy="245110"/>
          </a:xfrm>
          <a:prstGeom prst="rect">
            <a:avLst/>
          </a:prstGeom>
          <a:noFill/>
        </p:spPr>
        <p:txBody>
          <a:bodyPr wrap="square" rtlCol="0" anchor="t">
            <a:spAutoFit/>
          </a:bodyPr>
          <a:p>
            <a:pPr algn="l"/>
            <a:r>
              <a:rPr lang="zh-CN" altLang="en-US" sz="1000" dirty="0">
                <a:solidFill>
                  <a:schemeClr val="tx1"/>
                </a:solidFill>
                <a:latin typeface="Arial" panose="020B0604020202020204" pitchFamily="34" charset="0"/>
                <a:cs typeface="Arial" panose="020B0604020202020204" pitchFamily="34" charset="0"/>
              </a:rPr>
              <a:t>1.交流慢充系统的检测</a:t>
            </a:r>
            <a:endParaRPr lang="zh-CN" altLang="en-US" sz="1000" dirty="0">
              <a:solidFill>
                <a:schemeClr val="tx1"/>
              </a:solidFill>
              <a:latin typeface="Arial" panose="020B0604020202020204" pitchFamily="34" charset="0"/>
              <a:cs typeface="Arial" panose="020B0604020202020204" pitchFamily="34" charset="0"/>
            </a:endParaRPr>
          </a:p>
        </p:txBody>
      </p:sp>
      <p:sp>
        <p:nvSpPr>
          <p:cNvPr id="25" name="文本框 24"/>
          <p:cNvSpPr txBox="1"/>
          <p:nvPr/>
        </p:nvSpPr>
        <p:spPr>
          <a:xfrm>
            <a:off x="904875" y="5252720"/>
            <a:ext cx="1801495" cy="245110"/>
          </a:xfrm>
          <a:prstGeom prst="rect">
            <a:avLst/>
          </a:prstGeom>
          <a:noFill/>
        </p:spPr>
        <p:txBody>
          <a:bodyPr wrap="square" rtlCol="0" anchor="t">
            <a:spAutoFit/>
          </a:bodyPr>
          <a:p>
            <a:pPr algn="l"/>
            <a:r>
              <a:rPr lang="en-US" altLang="zh-CN" sz="1000" dirty="0">
                <a:solidFill>
                  <a:schemeClr val="tx1"/>
                </a:solidFill>
                <a:latin typeface="Arial" panose="020B0604020202020204" pitchFamily="34" charset="0"/>
                <a:cs typeface="Arial" panose="020B0604020202020204" pitchFamily="34" charset="0"/>
              </a:rPr>
              <a:t>2</a:t>
            </a:r>
            <a:r>
              <a:rPr lang="zh-CN" altLang="en-US" sz="1000" dirty="0">
                <a:solidFill>
                  <a:schemeClr val="tx1"/>
                </a:solidFill>
                <a:latin typeface="Arial" panose="020B0604020202020204" pitchFamily="34" charset="0"/>
                <a:cs typeface="Arial" panose="020B0604020202020204" pitchFamily="34" charset="0"/>
              </a:rPr>
              <a:t>.慢充口检查</a:t>
            </a:r>
            <a:endParaRPr lang="zh-CN" altLang="en-US" sz="1000" dirty="0">
              <a:solidFill>
                <a:schemeClr val="tx1"/>
              </a:solidFill>
              <a:latin typeface="Arial" panose="020B0604020202020204" pitchFamily="34" charset="0"/>
              <a:cs typeface="Arial" panose="020B0604020202020204" pitchFamily="34" charset="0"/>
            </a:endParaRPr>
          </a:p>
        </p:txBody>
      </p:sp>
      <p:sp>
        <p:nvSpPr>
          <p:cNvPr id="18" name="文本框 17"/>
          <p:cNvSpPr txBox="1"/>
          <p:nvPr/>
        </p:nvSpPr>
        <p:spPr>
          <a:xfrm>
            <a:off x="4079875" y="2922270"/>
            <a:ext cx="1998980" cy="337185"/>
          </a:xfrm>
          <a:prstGeom prst="rect">
            <a:avLst/>
          </a:prstGeom>
          <a:noFill/>
        </p:spPr>
        <p:txBody>
          <a:bodyPr wrap="square" rtlCol="0" anchor="t">
            <a:spAutoFit/>
          </a:bodyPr>
          <a:p>
            <a:pPr algn="l"/>
            <a:r>
              <a:rPr lang="zh-CN" altLang="en-US" sz="1600" dirty="0">
                <a:solidFill>
                  <a:schemeClr val="tx1"/>
                </a:solidFill>
                <a:latin typeface="+mn-ea"/>
                <a:cs typeface="+mn-ea"/>
              </a:rPr>
              <a:t>一</a:t>
            </a:r>
            <a:r>
              <a:rPr lang="en-US" altLang="zh-CN" sz="1600" dirty="0">
                <a:solidFill>
                  <a:schemeClr val="tx1"/>
                </a:solidFill>
                <a:latin typeface="+mn-ea"/>
                <a:cs typeface="+mn-ea"/>
              </a:rPr>
              <a:t>  </a:t>
            </a:r>
            <a:r>
              <a:rPr lang="zh-CN" altLang="en-US" sz="1600" dirty="0">
                <a:solidFill>
                  <a:schemeClr val="tx1"/>
                </a:solidFill>
                <a:latin typeface="+mn-ea"/>
                <a:cs typeface="+mn-ea"/>
              </a:rPr>
              <a:t>技术原理</a:t>
            </a:r>
            <a:endParaRPr lang="zh-CN" altLang="en-US" sz="1600" dirty="0">
              <a:solidFill>
                <a:schemeClr val="tx1"/>
              </a:solidFill>
              <a:latin typeface="+mn-ea"/>
              <a:cs typeface="+mn-ea"/>
            </a:endParaRPr>
          </a:p>
        </p:txBody>
      </p:sp>
      <p:sp>
        <p:nvSpPr>
          <p:cNvPr id="19" name="文本框 18"/>
          <p:cNvSpPr txBox="1"/>
          <p:nvPr/>
        </p:nvSpPr>
        <p:spPr>
          <a:xfrm>
            <a:off x="4079875" y="4359910"/>
            <a:ext cx="1338580" cy="337185"/>
          </a:xfrm>
          <a:prstGeom prst="rect">
            <a:avLst/>
          </a:prstGeom>
          <a:noFill/>
        </p:spPr>
        <p:txBody>
          <a:bodyPr wrap="square" rtlCol="0" anchor="t">
            <a:spAutoFit/>
          </a:bodyPr>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二</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任务实施</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nvSpPr>
        <p:spPr>
          <a:xfrm>
            <a:off x="4434840" y="3263265"/>
            <a:ext cx="150177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1.</a:t>
            </a:r>
            <a:r>
              <a:rPr lang="zh-CN" altLang="en-US" sz="1200" dirty="0">
                <a:ln w="6350">
                  <a:noFill/>
                </a:ln>
                <a:solidFill>
                  <a:schemeClr val="tx1"/>
                </a:solidFill>
                <a:latin typeface="微软雅黑" panose="020B0503020204020204" charset="-122"/>
                <a:ea typeface="微软雅黑" panose="020B0503020204020204" charset="-122"/>
              </a:rPr>
              <a:t>直流</a:t>
            </a:r>
            <a:r>
              <a:rPr lang="zh-CN" altLang="en-US" sz="1200" dirty="0">
                <a:ln w="6350">
                  <a:noFill/>
                </a:ln>
                <a:solidFill>
                  <a:schemeClr val="tx1"/>
                </a:solidFill>
                <a:latin typeface="微软雅黑" panose="020B0503020204020204" charset="-122"/>
                <a:ea typeface="微软雅黑" panose="020B0503020204020204" charset="-122"/>
              </a:rPr>
              <a:t>快充部件</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67" name="矩形 66"/>
          <p:cNvSpPr/>
          <p:nvPr/>
        </p:nvSpPr>
        <p:spPr>
          <a:xfrm>
            <a:off x="4434840" y="3627120"/>
            <a:ext cx="150114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2.</a:t>
            </a:r>
            <a:r>
              <a:rPr lang="zh-CN" altLang="en-US" sz="1200" dirty="0">
                <a:ln w="6350">
                  <a:noFill/>
                </a:ln>
                <a:solidFill>
                  <a:schemeClr val="tx1"/>
                </a:solidFill>
                <a:latin typeface="微软雅黑" panose="020B0503020204020204" charset="-122"/>
                <a:ea typeface="微软雅黑" panose="020B0503020204020204" charset="-122"/>
              </a:rPr>
              <a:t>直流快充电路</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64" name="矩形 63"/>
          <p:cNvSpPr/>
          <p:nvPr/>
        </p:nvSpPr>
        <p:spPr>
          <a:xfrm>
            <a:off x="4511675" y="4895850"/>
            <a:ext cx="162560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1.</a:t>
            </a:r>
            <a:r>
              <a:rPr lang="zh-CN" altLang="en-US" sz="1200" dirty="0">
                <a:ln w="6350">
                  <a:noFill/>
                </a:ln>
                <a:solidFill>
                  <a:schemeClr val="tx1"/>
                </a:solidFill>
                <a:latin typeface="微软雅黑" panose="020B0503020204020204" charset="-122"/>
                <a:ea typeface="微软雅黑" panose="020B0503020204020204" charset="-122"/>
              </a:rPr>
              <a:t>直流快充系统检测</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20" name="矩形 19"/>
          <p:cNvSpPr/>
          <p:nvPr/>
        </p:nvSpPr>
        <p:spPr>
          <a:xfrm>
            <a:off x="4511675" y="5207000"/>
            <a:ext cx="172021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2.</a:t>
            </a:r>
            <a:r>
              <a:rPr lang="zh-CN" altLang="en-US" sz="1200" dirty="0">
                <a:ln w="6350">
                  <a:noFill/>
                </a:ln>
                <a:solidFill>
                  <a:schemeClr val="tx1"/>
                </a:solidFill>
                <a:latin typeface="微软雅黑" panose="020B0503020204020204" charset="-122"/>
                <a:ea typeface="微软雅黑" panose="020B0503020204020204" charset="-122"/>
              </a:rPr>
              <a:t>快充口检查</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35" name="文本框 34"/>
          <p:cNvSpPr txBox="1"/>
          <p:nvPr/>
        </p:nvSpPr>
        <p:spPr>
          <a:xfrm>
            <a:off x="8428990" y="3281045"/>
            <a:ext cx="1711325" cy="28321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a:t>
            </a:r>
            <a:r>
              <a:rPr lang="zh-CN" altLang="en-US" sz="1200" dirty="0">
                <a:solidFill>
                  <a:schemeClr val="tx1"/>
                </a:solidFill>
                <a:latin typeface="Arial" panose="020B0604020202020204" pitchFamily="34" charset="0"/>
                <a:cs typeface="Arial" panose="020B0604020202020204" pitchFamily="34" charset="0"/>
              </a:rPr>
              <a:t>电动汽车的低压电</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37" name="文本框 36"/>
          <p:cNvSpPr txBox="1"/>
          <p:nvPr/>
        </p:nvSpPr>
        <p:spPr>
          <a:xfrm>
            <a:off x="8428990" y="3643630"/>
            <a:ext cx="1254760" cy="224790"/>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2.DC/DC</a:t>
            </a:r>
            <a:r>
              <a:rPr lang="zh-CN" altLang="en-US" sz="1200" dirty="0">
                <a:solidFill>
                  <a:schemeClr val="tx1"/>
                </a:solidFill>
                <a:latin typeface="Arial" panose="020B0604020202020204" pitchFamily="34" charset="0"/>
                <a:cs typeface="Arial" panose="020B0604020202020204" pitchFamily="34" charset="0"/>
              </a:rPr>
              <a:t>变换器</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39" name="文本框 38"/>
          <p:cNvSpPr txBox="1"/>
          <p:nvPr/>
        </p:nvSpPr>
        <p:spPr>
          <a:xfrm>
            <a:off x="8141970" y="2922270"/>
            <a:ext cx="2541270" cy="414655"/>
          </a:xfrm>
          <a:prstGeom prst="rect">
            <a:avLst/>
          </a:prstGeom>
          <a:noFill/>
        </p:spPr>
        <p:txBody>
          <a:bodyPr wrap="square" rtlCol="0" anchor="t">
            <a:noAutofit/>
          </a:bodyPr>
          <a:p>
            <a:pPr algn="l"/>
            <a:r>
              <a:rPr lang="zh-CN" altLang="en-US" sz="1600" dirty="0">
                <a:solidFill>
                  <a:schemeClr val="tx1"/>
                </a:solidFill>
                <a:latin typeface="+mn-ea"/>
                <a:cs typeface="Arial" panose="020B0604020202020204" pitchFamily="34" charset="0"/>
              </a:rPr>
              <a:t>一、技术原理</a:t>
            </a:r>
            <a:endParaRPr lang="zh-CN" altLang="en-US" sz="1600" dirty="0">
              <a:solidFill>
                <a:schemeClr val="tx1"/>
              </a:solidFill>
              <a:latin typeface="+mn-ea"/>
              <a:cs typeface="Arial" panose="020B0604020202020204" pitchFamily="34" charset="0"/>
            </a:endParaRPr>
          </a:p>
        </p:txBody>
      </p:sp>
      <p:sp>
        <p:nvSpPr>
          <p:cNvPr id="40" name="文本框 39"/>
          <p:cNvSpPr txBox="1"/>
          <p:nvPr/>
        </p:nvSpPr>
        <p:spPr>
          <a:xfrm>
            <a:off x="8428990" y="3947795"/>
            <a:ext cx="3110230" cy="233045"/>
          </a:xfrm>
          <a:prstGeom prst="rect">
            <a:avLst/>
          </a:prstGeom>
          <a:noFill/>
        </p:spPr>
        <p:txBody>
          <a:bodyPr wrap="square" rtlCol="0" anchor="t">
            <a:noAutofit/>
          </a:bodyPr>
          <a:p>
            <a:pPr indent="0" algn="l">
              <a:buFont typeface="Wingdings" panose="05000000000000000000" charset="0"/>
              <a:buNone/>
            </a:pPr>
            <a:r>
              <a:rPr lang="en-US" altLang="zh-CN" sz="1200" spc="150">
                <a:solidFill>
                  <a:schemeClr val="tx1"/>
                </a:solidFill>
                <a:latin typeface="微软雅黑" panose="020B0503020204020204" charset="-122"/>
                <a:ea typeface="微软雅黑" panose="020B0503020204020204" charset="-122"/>
                <a:sym typeface="+mn-ea"/>
              </a:rPr>
              <a:t>3.</a:t>
            </a:r>
            <a:r>
              <a:rPr lang="zh-CN" altLang="en-US" sz="1200" spc="150">
                <a:solidFill>
                  <a:schemeClr val="tx1"/>
                </a:solidFill>
                <a:latin typeface="微软雅黑" panose="020B0503020204020204" charset="-122"/>
                <a:ea typeface="微软雅黑" panose="020B0503020204020204" charset="-122"/>
                <a:sym typeface="+mn-ea"/>
              </a:rPr>
              <a:t>新能源汽车低压电源系统的实际应用</a:t>
            </a:r>
            <a:endParaRPr lang="zh-CN" altLang="en-US" sz="1200" spc="150">
              <a:solidFill>
                <a:schemeClr val="tx1"/>
              </a:solidFill>
              <a:latin typeface="微软雅黑" panose="020B0503020204020204" charset="-122"/>
              <a:ea typeface="微软雅黑" panose="020B0503020204020204" charset="-122"/>
              <a:sym typeface="+mn-ea"/>
            </a:endParaRPr>
          </a:p>
        </p:txBody>
      </p:sp>
      <p:sp>
        <p:nvSpPr>
          <p:cNvPr id="42" name="文本框 41"/>
          <p:cNvSpPr txBox="1"/>
          <p:nvPr/>
        </p:nvSpPr>
        <p:spPr>
          <a:xfrm>
            <a:off x="8141970" y="4344035"/>
            <a:ext cx="1597660" cy="316865"/>
          </a:xfrm>
          <a:prstGeom prst="rect">
            <a:avLst/>
          </a:prstGeom>
          <a:noFill/>
        </p:spPr>
        <p:txBody>
          <a:bodyPr wrap="square" rtlCol="0" anchor="t">
            <a:noAutofit/>
          </a:bodyPr>
          <a:p>
            <a:pPr indent="0"/>
            <a:r>
              <a:rPr lang="zh-CN" sz="1600">
                <a:solidFill>
                  <a:schemeClr val="tx1"/>
                </a:solidFill>
                <a:latin typeface="微软雅黑" panose="020B0503020204020204" charset="-122"/>
                <a:ea typeface="微软雅黑" panose="020B0503020204020204" charset="-122"/>
                <a:sym typeface="+mn-ea"/>
              </a:rPr>
              <a:t>二、任务实施</a:t>
            </a:r>
            <a:endParaRPr lang="zh-CN" altLang="en-US" sz="1600" dirty="0">
              <a:solidFill>
                <a:schemeClr val="tx1"/>
              </a:solidFill>
              <a:latin typeface="微软雅黑" panose="020B0503020204020204" charset="-122"/>
              <a:ea typeface="微软雅黑" panose="020B0503020204020204" charset="-122"/>
              <a:cs typeface="Arial" panose="020B0604020202020204" pitchFamily="34" charset="0"/>
              <a:sym typeface="+mn-ea"/>
            </a:endParaRPr>
          </a:p>
        </p:txBody>
      </p:sp>
      <p:sp>
        <p:nvSpPr>
          <p:cNvPr id="43" name="文本框 42"/>
          <p:cNvSpPr txBox="1"/>
          <p:nvPr/>
        </p:nvSpPr>
        <p:spPr>
          <a:xfrm>
            <a:off x="8428990" y="4792345"/>
            <a:ext cx="2138045" cy="233045"/>
          </a:xfrm>
          <a:prstGeom prst="rect">
            <a:avLst/>
          </a:prstGeom>
          <a:noFill/>
        </p:spPr>
        <p:txBody>
          <a:bodyPr wrap="square" rtlCol="0" anchor="t">
            <a:noAutofit/>
          </a:bodyPr>
          <a:p>
            <a:pPr indent="0">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1.DC/DC</a:t>
            </a:r>
            <a:r>
              <a:rPr lang="zh-CN" altLang="en-US" sz="1200" dirty="0">
                <a:solidFill>
                  <a:schemeClr val="tx1"/>
                </a:solidFill>
                <a:latin typeface="Arial" panose="020B0604020202020204" pitchFamily="34" charset="0"/>
                <a:cs typeface="Arial" panose="020B0604020202020204" pitchFamily="34" charset="0"/>
              </a:rPr>
              <a:t>变换器性能测量</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4" name="文本框 43"/>
          <p:cNvSpPr txBox="1"/>
          <p:nvPr/>
        </p:nvSpPr>
        <p:spPr>
          <a:xfrm>
            <a:off x="8428990" y="5636895"/>
            <a:ext cx="1537970" cy="291465"/>
          </a:xfrm>
          <a:prstGeom prst="rect">
            <a:avLst/>
          </a:prstGeom>
          <a:noFill/>
        </p:spPr>
        <p:txBody>
          <a:bodyPr wrap="square" rtlCol="0" anchor="t">
            <a:noAutofit/>
          </a:bodyPr>
          <a:p>
            <a:pPr indent="0">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rPr>
              <a:t>3.</a:t>
            </a:r>
            <a:r>
              <a:rPr lang="zh-CN" altLang="en-US" sz="1200" dirty="0">
                <a:solidFill>
                  <a:schemeClr val="tx1"/>
                </a:solidFill>
                <a:latin typeface="Arial" panose="020B0604020202020204" pitchFamily="34" charset="0"/>
                <a:cs typeface="Arial" panose="020B0604020202020204" pitchFamily="34" charset="0"/>
              </a:rPr>
              <a:t>辅助蓄电池亏电</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5" name="文本框 44"/>
          <p:cNvSpPr txBox="1"/>
          <p:nvPr/>
        </p:nvSpPr>
        <p:spPr>
          <a:xfrm>
            <a:off x="8428990" y="5193665"/>
            <a:ext cx="1717675" cy="274955"/>
          </a:xfrm>
          <a:prstGeom prst="rect">
            <a:avLst/>
          </a:prstGeom>
          <a:noFill/>
        </p:spPr>
        <p:txBody>
          <a:bodyPr wrap="square" rtlCol="0" anchor="t">
            <a:noAutofit/>
          </a:bodyPr>
          <a:p>
            <a:pPr indent="0" algn="l">
              <a:buFont typeface="Wingdings" panose="05000000000000000000" charset="0"/>
              <a:buNone/>
            </a:pPr>
            <a:r>
              <a:rPr lang="en-US" altLang="zh-CN" sz="1200" dirty="0">
                <a:solidFill>
                  <a:schemeClr val="tx1"/>
                </a:solidFill>
                <a:latin typeface="Arial" panose="020B0604020202020204" pitchFamily="34" charset="0"/>
                <a:cs typeface="Arial" panose="020B0604020202020204" pitchFamily="34" charset="0"/>
                <a:sym typeface="+mn-ea"/>
              </a:rPr>
              <a:t>2.</a:t>
            </a:r>
            <a:r>
              <a:rPr lang="zh-CN" altLang="en-US" sz="1200" dirty="0">
                <a:solidFill>
                  <a:schemeClr val="tx1"/>
                </a:solidFill>
                <a:latin typeface="Arial" panose="020B0604020202020204" pitchFamily="34" charset="0"/>
                <a:cs typeface="Arial" panose="020B0604020202020204" pitchFamily="34" charset="0"/>
                <a:sym typeface="+mn-ea"/>
              </a:rPr>
              <a:t>全车无低压电</a:t>
            </a:r>
            <a:endParaRPr lang="zh-CN" altLang="en-US" sz="1200" dirty="0">
              <a:solidFill>
                <a:schemeClr val="tx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904875" y="3857625"/>
            <a:ext cx="2086610" cy="275590"/>
          </a:xfrm>
          <a:prstGeom prst="rect">
            <a:avLst/>
          </a:prstGeom>
          <a:noFill/>
        </p:spPr>
        <p:txBody>
          <a:bodyPr wrap="square" rtlCol="0" anchor="t">
            <a:spAutoFit/>
          </a:bodyPr>
          <a:p>
            <a:pPr algn="l"/>
            <a:r>
              <a:rPr lang="en-US" altLang="zh-CN" sz="1200" dirty="0">
                <a:solidFill>
                  <a:schemeClr val="tx1"/>
                </a:solidFill>
                <a:latin typeface="Arial" panose="020B0604020202020204" pitchFamily="34" charset="0"/>
                <a:cs typeface="Arial" panose="020B0604020202020204" pitchFamily="34" charset="0"/>
              </a:rPr>
              <a:t>3</a:t>
            </a:r>
            <a:r>
              <a:rPr lang="zh-CN" altLang="en-US" sz="1200" dirty="0">
                <a:solidFill>
                  <a:schemeClr val="tx1"/>
                </a:solidFill>
                <a:latin typeface="Arial" panose="020B0604020202020204" pitchFamily="34" charset="0"/>
                <a:cs typeface="Arial" panose="020B0604020202020204" pitchFamily="34" charset="0"/>
              </a:rPr>
              <a:t>.交流慢充过程</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4" name="文本框 3"/>
          <p:cNvSpPr txBox="1"/>
          <p:nvPr/>
        </p:nvSpPr>
        <p:spPr>
          <a:xfrm>
            <a:off x="904875" y="4152265"/>
            <a:ext cx="2086610" cy="275590"/>
          </a:xfrm>
          <a:prstGeom prst="rect">
            <a:avLst/>
          </a:prstGeom>
          <a:noFill/>
        </p:spPr>
        <p:txBody>
          <a:bodyPr wrap="square" rtlCol="0" anchor="t">
            <a:spAutoFit/>
          </a:bodyPr>
          <a:p>
            <a:pPr algn="l"/>
            <a:r>
              <a:rPr lang="en-US" altLang="zh-CN" sz="1200" dirty="0">
                <a:solidFill>
                  <a:schemeClr val="tx1"/>
                </a:solidFill>
                <a:latin typeface="Arial" panose="020B0604020202020204" pitchFamily="34" charset="0"/>
                <a:cs typeface="Arial" panose="020B0604020202020204" pitchFamily="34" charset="0"/>
              </a:rPr>
              <a:t>4</a:t>
            </a:r>
            <a:r>
              <a:rPr lang="zh-CN" altLang="en-US" sz="1200" dirty="0">
                <a:solidFill>
                  <a:schemeClr val="tx1"/>
                </a:solidFill>
                <a:latin typeface="Arial" panose="020B0604020202020204" pitchFamily="34" charset="0"/>
                <a:cs typeface="Arial" panose="020B0604020202020204" pitchFamily="34" charset="0"/>
              </a:rPr>
              <a:t>.交流慢充系统的实际应用</a:t>
            </a:r>
            <a:endParaRPr lang="zh-CN" altLang="en-US" sz="1200" dirty="0">
              <a:solidFill>
                <a:schemeClr val="tx1"/>
              </a:solidFill>
              <a:latin typeface="Arial" panose="020B0604020202020204" pitchFamily="34" charset="0"/>
              <a:cs typeface="Arial" panose="020B0604020202020204" pitchFamily="34" charset="0"/>
            </a:endParaRPr>
          </a:p>
        </p:txBody>
      </p:sp>
      <p:sp>
        <p:nvSpPr>
          <p:cNvPr id="5" name="文本框 4"/>
          <p:cNvSpPr txBox="1"/>
          <p:nvPr/>
        </p:nvSpPr>
        <p:spPr>
          <a:xfrm>
            <a:off x="904875" y="5609590"/>
            <a:ext cx="1801495" cy="245110"/>
          </a:xfrm>
          <a:prstGeom prst="rect">
            <a:avLst/>
          </a:prstGeom>
          <a:noFill/>
        </p:spPr>
        <p:txBody>
          <a:bodyPr wrap="square" rtlCol="0" anchor="t">
            <a:spAutoFit/>
          </a:bodyPr>
          <a:p>
            <a:pPr algn="l"/>
            <a:r>
              <a:rPr lang="en-US" altLang="zh-CN" sz="1000" dirty="0">
                <a:solidFill>
                  <a:schemeClr val="tx1"/>
                </a:solidFill>
                <a:latin typeface="Arial" panose="020B0604020202020204" pitchFamily="34" charset="0"/>
                <a:cs typeface="Arial" panose="020B0604020202020204" pitchFamily="34" charset="0"/>
              </a:rPr>
              <a:t>3</a:t>
            </a:r>
            <a:r>
              <a:rPr lang="zh-CN" altLang="en-US" sz="1000" dirty="0">
                <a:solidFill>
                  <a:schemeClr val="tx1"/>
                </a:solidFill>
                <a:latin typeface="Arial" panose="020B0604020202020204" pitchFamily="34" charset="0"/>
                <a:cs typeface="Arial" panose="020B0604020202020204" pitchFamily="34" charset="0"/>
              </a:rPr>
              <a:t>.故障诊断</a:t>
            </a:r>
            <a:endParaRPr lang="zh-CN" altLang="en-US" sz="1000" dirty="0">
              <a:solidFill>
                <a:schemeClr val="tx1"/>
              </a:solidFill>
              <a:latin typeface="Arial" panose="020B0604020202020204" pitchFamily="34" charset="0"/>
              <a:cs typeface="Arial" panose="020B0604020202020204" pitchFamily="34" charset="0"/>
            </a:endParaRPr>
          </a:p>
        </p:txBody>
      </p:sp>
      <p:sp>
        <p:nvSpPr>
          <p:cNvPr id="6" name="矩形 5"/>
          <p:cNvSpPr/>
          <p:nvPr/>
        </p:nvSpPr>
        <p:spPr>
          <a:xfrm>
            <a:off x="4434840" y="4028440"/>
            <a:ext cx="150050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3.</a:t>
            </a:r>
            <a:r>
              <a:rPr lang="zh-CN" altLang="en-US" sz="1200" dirty="0">
                <a:ln w="6350">
                  <a:noFill/>
                </a:ln>
                <a:solidFill>
                  <a:schemeClr val="tx1"/>
                </a:solidFill>
                <a:latin typeface="微软雅黑" panose="020B0503020204020204" charset="-122"/>
                <a:ea typeface="微软雅黑" panose="020B0503020204020204" charset="-122"/>
              </a:rPr>
              <a:t>直流快充过程</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7" name="矩形 6"/>
          <p:cNvSpPr/>
          <p:nvPr/>
        </p:nvSpPr>
        <p:spPr>
          <a:xfrm>
            <a:off x="5721985" y="3263265"/>
            <a:ext cx="176911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4.</a:t>
            </a:r>
            <a:r>
              <a:rPr lang="zh-CN" altLang="en-US" sz="1200" dirty="0">
                <a:ln w="6350">
                  <a:noFill/>
                </a:ln>
                <a:solidFill>
                  <a:schemeClr val="tx1"/>
                </a:solidFill>
                <a:latin typeface="微软雅黑" panose="020B0503020204020204" charset="-122"/>
                <a:ea typeface="微软雅黑" panose="020B0503020204020204" charset="-122"/>
              </a:rPr>
              <a:t>快充唤醒</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10" name="矩形 9"/>
          <p:cNvSpPr/>
          <p:nvPr/>
        </p:nvSpPr>
        <p:spPr>
          <a:xfrm>
            <a:off x="5721985" y="3627120"/>
            <a:ext cx="200596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5.</a:t>
            </a:r>
            <a:r>
              <a:rPr lang="zh-CN" altLang="en-US" sz="1200" dirty="0">
                <a:ln w="6350">
                  <a:noFill/>
                </a:ln>
                <a:solidFill>
                  <a:schemeClr val="tx1"/>
                </a:solidFill>
                <a:latin typeface="微软雅黑" panose="020B0503020204020204" charset="-122"/>
                <a:ea typeface="微软雅黑" panose="020B0503020204020204" charset="-122"/>
              </a:rPr>
              <a:t>快充</a:t>
            </a:r>
            <a:r>
              <a:rPr lang="en-US" altLang="zh-CN" sz="1200" dirty="0">
                <a:ln w="6350">
                  <a:noFill/>
                </a:ln>
                <a:solidFill>
                  <a:schemeClr val="tx1"/>
                </a:solidFill>
                <a:latin typeface="微软雅黑" panose="020B0503020204020204" charset="-122"/>
                <a:ea typeface="微软雅黑" panose="020B0503020204020204" charset="-122"/>
              </a:rPr>
              <a:t>CAN</a:t>
            </a:r>
            <a:r>
              <a:rPr lang="zh-CN" altLang="en-US" sz="1200" dirty="0">
                <a:ln w="6350">
                  <a:noFill/>
                </a:ln>
                <a:solidFill>
                  <a:schemeClr val="tx1"/>
                </a:solidFill>
                <a:latin typeface="微软雅黑" panose="020B0503020204020204" charset="-122"/>
                <a:ea typeface="微软雅黑" panose="020B0503020204020204" charset="-122"/>
              </a:rPr>
              <a:t>网络通信</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11" name="矩形 10"/>
          <p:cNvSpPr/>
          <p:nvPr/>
        </p:nvSpPr>
        <p:spPr>
          <a:xfrm>
            <a:off x="5721985" y="4028440"/>
            <a:ext cx="200596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6.</a:t>
            </a:r>
            <a:r>
              <a:rPr lang="zh-CN" altLang="en-US" sz="1200" dirty="0">
                <a:ln w="6350">
                  <a:noFill/>
                </a:ln>
                <a:solidFill>
                  <a:schemeClr val="tx1"/>
                </a:solidFill>
                <a:latin typeface="微软雅黑" panose="020B0503020204020204" charset="-122"/>
                <a:ea typeface="微软雅黑" panose="020B0503020204020204" charset="-122"/>
              </a:rPr>
              <a:t>直流快充系统的实际应用</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14" name="矩形 13"/>
          <p:cNvSpPr/>
          <p:nvPr/>
        </p:nvSpPr>
        <p:spPr>
          <a:xfrm>
            <a:off x="4511675" y="5518150"/>
            <a:ext cx="2121535"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3.</a:t>
            </a:r>
            <a:r>
              <a:rPr lang="zh-CN" altLang="en-US" sz="1200" dirty="0">
                <a:ln w="6350">
                  <a:noFill/>
                </a:ln>
                <a:solidFill>
                  <a:schemeClr val="tx1"/>
                </a:solidFill>
                <a:latin typeface="微软雅黑" panose="020B0503020204020204" charset="-122"/>
                <a:ea typeface="微软雅黑" panose="020B0503020204020204" charset="-122"/>
              </a:rPr>
              <a:t>充电接触继电器的检测</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21" name="矩形 20"/>
          <p:cNvSpPr/>
          <p:nvPr/>
        </p:nvSpPr>
        <p:spPr>
          <a:xfrm>
            <a:off x="4511675" y="5829300"/>
            <a:ext cx="312166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4.</a:t>
            </a:r>
            <a:r>
              <a:rPr lang="zh-CN" altLang="en-US" sz="1200" dirty="0">
                <a:ln w="6350">
                  <a:noFill/>
                </a:ln>
                <a:solidFill>
                  <a:schemeClr val="tx1"/>
                </a:solidFill>
                <a:latin typeface="微软雅黑" panose="020B0503020204020204" charset="-122"/>
                <a:ea typeface="微软雅黑" panose="020B0503020204020204" charset="-122"/>
              </a:rPr>
              <a:t>直流充电接触继电器烧结检测装置的检测</a:t>
            </a:r>
            <a:endParaRPr lang="zh-CN" altLang="en-US" sz="1200" dirty="0">
              <a:ln w="6350">
                <a:noFill/>
              </a:ln>
              <a:solidFill>
                <a:schemeClr val="tx1"/>
              </a:solidFill>
              <a:latin typeface="微软雅黑" panose="020B0503020204020204" charset="-122"/>
              <a:ea typeface="微软雅黑" panose="020B0503020204020204" charset="-122"/>
            </a:endParaRPr>
          </a:p>
        </p:txBody>
      </p:sp>
      <p:sp>
        <p:nvSpPr>
          <p:cNvPr id="22" name="矩形 21"/>
          <p:cNvSpPr/>
          <p:nvPr/>
        </p:nvSpPr>
        <p:spPr>
          <a:xfrm>
            <a:off x="4511675" y="6140450"/>
            <a:ext cx="3121660" cy="275590"/>
          </a:xfrm>
          <a:prstGeom prst="rect">
            <a:avLst/>
          </a:prstGeom>
        </p:spPr>
        <p:txBody>
          <a:bodyPr wrap="square">
            <a:spAutoFit/>
          </a:bodyPr>
          <a:p>
            <a:pPr indent="0" algn="l">
              <a:buFont typeface="Wingdings" panose="05000000000000000000" charset="0"/>
              <a:buNone/>
            </a:pPr>
            <a:r>
              <a:rPr lang="en-US" altLang="zh-CN" sz="1200" dirty="0">
                <a:ln w="6350">
                  <a:noFill/>
                </a:ln>
                <a:solidFill>
                  <a:schemeClr val="tx1"/>
                </a:solidFill>
                <a:latin typeface="微软雅黑" panose="020B0503020204020204" charset="-122"/>
                <a:ea typeface="微软雅黑" panose="020B0503020204020204" charset="-122"/>
              </a:rPr>
              <a:t>5.</a:t>
            </a:r>
            <a:r>
              <a:rPr lang="zh-CN" altLang="en-US" sz="1200" dirty="0">
                <a:ln w="6350">
                  <a:noFill/>
                </a:ln>
                <a:solidFill>
                  <a:schemeClr val="tx1"/>
                </a:solidFill>
                <a:latin typeface="微软雅黑" panose="020B0503020204020204" charset="-122"/>
                <a:ea typeface="微软雅黑" panose="020B0503020204020204" charset="-122"/>
              </a:rPr>
              <a:t>故障诊断</a:t>
            </a:r>
            <a:endParaRPr lang="zh-CN" altLang="en-US" sz="1200" dirty="0">
              <a:ln w="6350">
                <a:noFill/>
              </a:ln>
              <a:solidFill>
                <a:schemeClr val="tx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标题 2"/>
          <p:cNvSpPr>
            <a:spLocks noGrp="1"/>
          </p:cNvSpPr>
          <p:nvPr>
            <p:ph type="title"/>
            <p:custDataLst>
              <p:tags r:id="rId1"/>
            </p:custDataLst>
          </p:nvPr>
        </p:nvSpPr>
        <p:spPr/>
        <p:txBody>
          <a:bodyPr wrap="square" anchor="t" anchorCtr="0">
            <a:normAutofit/>
          </a:bodyPr>
          <a:lstStyle/>
          <a:p>
            <a:pPr algn="ctr"/>
            <a:r>
              <a:rPr lang="zh-CN" altLang="en-US" sz="4000"/>
              <a:t>任务三</a:t>
            </a:r>
            <a:r>
              <a:rPr lang="" altLang="en-US" sz="4000"/>
              <a:t>  </a:t>
            </a:r>
            <a:r>
              <a:rPr lang="en-US" altLang="zh-CN" sz="4000"/>
              <a:t>DCDC</a:t>
            </a:r>
            <a:r>
              <a:rPr lang="zh-CN" altLang="en-US" sz="4000"/>
              <a:t>变换器的检修</a:t>
            </a:r>
            <a:endParaRPr lang="zh-CN" altLang="en-US" sz="4000"/>
          </a:p>
        </p:txBody>
      </p:sp>
      <p:sp>
        <p:nvSpPr>
          <p:cNvPr id="24" name="矩形 23"/>
          <p:cNvSpPr/>
          <p:nvPr>
            <p:custDataLst>
              <p:tags r:id="rId2"/>
            </p:custDataLst>
          </p:nvPr>
        </p:nvSpPr>
        <p:spPr>
          <a:xfrm>
            <a:off x="10177643" y="4133544"/>
            <a:ext cx="17780" cy="2178000"/>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sp>
        <p:nvSpPr>
          <p:cNvPr id="16" name="文本框 15"/>
          <p:cNvSpPr txBox="1"/>
          <p:nvPr/>
        </p:nvSpPr>
        <p:spPr>
          <a:xfrm>
            <a:off x="1684020" y="3841750"/>
            <a:ext cx="3950335" cy="583565"/>
          </a:xfrm>
          <a:prstGeom prst="rect">
            <a:avLst/>
          </a:prstGeom>
          <a:noFill/>
        </p:spPr>
        <p:txBody>
          <a:bodyPr wrap="square" rtlCol="0" anchor="t">
            <a:spAutoFit/>
          </a:bodyPr>
          <a:p>
            <a:pPr algn="l"/>
            <a:r>
              <a:rPr lang="zh-CN" altLang="en-US" sz="3200" dirty="0">
                <a:solidFill>
                  <a:schemeClr val="tx1"/>
                </a:solidFill>
                <a:latin typeface="Arial" panose="020B0604020202020204" pitchFamily="34" charset="0"/>
                <a:cs typeface="Arial" panose="020B0604020202020204" pitchFamily="34" charset="0"/>
              </a:rPr>
              <a:t>一</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技术原理</a:t>
            </a:r>
            <a:endParaRPr lang="zh-CN" altLang="en-US" sz="3200" dirty="0">
              <a:solidFill>
                <a:schemeClr val="tx1"/>
              </a:solidFill>
              <a:latin typeface="Arial" panose="020B0604020202020204" pitchFamily="34" charset="0"/>
              <a:cs typeface="Arial" panose="020B0604020202020204" pitchFamily="34" charset="0"/>
            </a:endParaRPr>
          </a:p>
        </p:txBody>
      </p:sp>
      <p:sp>
        <p:nvSpPr>
          <p:cNvPr id="17" name="文本框 16"/>
          <p:cNvSpPr txBox="1"/>
          <p:nvPr/>
        </p:nvSpPr>
        <p:spPr>
          <a:xfrm>
            <a:off x="7467600" y="3795395"/>
            <a:ext cx="2710180" cy="583565"/>
          </a:xfrm>
          <a:prstGeom prst="rect">
            <a:avLst/>
          </a:prstGeom>
          <a:noFill/>
        </p:spPr>
        <p:txBody>
          <a:bodyPr wrap="square" rtlCol="0" anchor="t">
            <a:spAutoFit/>
          </a:bodyPr>
          <a:p>
            <a:pPr algn="l"/>
            <a:r>
              <a:rPr lang="zh-CN" altLang="en-US" sz="3200" dirty="0">
                <a:solidFill>
                  <a:schemeClr val="tx1"/>
                </a:solidFill>
                <a:latin typeface="Arial" panose="020B0604020202020204" pitchFamily="34" charset="0"/>
                <a:cs typeface="Arial" panose="020B0604020202020204" pitchFamily="34" charset="0"/>
              </a:rPr>
              <a:t>二</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任务实施</a:t>
            </a:r>
            <a:endParaRPr lang="zh-CN" altLang="en-US" sz="3200" dirty="0">
              <a:solidFill>
                <a:schemeClr val="tx1"/>
              </a:solidFill>
              <a:latin typeface="Arial" panose="020B0604020202020204" pitchFamily="34" charset="0"/>
              <a:cs typeface="Arial" panose="020B0604020202020204" pitchFamily="34" charset="0"/>
            </a:endParaRPr>
          </a:p>
        </p:txBody>
      </p:sp>
      <p:sp>
        <p:nvSpPr>
          <p:cNvPr id="35" name="文本框 34"/>
          <p:cNvSpPr txBox="1"/>
          <p:nvPr/>
        </p:nvSpPr>
        <p:spPr>
          <a:xfrm>
            <a:off x="1431290" y="4538980"/>
            <a:ext cx="2460625" cy="505460"/>
          </a:xfrm>
          <a:prstGeom prst="rect">
            <a:avLst/>
          </a:prstGeom>
          <a:noFill/>
        </p:spPr>
        <p:txBody>
          <a:bodyPr wrap="square" rtlCol="0" anchor="t">
            <a:noAutofit/>
          </a:bodyPr>
          <a:p>
            <a:pPr indent="0" algn="l">
              <a:buFont typeface="Wingdings" panose="05000000000000000000" charset="0"/>
              <a:buNone/>
            </a:pPr>
            <a:r>
              <a:rPr lang="en-US" altLang="zh-CN" sz="2000" dirty="0">
                <a:solidFill>
                  <a:schemeClr val="tx1"/>
                </a:solidFill>
                <a:latin typeface="Arial" panose="020B0604020202020204" pitchFamily="34" charset="0"/>
                <a:cs typeface="Arial" panose="020B0604020202020204" pitchFamily="34" charset="0"/>
              </a:rPr>
              <a:t>1.</a:t>
            </a:r>
            <a:r>
              <a:rPr lang="zh-CN" altLang="en-US" sz="2000" dirty="0">
                <a:solidFill>
                  <a:schemeClr val="tx1"/>
                </a:solidFill>
                <a:latin typeface="Arial" panose="020B0604020202020204" pitchFamily="34" charset="0"/>
                <a:cs typeface="Arial" panose="020B0604020202020204" pitchFamily="34" charset="0"/>
              </a:rPr>
              <a:t>电动汽车的低压电</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37" name="文本框 36"/>
          <p:cNvSpPr txBox="1"/>
          <p:nvPr/>
        </p:nvSpPr>
        <p:spPr>
          <a:xfrm>
            <a:off x="1431290" y="5147945"/>
            <a:ext cx="3166110" cy="401320"/>
          </a:xfrm>
          <a:prstGeom prst="rect">
            <a:avLst/>
          </a:prstGeom>
          <a:noFill/>
        </p:spPr>
        <p:txBody>
          <a:bodyPr wrap="square" rtlCol="0" anchor="t">
            <a:noAutofit/>
          </a:bodyPr>
          <a:p>
            <a:pPr indent="0" algn="l">
              <a:buFont typeface="Wingdings" panose="05000000000000000000" charset="0"/>
              <a:buNone/>
            </a:pPr>
            <a:r>
              <a:rPr lang="en-US" altLang="zh-CN" sz="2000" dirty="0">
                <a:solidFill>
                  <a:schemeClr val="tx1"/>
                </a:solidFill>
                <a:latin typeface="Arial" panose="020B0604020202020204" pitchFamily="34" charset="0"/>
                <a:cs typeface="Arial" panose="020B0604020202020204" pitchFamily="34" charset="0"/>
              </a:rPr>
              <a:t>2.DC/DC</a:t>
            </a:r>
            <a:r>
              <a:rPr lang="zh-CN" altLang="en-US" sz="2000" dirty="0">
                <a:solidFill>
                  <a:schemeClr val="tx1"/>
                </a:solidFill>
                <a:latin typeface="Arial" panose="020B0604020202020204" pitchFamily="34" charset="0"/>
                <a:cs typeface="Arial" panose="020B0604020202020204" pitchFamily="34" charset="0"/>
              </a:rPr>
              <a:t>变换器</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40" name="文本框 39"/>
          <p:cNvSpPr txBox="1"/>
          <p:nvPr/>
        </p:nvSpPr>
        <p:spPr>
          <a:xfrm>
            <a:off x="1431290" y="5694363"/>
            <a:ext cx="5162550" cy="411480"/>
          </a:xfrm>
          <a:prstGeom prst="rect">
            <a:avLst/>
          </a:prstGeom>
          <a:noFill/>
        </p:spPr>
        <p:txBody>
          <a:bodyPr wrap="square" rtlCol="0" anchor="t">
            <a:noAutofit/>
          </a:bodyPr>
          <a:p>
            <a:pPr indent="0" algn="l">
              <a:buFont typeface="Wingdings" panose="05000000000000000000" charset="0"/>
              <a:buNone/>
            </a:pPr>
            <a:r>
              <a:rPr lang="en-US" altLang="zh-CN" sz="2000" spc="150">
                <a:solidFill>
                  <a:schemeClr val="tx1"/>
                </a:solidFill>
                <a:latin typeface="微软雅黑" panose="020B0503020204020204" charset="-122"/>
                <a:ea typeface="微软雅黑" panose="020B0503020204020204" charset="-122"/>
                <a:sym typeface="+mn-ea"/>
              </a:rPr>
              <a:t>3.</a:t>
            </a:r>
            <a:r>
              <a:rPr lang="zh-CN" altLang="en-US" sz="2000" spc="150">
                <a:solidFill>
                  <a:schemeClr val="tx1"/>
                </a:solidFill>
                <a:latin typeface="微软雅黑" panose="020B0503020204020204" charset="-122"/>
                <a:ea typeface="微软雅黑" panose="020B0503020204020204" charset="-122"/>
                <a:sym typeface="+mn-ea"/>
              </a:rPr>
              <a:t>新能源汽车低压电源系统的实际应用</a:t>
            </a:r>
            <a:endParaRPr lang="zh-CN" altLang="en-US" sz="2000" spc="150">
              <a:solidFill>
                <a:schemeClr val="tx1"/>
              </a:solidFill>
              <a:latin typeface="微软雅黑" panose="020B0503020204020204" charset="-122"/>
              <a:ea typeface="微软雅黑" panose="020B0503020204020204" charset="-122"/>
              <a:sym typeface="+mn-ea"/>
            </a:endParaRPr>
          </a:p>
        </p:txBody>
      </p:sp>
      <p:sp>
        <p:nvSpPr>
          <p:cNvPr id="43" name="文本框 42"/>
          <p:cNvSpPr txBox="1"/>
          <p:nvPr/>
        </p:nvSpPr>
        <p:spPr>
          <a:xfrm>
            <a:off x="7997190" y="4531360"/>
            <a:ext cx="3074670" cy="520700"/>
          </a:xfrm>
          <a:prstGeom prst="rect">
            <a:avLst/>
          </a:prstGeom>
          <a:noFill/>
        </p:spPr>
        <p:txBody>
          <a:bodyPr wrap="square" rtlCol="0" anchor="t">
            <a:noAutofit/>
          </a:bodyPr>
          <a:p>
            <a:pPr indent="0">
              <a:buFont typeface="Wingdings" panose="05000000000000000000" charset="0"/>
              <a:buNone/>
            </a:pPr>
            <a:r>
              <a:rPr lang="en-US" altLang="zh-CN" sz="2000" dirty="0">
                <a:solidFill>
                  <a:schemeClr val="tx1"/>
                </a:solidFill>
                <a:latin typeface="Arial" panose="020B0604020202020204" pitchFamily="34" charset="0"/>
                <a:cs typeface="Arial" panose="020B0604020202020204" pitchFamily="34" charset="0"/>
              </a:rPr>
              <a:t>1.DC/DC</a:t>
            </a:r>
            <a:r>
              <a:rPr lang="zh-CN" altLang="en-US" sz="2000" dirty="0">
                <a:solidFill>
                  <a:schemeClr val="tx1"/>
                </a:solidFill>
                <a:latin typeface="Arial" panose="020B0604020202020204" pitchFamily="34" charset="0"/>
                <a:cs typeface="Arial" panose="020B0604020202020204" pitchFamily="34" charset="0"/>
              </a:rPr>
              <a:t>变换器性能测量</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44" name="文本框 43"/>
          <p:cNvSpPr txBox="1"/>
          <p:nvPr/>
        </p:nvSpPr>
        <p:spPr>
          <a:xfrm>
            <a:off x="8067040" y="5627370"/>
            <a:ext cx="2211705" cy="545465"/>
          </a:xfrm>
          <a:prstGeom prst="rect">
            <a:avLst/>
          </a:prstGeom>
          <a:noFill/>
        </p:spPr>
        <p:txBody>
          <a:bodyPr wrap="square" rtlCol="0" anchor="t">
            <a:noAutofit/>
          </a:bodyPr>
          <a:p>
            <a:pPr indent="0">
              <a:buFont typeface="Wingdings" panose="05000000000000000000" charset="0"/>
              <a:buNone/>
            </a:pPr>
            <a:r>
              <a:rPr lang="en-US" altLang="zh-CN" sz="2000" dirty="0">
                <a:solidFill>
                  <a:schemeClr val="tx1"/>
                </a:solidFill>
                <a:latin typeface="Arial" panose="020B0604020202020204" pitchFamily="34" charset="0"/>
                <a:cs typeface="Arial" panose="020B0604020202020204" pitchFamily="34" charset="0"/>
              </a:rPr>
              <a:t>3.</a:t>
            </a:r>
            <a:r>
              <a:rPr lang="zh-CN" altLang="en-US" sz="2000" dirty="0">
                <a:solidFill>
                  <a:schemeClr val="tx1"/>
                </a:solidFill>
                <a:latin typeface="Arial" panose="020B0604020202020204" pitchFamily="34" charset="0"/>
                <a:cs typeface="Arial" panose="020B0604020202020204" pitchFamily="34" charset="0"/>
              </a:rPr>
              <a:t>辅助蓄电池亏电</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45" name="文本框 44"/>
          <p:cNvSpPr txBox="1"/>
          <p:nvPr/>
        </p:nvSpPr>
        <p:spPr>
          <a:xfrm>
            <a:off x="8067040" y="5064443"/>
            <a:ext cx="2470150" cy="568325"/>
          </a:xfrm>
          <a:prstGeom prst="rect">
            <a:avLst/>
          </a:prstGeom>
          <a:noFill/>
        </p:spPr>
        <p:txBody>
          <a:bodyPr wrap="square" rtlCol="0" anchor="t">
            <a:noAutofit/>
          </a:bodyPr>
          <a:p>
            <a:pPr indent="0" algn="l">
              <a:buFont typeface="Wingdings" panose="05000000000000000000" charset="0"/>
              <a:buNone/>
            </a:pPr>
            <a:r>
              <a:rPr lang="en-US" altLang="zh-CN" sz="2000" dirty="0">
                <a:solidFill>
                  <a:schemeClr val="tx1"/>
                </a:solidFill>
                <a:latin typeface="Arial" panose="020B0604020202020204" pitchFamily="34" charset="0"/>
                <a:cs typeface="Arial" panose="020B0604020202020204" pitchFamily="34" charset="0"/>
                <a:sym typeface="+mn-ea"/>
              </a:rPr>
              <a:t>2.</a:t>
            </a:r>
            <a:r>
              <a:rPr lang="zh-CN" altLang="en-US" sz="2000" dirty="0">
                <a:solidFill>
                  <a:schemeClr val="tx1"/>
                </a:solidFill>
                <a:latin typeface="Arial" panose="020B0604020202020204" pitchFamily="34" charset="0"/>
                <a:cs typeface="Arial" panose="020B0604020202020204" pitchFamily="34" charset="0"/>
                <a:sym typeface="+mn-ea"/>
              </a:rPr>
              <a:t>全车无低压电</a:t>
            </a:r>
            <a:endParaRPr lang="zh-CN" altLang="en-US" sz="2000" dirty="0">
              <a:solidFill>
                <a:schemeClr val="tx1"/>
              </a:solidFill>
              <a:latin typeface="Arial" panose="020B0604020202020204" pitchFamily="34" charset="0"/>
              <a:cs typeface="Arial" panose="020B0604020202020204" pitchFamily="34" charset="0"/>
              <a:sym typeface="+mn-ea"/>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360000"/>
            <a:ext cx="10800000" cy="720000"/>
          </a:xfrm>
        </p:spPr>
        <p:txBody>
          <a:bodyPr/>
          <a:p>
            <a:r>
              <a:rPr lang="zh-CN" altLang="en-US"/>
              <a:t>学习目标</a:t>
            </a:r>
            <a:endParaRPr lang="zh-CN" altLang="en-US"/>
          </a:p>
        </p:txBody>
      </p:sp>
      <p:sp>
        <p:nvSpPr>
          <p:cNvPr id="5" name="标题 2"/>
          <p:cNvSpPr>
            <a:spLocks noGrp="1"/>
          </p:cNvSpPr>
          <p:nvPr>
            <p:custDataLst>
              <p:tags r:id="rId1"/>
            </p:custDataLst>
          </p:nvPr>
        </p:nvSpPr>
        <p:spPr>
          <a:xfrm>
            <a:off x="1040130" y="1308734"/>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知识目标</a:t>
            </a:r>
            <a:endParaRPr lang="zh-CN" altLang="en-US" sz="2000" dirty="0"/>
          </a:p>
        </p:txBody>
      </p:sp>
      <p:sp>
        <p:nvSpPr>
          <p:cNvPr id="6" name="矩形 5"/>
          <p:cNvSpPr/>
          <p:nvPr>
            <p:custDataLst>
              <p:tags r:id="rId2"/>
            </p:custDataLst>
          </p:nvPr>
        </p:nvSpPr>
        <p:spPr>
          <a:xfrm>
            <a:off x="1424940" y="1805940"/>
            <a:ext cx="3393440" cy="1177290"/>
          </a:xfrm>
          <a:prstGeom prst="rect">
            <a:avLst/>
          </a:prstGeom>
          <a:noFill/>
        </p:spPr>
        <p:txBody>
          <a:bodyPr wrap="square" lIns="0" tIns="0" rIns="0" bIns="0" rtlCol="0" anchor="t" anchorCtr="0">
            <a:noAutofit/>
          </a:bodyPr>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lumMod val="85000"/>
                    <a:lumOff val="15000"/>
                  </a:schemeClr>
                </a:solidFill>
                <a:latin typeface="+mn-ea"/>
                <a:cs typeface="+mn-ea"/>
              </a:rPr>
              <a:t>电动汽车低压电源的组成</a:t>
            </a:r>
            <a:endParaRPr lang="zh-CN" altLang="en-US" sz="1400" dirty="0">
              <a:solidFill>
                <a:schemeClr val="tx1">
                  <a:lumMod val="85000"/>
                  <a:lumOff val="15000"/>
                </a:schemeClr>
              </a:solidFill>
              <a:latin typeface="+mn-ea"/>
              <a:cs typeface="+mn-ea"/>
            </a:endParaRPr>
          </a:p>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lumMod val="85000"/>
                    <a:lumOff val="15000"/>
                  </a:schemeClr>
                </a:solidFill>
                <a:latin typeface="+mn-ea"/>
                <a:cs typeface="+mn-ea"/>
              </a:rPr>
              <a:t>DC/DC</a:t>
            </a:r>
            <a:r>
              <a:rPr lang="zh-CN" altLang="en-US" sz="1400" dirty="0">
                <a:solidFill>
                  <a:schemeClr val="tx1">
                    <a:lumMod val="85000"/>
                    <a:lumOff val="15000"/>
                  </a:schemeClr>
                </a:solidFill>
                <a:latin typeface="+mn-ea"/>
                <a:cs typeface="+mn-ea"/>
              </a:rPr>
              <a:t>变换器的作用原理</a:t>
            </a:r>
            <a:endParaRPr lang="zh-CN" altLang="en-US" sz="1400" dirty="0">
              <a:solidFill>
                <a:schemeClr val="tx1">
                  <a:lumMod val="85000"/>
                  <a:lumOff val="15000"/>
                </a:schemeClr>
              </a:solidFill>
              <a:latin typeface="+mn-ea"/>
              <a:cs typeface="+mn-ea"/>
            </a:endParaRPr>
          </a:p>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lumMod val="85000"/>
                    <a:lumOff val="15000"/>
                  </a:schemeClr>
                </a:solidFill>
                <a:latin typeface="+mn-ea"/>
                <a:cs typeface="+mn-ea"/>
              </a:rPr>
              <a:t>DC/DC</a:t>
            </a:r>
            <a:r>
              <a:rPr lang="zh-CN" altLang="en-US" sz="1400" dirty="0">
                <a:solidFill>
                  <a:schemeClr val="tx1">
                    <a:lumMod val="85000"/>
                    <a:lumOff val="15000"/>
                  </a:schemeClr>
                </a:solidFill>
                <a:latin typeface="+mn-ea"/>
                <a:cs typeface="+mn-ea"/>
              </a:rPr>
              <a:t>变换器的控制原理</a:t>
            </a:r>
            <a:endParaRPr lang="zh-CN" altLang="en-US" sz="1400" dirty="0">
              <a:solidFill>
                <a:schemeClr val="tx1">
                  <a:lumMod val="85000"/>
                  <a:lumOff val="15000"/>
                </a:schemeClr>
              </a:solidFill>
              <a:latin typeface="+mn-ea"/>
              <a:cs typeface="+mn-ea"/>
            </a:endParaRPr>
          </a:p>
        </p:txBody>
      </p:sp>
      <p:sp>
        <p:nvSpPr>
          <p:cNvPr id="7" name="标题 2"/>
          <p:cNvSpPr>
            <a:spLocks noGrp="1"/>
          </p:cNvSpPr>
          <p:nvPr>
            <p:custDataLst>
              <p:tags r:id="rId3"/>
            </p:custDataLst>
          </p:nvPr>
        </p:nvSpPr>
        <p:spPr>
          <a:xfrm>
            <a:off x="6355715" y="1379220"/>
            <a:ext cx="412051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能力目标</a:t>
            </a:r>
            <a:endParaRPr lang="zh-CN" altLang="en-US" sz="2000" dirty="0"/>
          </a:p>
        </p:txBody>
      </p:sp>
      <p:sp>
        <p:nvSpPr>
          <p:cNvPr id="8" name="矩形 7"/>
          <p:cNvSpPr/>
          <p:nvPr>
            <p:custDataLst>
              <p:tags r:id="rId4"/>
            </p:custDataLst>
          </p:nvPr>
        </p:nvSpPr>
        <p:spPr>
          <a:xfrm>
            <a:off x="6356350" y="1884045"/>
            <a:ext cx="4927600" cy="1257935"/>
          </a:xfrm>
          <a:prstGeom prst="rect">
            <a:avLst/>
          </a:prstGeom>
          <a:noFill/>
        </p:spPr>
        <p:txBody>
          <a:bodyPr wrap="square" lIns="0" tIns="0" rIns="0" bIns="0" rtlCol="0" anchor="t" anchorCtr="0">
            <a:noAutofit/>
          </a:bodyPr>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lumMod val="85000"/>
                    <a:lumOff val="15000"/>
                  </a:schemeClr>
                </a:solidFill>
                <a:latin typeface="+mn-ea"/>
                <a:cs typeface="+mn-ea"/>
              </a:rPr>
              <a:t>电动汽车低压电源系统结构认知</a:t>
            </a:r>
            <a:endParaRPr lang="zh-CN" altLang="en-US" sz="1400" dirty="0">
              <a:solidFill>
                <a:schemeClr val="tx1">
                  <a:lumMod val="85000"/>
                  <a:lumOff val="15000"/>
                </a:schemeClr>
              </a:solidFill>
              <a:latin typeface="+mn-ea"/>
              <a:cs typeface="+mn-ea"/>
            </a:endParaRPr>
          </a:p>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lumMod val="85000"/>
                    <a:lumOff val="15000"/>
                  </a:schemeClr>
                </a:solidFill>
                <a:latin typeface="+mn-ea"/>
                <a:cs typeface="+mn-ea"/>
              </a:rPr>
              <a:t>DC/DC</a:t>
            </a:r>
            <a:r>
              <a:rPr lang="zh-CN" altLang="en-US" sz="1400" dirty="0">
                <a:solidFill>
                  <a:schemeClr val="tx1">
                    <a:lumMod val="85000"/>
                    <a:lumOff val="15000"/>
                  </a:schemeClr>
                </a:solidFill>
                <a:latin typeface="+mn-ea"/>
                <a:cs typeface="+mn-ea"/>
              </a:rPr>
              <a:t>故障诊断</a:t>
            </a:r>
            <a:endParaRPr lang="zh-CN" altLang="en-US" sz="1400" dirty="0">
              <a:solidFill>
                <a:schemeClr val="tx1">
                  <a:lumMod val="85000"/>
                  <a:lumOff val="15000"/>
                </a:schemeClr>
              </a:solidFill>
              <a:latin typeface="+mn-ea"/>
              <a:cs typeface="+mn-ea"/>
            </a:endParaRPr>
          </a:p>
        </p:txBody>
      </p:sp>
      <p:cxnSp>
        <p:nvCxnSpPr>
          <p:cNvPr id="9" name="直接连接符 8"/>
          <p:cNvCxnSpPr/>
          <p:nvPr/>
        </p:nvCxnSpPr>
        <p:spPr>
          <a:xfrm flipH="1">
            <a:off x="6104890" y="1169670"/>
            <a:ext cx="60960" cy="5093335"/>
          </a:xfrm>
          <a:prstGeom prst="line">
            <a:avLst/>
          </a:prstGeom>
        </p:spPr>
        <p:style>
          <a:lnRef idx="1">
            <a:schemeClr val="accent1"/>
          </a:lnRef>
          <a:fillRef idx="0">
            <a:schemeClr val="accent1"/>
          </a:fillRef>
          <a:effectRef idx="0">
            <a:schemeClr val="accent1"/>
          </a:effectRef>
          <a:fontRef idx="minor">
            <a:schemeClr val="tx1"/>
          </a:fontRef>
        </p:style>
      </p:cxnSp>
      <p:pic>
        <p:nvPicPr>
          <p:cNvPr id="4" name="图片 3"/>
          <p:cNvPicPr/>
          <p:nvPr/>
        </p:nvPicPr>
        <p:blipFill>
          <a:blip r:embed="rId5"/>
          <a:stretch>
            <a:fillRect/>
          </a:stretch>
        </p:blipFill>
        <p:spPr>
          <a:xfrm>
            <a:off x="1144270" y="3368040"/>
            <a:ext cx="3537585" cy="2479675"/>
          </a:xfrm>
          <a:prstGeom prst="rect">
            <a:avLst/>
          </a:prstGeom>
        </p:spPr>
      </p:pic>
      <p:pic>
        <p:nvPicPr>
          <p:cNvPr id="10" name="图片 9"/>
          <p:cNvPicPr/>
          <p:nvPr/>
        </p:nvPicPr>
        <p:blipFill>
          <a:blip r:embed="rId6"/>
          <a:stretch>
            <a:fillRect/>
          </a:stretch>
        </p:blipFill>
        <p:spPr>
          <a:xfrm>
            <a:off x="7802245" y="2703195"/>
            <a:ext cx="2861945" cy="380936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574040" y="913765"/>
            <a:ext cx="9739630" cy="1162685"/>
          </a:xfrm>
          <a:prstGeom prst="rect">
            <a:avLst/>
          </a:prstGeom>
          <a:noFill/>
          <a:ln w="3175">
            <a:noFill/>
            <a:prstDash val="dash"/>
          </a:ln>
        </p:spPr>
        <p:txBody>
          <a:bodyPr wrap="square" lIns="63500" tIns="25400" rIns="63500" bIns="25400" anchor="ctr"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电动汽车驱动电机、空调压缩机、</a:t>
            </a:r>
            <a:r>
              <a:rPr lang="en-US" altLang="zh-CN"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加热器使用高压电源，但这些设备的控制单元需要低压电控制。</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电动汽车的其他电器诸如灯光、仪表、雨刷、电动转向等电器的工作也是使用的低压电。也就是说电动汽车同时使用高压和低压两种电源，一个是高压电源，一个是低压电源。低压电源为</a:t>
            </a:r>
            <a:r>
              <a:rPr lang="en-US" altLang="zh-CN"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12V</a:t>
            </a: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（实际为</a:t>
            </a:r>
            <a:r>
              <a:rPr lang="en-US" altLang="zh-CN"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14V</a:t>
            </a: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），与传动汽车相同。低压电由辅助蓄电池来提供。动力蓄电池通过</a:t>
            </a:r>
            <a:r>
              <a:rPr lang="en-US" altLang="zh-CN"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变换器转换成</a:t>
            </a:r>
            <a:r>
              <a:rPr lang="en-US" altLang="zh-CN"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14V</a:t>
            </a: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低压电向辅助蓄电池供电</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4"/>
            </p:custDataLst>
          </p:nvPr>
        </p:nvSpPr>
        <p:spPr>
          <a:xfrm>
            <a:off x="815471" y="5557967"/>
            <a:ext cx="10161008" cy="25402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15">
              <a:solidFill>
                <a:schemeClr val="lt1"/>
              </a:solidFill>
              <a:latin typeface="微软雅黑" panose="020B0503020204020204" charset="-122"/>
              <a:ea typeface="微软雅黑" panose="020B0503020204020204" charset="-122"/>
            </a:endParaRPr>
          </a:p>
        </p:txBody>
      </p:sp>
      <p:pic>
        <p:nvPicPr>
          <p:cNvPr id="234" name="图片 228"/>
          <p:cNvPicPr>
            <a:picLocks noChangeAspect="1"/>
          </p:cNvPicPr>
          <p:nvPr/>
        </p:nvPicPr>
        <p:blipFill>
          <a:blip r:embed="rId5"/>
          <a:stretch>
            <a:fillRect/>
          </a:stretch>
        </p:blipFill>
        <p:spPr>
          <a:xfrm>
            <a:off x="898525" y="2275840"/>
            <a:ext cx="4759960" cy="2782570"/>
          </a:xfrm>
          <a:prstGeom prst="rect">
            <a:avLst/>
          </a:prstGeom>
          <a:noFill/>
          <a:ln>
            <a:noFill/>
          </a:ln>
        </p:spPr>
      </p:pic>
      <p:pic>
        <p:nvPicPr>
          <p:cNvPr id="235" name="图片 230"/>
          <p:cNvPicPr>
            <a:picLocks noChangeAspect="1"/>
          </p:cNvPicPr>
          <p:nvPr/>
        </p:nvPicPr>
        <p:blipFill>
          <a:blip r:embed="rId6"/>
          <a:stretch>
            <a:fillRect/>
          </a:stretch>
        </p:blipFill>
        <p:spPr>
          <a:xfrm>
            <a:off x="6103620" y="2275523"/>
            <a:ext cx="5034280" cy="2794635"/>
          </a:xfrm>
          <a:prstGeom prst="rect">
            <a:avLst/>
          </a:prstGeom>
          <a:noFill/>
          <a:ln>
            <a:noFill/>
          </a:ln>
        </p:spPr>
      </p:pic>
    </p:spTree>
    <p:custDataLst>
      <p:tags r:id="rId7"/>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DC/DC</a:t>
            </a:r>
            <a:r>
              <a:rPr lang="zh-CN" altLang="en-US" dirty="0" err="1">
                <a:solidFill>
                  <a:schemeClr val="dk1"/>
                </a:solidFill>
                <a:sym typeface="微软雅黑" panose="020B0503020204020204" charset="-122"/>
              </a:rPr>
              <a:t>变换器</a:t>
            </a:r>
            <a:endParaRPr lang="zh-CN" altLang="en-US" dirty="0" err="1">
              <a:solidFill>
                <a:schemeClr val="dk1"/>
              </a:solidFill>
              <a:sym typeface="微软雅黑" panose="020B0503020204020204" charset="-122"/>
            </a:endParaRPr>
          </a:p>
        </p:txBody>
      </p:sp>
      <p:sp>
        <p:nvSpPr>
          <p:cNvPr id="2" name="文本框 1"/>
          <p:cNvSpPr txBox="1"/>
          <p:nvPr/>
        </p:nvSpPr>
        <p:spPr>
          <a:xfrm>
            <a:off x="307975" y="2240915"/>
            <a:ext cx="4689475" cy="3415030"/>
          </a:xfrm>
          <a:prstGeom prst="rect">
            <a:avLst/>
          </a:prstGeom>
        </p:spPr>
        <p:txBody>
          <a:bodyPr wrap="square">
            <a:spAutoFit/>
          </a:bodyPr>
          <a:p>
            <a:pPr marL="0" indent="266700" algn="just" defTabSz="266700">
              <a:lnSpc>
                <a:spcPct val="150000"/>
              </a:lnSpc>
              <a:spcBef>
                <a:spcPct val="0"/>
              </a:spcBef>
              <a:spcAft>
                <a:spcPct val="0"/>
              </a:spcAft>
            </a:pPr>
            <a:r>
              <a:rPr lang="en-US" altLang="zh-CN" sz="1600">
                <a:solidFill>
                  <a:srgbClr val="000000"/>
                </a:solidFill>
                <a:latin typeface="宋体" panose="02010600030101010101" pitchFamily="2" charset="-122"/>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作用</a:t>
            </a:r>
            <a:endParaRPr lang="zh-CN" altLang="en-US" sz="1600">
              <a:solidFill>
                <a:srgbClr val="000000"/>
              </a:solidFill>
              <a:latin typeface="宋体" panose="02010600030101010101" pitchFamily="2" charset="-122"/>
              <a:ea typeface="宋体" panose="02010600030101010101" pitchFamily="2" charset="-122"/>
            </a:endParaRPr>
          </a:p>
          <a:p>
            <a:pPr marL="0" indent="266700" algn="just" defTabSz="266700">
              <a:lnSpc>
                <a:spcPct val="150000"/>
              </a:lnSpc>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a:t>
            </a:r>
            <a:r>
              <a:rPr lang="en-US" altLang="zh-CN" sz="1600">
                <a:solidFill>
                  <a:srgbClr val="000000"/>
                </a:solidFill>
                <a:latin typeface="宋体" panose="02010600030101010101" pitchFamily="2" charset="-122"/>
                <a:ea typeface="宋体" panose="02010600030101010101" pitchFamily="2" charset="-122"/>
              </a:rPr>
              <a:t>1</a:t>
            </a:r>
            <a:r>
              <a:rPr lang="zh-CN" altLang="en-US" sz="1600">
                <a:solidFill>
                  <a:srgbClr val="000000"/>
                </a:solidFill>
                <a:latin typeface="宋体" panose="02010600030101010101" pitchFamily="2" charset="-122"/>
                <a:ea typeface="宋体" panose="02010600030101010101" pitchFamily="2" charset="-122"/>
              </a:rPr>
              <a:t>）变压作用</a:t>
            </a:r>
            <a:r>
              <a:rPr lang="en-US" altLang="zh-CN" sz="1600">
                <a:solidFill>
                  <a:srgbClr val="000000"/>
                </a:solidFill>
                <a:latin typeface="宋体" panose="02010600030101010101" pitchFamily="2" charset="-122"/>
                <a:ea typeface="宋体" panose="02010600030101010101" pitchFamily="2" charset="-122"/>
              </a:rPr>
              <a:t> DC/DC</a:t>
            </a:r>
            <a:r>
              <a:rPr lang="zh-CN" altLang="en-US" sz="1600">
                <a:solidFill>
                  <a:srgbClr val="000000"/>
                </a:solidFill>
                <a:latin typeface="宋体" panose="02010600030101010101" pitchFamily="2" charset="-122"/>
                <a:ea typeface="宋体" panose="02010600030101010101" pitchFamily="2" charset="-122"/>
              </a:rPr>
              <a:t>变换器对动力蓄电池的输出电压进行变换后再提供给车上低压电设备。</a:t>
            </a:r>
            <a:endParaRPr lang="zh-CN" altLang="en-US" sz="1600">
              <a:solidFill>
                <a:srgbClr val="000000"/>
              </a:solidFill>
              <a:latin typeface="宋体" panose="02010600030101010101" pitchFamily="2" charset="-122"/>
              <a:ea typeface="宋体" panose="02010600030101010101" pitchFamily="2" charset="-122"/>
            </a:endParaRPr>
          </a:p>
          <a:p>
            <a:pPr marL="0" indent="266700" algn="just" defTabSz="266700">
              <a:lnSpc>
                <a:spcPct val="150000"/>
              </a:lnSpc>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a:t>
            </a:r>
            <a:r>
              <a:rPr lang="en-US" altLang="zh-CN" sz="1600">
                <a:solidFill>
                  <a:srgbClr val="000000"/>
                </a:solidFill>
                <a:latin typeface="宋体" panose="02010600030101010101" pitchFamily="2" charset="-122"/>
                <a:ea typeface="宋体" panose="02010600030101010101" pitchFamily="2" charset="-122"/>
              </a:rPr>
              <a:t>2</a:t>
            </a:r>
            <a:r>
              <a:rPr lang="zh-CN" altLang="en-US" sz="1600">
                <a:solidFill>
                  <a:srgbClr val="000000"/>
                </a:solidFill>
                <a:latin typeface="宋体" panose="02010600030101010101" pitchFamily="2" charset="-122"/>
                <a:ea typeface="宋体" panose="02010600030101010101" pitchFamily="2" charset="-122"/>
              </a:rPr>
              <a:t>）保护作用</a:t>
            </a:r>
            <a:r>
              <a:rPr lang="en-US" altLang="zh-CN" sz="1600">
                <a:solidFill>
                  <a:srgbClr val="000000"/>
                </a:solidFill>
                <a:latin typeface="宋体" panose="02010600030101010101" pitchFamily="2" charset="-122"/>
                <a:ea typeface="宋体" panose="02010600030101010101" pitchFamily="2" charset="-122"/>
              </a:rPr>
              <a:t>  DC/DC</a:t>
            </a:r>
            <a:r>
              <a:rPr lang="zh-CN" altLang="en-US" sz="1600">
                <a:solidFill>
                  <a:srgbClr val="000000"/>
                </a:solidFill>
                <a:latin typeface="宋体" panose="02010600030101010101" pitchFamily="2" charset="-122"/>
                <a:ea typeface="宋体" panose="02010600030101010101" pitchFamily="2" charset="-122"/>
              </a:rPr>
              <a:t>变换器具有欠电压保护、过电压保护、过电流保护、过热保护和防反接等功能。</a:t>
            </a:r>
            <a:endParaRPr lang="zh-CN" altLang="en-US" sz="1600">
              <a:solidFill>
                <a:srgbClr val="000000"/>
              </a:solidFill>
              <a:latin typeface="宋体" panose="02010600030101010101" pitchFamily="2" charset="-122"/>
              <a:ea typeface="宋体" panose="02010600030101010101" pitchFamily="2" charset="-122"/>
            </a:endParaRPr>
          </a:p>
          <a:p>
            <a:pPr marL="0" indent="266700" algn="just" defTabSz="266700">
              <a:lnSpc>
                <a:spcPct val="150000"/>
              </a:lnSpc>
              <a:spcBef>
                <a:spcPct val="0"/>
              </a:spcBef>
              <a:spcAft>
                <a:spcPct val="0"/>
              </a:spcAft>
            </a:pPr>
            <a:r>
              <a:rPr lang="zh-CN" altLang="en-US" sz="1600">
                <a:solidFill>
                  <a:srgbClr val="000000"/>
                </a:solidFill>
                <a:latin typeface="宋体" panose="02010600030101010101" pitchFamily="2" charset="-122"/>
                <a:ea typeface="宋体" panose="02010600030101010101" pitchFamily="2" charset="-122"/>
              </a:rPr>
              <a:t>（</a:t>
            </a:r>
            <a:r>
              <a:rPr lang="en-US" altLang="zh-CN" sz="1600">
                <a:solidFill>
                  <a:srgbClr val="000000"/>
                </a:solidFill>
                <a:latin typeface="宋体" panose="02010600030101010101" pitchFamily="2" charset="-122"/>
                <a:ea typeface="宋体" panose="02010600030101010101" pitchFamily="2" charset="-122"/>
              </a:rPr>
              <a:t>3</a:t>
            </a:r>
            <a:r>
              <a:rPr lang="zh-CN" altLang="en-US" sz="1600">
                <a:solidFill>
                  <a:srgbClr val="000000"/>
                </a:solidFill>
                <a:latin typeface="宋体" panose="02010600030101010101" pitchFamily="2" charset="-122"/>
                <a:ea typeface="宋体" panose="02010600030101010101" pitchFamily="2" charset="-122"/>
              </a:rPr>
              <a:t>）为辅助蓄电池充电</a:t>
            </a:r>
            <a:r>
              <a:rPr lang="en-US" altLang="zh-CN" sz="1600">
                <a:solidFill>
                  <a:srgbClr val="000000"/>
                </a:solidFill>
                <a:latin typeface="宋体" panose="02010600030101010101" pitchFamily="2" charset="-122"/>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在电动汽车中，需要高压电源通过</a:t>
            </a:r>
            <a:r>
              <a:rPr lang="en-US" altLang="zh-CN" sz="1600">
                <a:solidFill>
                  <a:srgbClr val="000000"/>
                </a:solidFill>
                <a:latin typeface="宋体" panose="02010600030101010101" pitchFamily="2" charset="-122"/>
                <a:ea typeface="宋体" panose="02010600030101010101" pitchFamily="2" charset="-122"/>
              </a:rPr>
              <a:t>DC/DC</a:t>
            </a:r>
            <a:r>
              <a:rPr lang="zh-CN" altLang="en-US" sz="1600">
                <a:solidFill>
                  <a:srgbClr val="000000"/>
                </a:solidFill>
                <a:latin typeface="宋体" panose="02010600030101010101" pitchFamily="2" charset="-122"/>
                <a:ea typeface="宋体" panose="02010600030101010101" pitchFamily="2" charset="-122"/>
              </a:rPr>
              <a:t>变换器降压后给辅助蓄电池充电。</a:t>
            </a:r>
            <a:endParaRPr lang="zh-CN" altLang="en-US" sz="1600">
              <a:solidFill>
                <a:srgbClr val="000000"/>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5333365" y="1304925"/>
            <a:ext cx="6241415" cy="4864100"/>
          </a:xfrm>
          <a:prstGeom prst="rect">
            <a:avLst/>
          </a:prstGeom>
        </p:spPr>
      </p:pic>
    </p:spTree>
    <p:custDataLst>
      <p:tags r:id="rId4"/>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DC/DC</a:t>
            </a:r>
            <a:r>
              <a:rPr lang="zh-CN" altLang="en-US" dirty="0" err="1">
                <a:solidFill>
                  <a:schemeClr val="dk1"/>
                </a:solidFill>
                <a:sym typeface="微软雅黑" panose="020B0503020204020204" charset="-122"/>
              </a:rPr>
              <a:t>变换器</a:t>
            </a:r>
            <a:endParaRPr lang="zh-CN" altLang="en-US" dirty="0" err="1">
              <a:solidFill>
                <a:schemeClr val="dk1"/>
              </a:solidFill>
              <a:sym typeface="微软雅黑" panose="020B0503020204020204" charset="-122"/>
            </a:endParaRPr>
          </a:p>
        </p:txBody>
      </p:sp>
      <p:sp>
        <p:nvSpPr>
          <p:cNvPr id="5" name="文本框 4"/>
          <p:cNvSpPr txBox="1"/>
          <p:nvPr/>
        </p:nvSpPr>
        <p:spPr>
          <a:xfrm>
            <a:off x="642620" y="1316990"/>
            <a:ext cx="4064000" cy="368300"/>
          </a:xfrm>
          <a:prstGeom prst="rect">
            <a:avLst/>
          </a:prstGeom>
          <a:noFill/>
        </p:spPr>
        <p:txBody>
          <a:bodyPr wrap="square" rtlCol="0">
            <a:spAutoFit/>
          </a:bodyPr>
          <a:p>
            <a:pPr algn="l"/>
            <a:r>
              <a:rPr lang="zh-CN" altLang="en-US" dirty="0"/>
              <a:t>工作过程</a:t>
            </a:r>
            <a:endParaRPr lang="zh-CN" altLang="en-US" dirty="0"/>
          </a:p>
        </p:txBody>
      </p:sp>
      <p:sp>
        <p:nvSpPr>
          <p:cNvPr id="2" name="文本框 1"/>
          <p:cNvSpPr txBox="1"/>
          <p:nvPr/>
        </p:nvSpPr>
        <p:spPr>
          <a:xfrm>
            <a:off x="1337945" y="1892300"/>
            <a:ext cx="8416925" cy="922020"/>
          </a:xfrm>
          <a:prstGeom prst="rect">
            <a:avLst/>
          </a:prstGeom>
          <a:noFill/>
        </p:spPr>
        <p:txBody>
          <a:bodyPr wrap="square" rtlCol="0">
            <a:spAutoFit/>
          </a:bodyPr>
          <a:p>
            <a:pPr algn="l"/>
            <a:r>
              <a:rPr lang="zh-CN" altLang="en-US">
                <a:solidFill>
                  <a:srgbClr val="000000"/>
                </a:solidFill>
                <a:latin typeface="宋体" panose="02010600030101010101" pitchFamily="2" charset="-122"/>
                <a:ea typeface="宋体" panose="02010600030101010101" pitchFamily="2" charset="-122"/>
                <a:sym typeface="+mn-ea"/>
              </a:rPr>
              <a:t>其首先将高压直流电转化成高压交流电，通过变压器再将高压交流电转化成低压交流电，随后再将低压交流电整流成低压直流电</a:t>
            </a:r>
            <a:endParaRPr lang="zh-CN" altLang="en-US">
              <a:solidFill>
                <a:srgbClr val="000000"/>
              </a:solidFill>
              <a:latin typeface="宋体" panose="02010600030101010101" pitchFamily="2" charset="-122"/>
              <a:ea typeface="宋体" panose="02010600030101010101" pitchFamily="2" charset="-122"/>
            </a:endParaRPr>
          </a:p>
          <a:p>
            <a:pPr algn="l"/>
            <a:endParaRPr lang="zh-CN" altLang="en-US" dirty="0"/>
          </a:p>
        </p:txBody>
      </p:sp>
      <p:pic>
        <p:nvPicPr>
          <p:cNvPr id="6" name="图片 5"/>
          <p:cNvPicPr/>
          <p:nvPr/>
        </p:nvPicPr>
        <p:blipFill>
          <a:blip r:embed="rId3"/>
          <a:stretch>
            <a:fillRect/>
          </a:stretch>
        </p:blipFill>
        <p:spPr>
          <a:xfrm>
            <a:off x="2600325" y="2493010"/>
            <a:ext cx="6375400" cy="2895600"/>
          </a:xfrm>
          <a:prstGeom prst="rect">
            <a:avLst/>
          </a:prstGeom>
        </p:spPr>
      </p:pic>
      <p:sp>
        <p:nvSpPr>
          <p:cNvPr id="7" name="文本框 6"/>
          <p:cNvSpPr txBox="1"/>
          <p:nvPr/>
        </p:nvSpPr>
        <p:spPr>
          <a:xfrm>
            <a:off x="2866866" y="5703094"/>
            <a:ext cx="5080000" cy="386080"/>
          </a:xfrm>
          <a:prstGeom prst="rect">
            <a:avLst/>
          </a:prstGeom>
        </p:spPr>
        <p:txBody>
          <a:bodyPr>
            <a:spAutoFit/>
          </a:bodyPr>
          <a:p>
            <a:pPr marL="0" indent="0" algn="ctr" defTabSz="266700" fontAlgn="ctr">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rPr>
              <a:t>图</a:t>
            </a:r>
            <a:r>
              <a:rPr lang="en-US" altLang="zh-CN" sz="1600">
                <a:solidFill>
                  <a:srgbClr val="000000"/>
                </a:solidFill>
                <a:latin typeface="黑体" panose="02010609060101010101" charset="-122"/>
                <a:ea typeface="黑体" panose="02010609060101010101" charset="-122"/>
              </a:rPr>
              <a:t>4-47 DC/DC</a:t>
            </a:r>
            <a:r>
              <a:rPr lang="zh-CN" altLang="en-US" sz="1600">
                <a:solidFill>
                  <a:srgbClr val="000000"/>
                </a:solidFill>
                <a:latin typeface="黑体" panose="02010609060101010101" charset="-122"/>
                <a:ea typeface="黑体" panose="02010609060101010101" charset="-122"/>
              </a:rPr>
              <a:t>工作过程</a:t>
            </a:r>
            <a:endParaRPr lang="zh-CN" altLang="en-US" sz="1600">
              <a:solidFill>
                <a:srgbClr val="000000"/>
              </a:solidFill>
              <a:latin typeface="黑体" panose="02010609060101010101" charset="-122"/>
              <a:ea typeface="黑体" panose="02010609060101010101" charset="-122"/>
            </a:endParaRPr>
          </a:p>
        </p:txBody>
      </p:sp>
    </p:spTree>
    <p:custDataLst>
      <p:tags r:id="rId4"/>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DC/DC</a:t>
            </a:r>
            <a:r>
              <a:rPr lang="zh-CN" altLang="en-US" dirty="0" err="1">
                <a:solidFill>
                  <a:schemeClr val="dk1"/>
                </a:solidFill>
                <a:sym typeface="微软雅黑" panose="020B0503020204020204" charset="-122"/>
              </a:rPr>
              <a:t>变换器</a:t>
            </a:r>
            <a:endParaRPr lang="zh-CN" altLang="en-US" dirty="0" err="1">
              <a:solidFill>
                <a:schemeClr val="dk1"/>
              </a:solidFill>
              <a:sym typeface="微软雅黑" panose="020B0503020204020204" charset="-122"/>
            </a:endParaRPr>
          </a:p>
        </p:txBody>
      </p:sp>
      <p:sp>
        <p:nvSpPr>
          <p:cNvPr id="5" name="文本框 4"/>
          <p:cNvSpPr txBox="1"/>
          <p:nvPr/>
        </p:nvSpPr>
        <p:spPr>
          <a:xfrm>
            <a:off x="642620" y="1316990"/>
            <a:ext cx="4064000" cy="368300"/>
          </a:xfrm>
          <a:prstGeom prst="rect">
            <a:avLst/>
          </a:prstGeom>
          <a:noFill/>
        </p:spPr>
        <p:txBody>
          <a:bodyPr wrap="square" rtlCol="0">
            <a:spAutoFit/>
          </a:bodyPr>
          <a:p>
            <a:pPr algn="l"/>
            <a:r>
              <a:rPr lang="zh-CN" altLang="en-US" dirty="0"/>
              <a:t>控制过程</a:t>
            </a:r>
            <a:endParaRPr lang="zh-CN" altLang="en-US" dirty="0"/>
          </a:p>
        </p:txBody>
      </p:sp>
      <p:sp>
        <p:nvSpPr>
          <p:cNvPr id="2" name="文本框 1"/>
          <p:cNvSpPr txBox="1"/>
          <p:nvPr/>
        </p:nvSpPr>
        <p:spPr>
          <a:xfrm>
            <a:off x="1337945" y="1892300"/>
            <a:ext cx="9816465" cy="645160"/>
          </a:xfrm>
          <a:prstGeom prst="rect">
            <a:avLst/>
          </a:prstGeom>
          <a:noFill/>
        </p:spPr>
        <p:txBody>
          <a:bodyPr wrap="square" rtlCol="0">
            <a:spAutoFit/>
          </a:bodyPr>
          <a:p>
            <a:pPr algn="l"/>
            <a:r>
              <a:rPr lang="zh-CN" altLang="en-US" dirty="0"/>
              <a:t>根据电压控制</a:t>
            </a:r>
            <a:r>
              <a:rPr lang="en-US" altLang="zh-CN" dirty="0"/>
              <a:t> </a:t>
            </a:r>
            <a:r>
              <a:rPr lang="zh-CN" altLang="en-US" dirty="0"/>
              <a:t>对于铅酸蓄电池做辅助蓄电池的，一般采用电压控制法，一旦</a:t>
            </a:r>
            <a:r>
              <a:rPr lang="en-US" altLang="zh-CN" dirty="0"/>
              <a:t>DC/DC</a:t>
            </a:r>
            <a:r>
              <a:rPr lang="zh-CN" altLang="en-US" dirty="0"/>
              <a:t>检测到输出电压低于一定值时，启动</a:t>
            </a:r>
            <a:r>
              <a:rPr lang="en-US" altLang="zh-CN" dirty="0"/>
              <a:t>DC/DC</a:t>
            </a:r>
            <a:r>
              <a:rPr lang="zh-CN" altLang="en-US" dirty="0"/>
              <a:t>工作，向全车用电器和蓄电池供电。</a:t>
            </a:r>
            <a:endParaRPr lang="zh-CN" altLang="en-US" dirty="0"/>
          </a:p>
        </p:txBody>
      </p:sp>
      <p:pic>
        <p:nvPicPr>
          <p:cNvPr id="237" name="图片 232"/>
          <p:cNvPicPr>
            <a:picLocks noChangeAspect="1"/>
          </p:cNvPicPr>
          <p:nvPr/>
        </p:nvPicPr>
        <p:blipFill>
          <a:blip r:embed="rId3"/>
          <a:stretch>
            <a:fillRect/>
          </a:stretch>
        </p:blipFill>
        <p:spPr>
          <a:xfrm>
            <a:off x="1435735" y="2952750"/>
            <a:ext cx="9986645" cy="2943225"/>
          </a:xfrm>
          <a:prstGeom prst="rect">
            <a:avLst/>
          </a:prstGeom>
          <a:noFill/>
          <a:ln>
            <a:noFill/>
          </a:ln>
        </p:spPr>
      </p:pic>
    </p:spTree>
    <p:custDataLst>
      <p:tags r:id="rId4"/>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4.xml><?xml version="1.0" encoding="utf-8"?>
<p:tagLst xmlns:p="http://schemas.openxmlformats.org/presentationml/2006/main">
  <p:tag name="KSO_WM_UNIT_PLACING_PICTURE_USER_VIEWPORT" val="{&quot;height&quot;:908,&quot;width&quot;:823}"/>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PLACING_PICTURE_USER_VIEWPORT" val="{&quot;height&quot;:609,&quot;width&quot;:55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32.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4.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2990_9*i*2"/>
  <p:tag name="KSO_WM_TEMPLATE_CATEGORY" val="custom"/>
  <p:tag name="KSO_WM_TEMPLATE_INDEX" val="20202990"/>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6.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3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3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1.xml><?xml version="1.0" encoding="utf-8"?>
<p:tagLst xmlns:p="http://schemas.openxmlformats.org/presentationml/2006/main">
  <p:tag name="KSO_WM_TEMPLATE_CATEGORY" val="custom"/>
  <p:tag name="KSO_WM_TEMPLATE_INDEX" val="20233354"/>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860_1*f*1"/>
  <p:tag name="KSO_WM_TEMPLATE_CATEGORY" val="diagram"/>
  <p:tag name="KSO_WM_TEMPLATE_INDEX" val="20210860"/>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302feb7e0a824c2b8ad76b9b27b4a864"/>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707e5ebbce141ef82d327ffb618e11b"/>
  <p:tag name="KSO_WM_UNIT_TEXT_FILL_FORE_SCHEMECOLOR_INDEX_BRIGHTNESS" val="0.25"/>
  <p:tag name="KSO_WM_UNIT_TEXT_FILL_FORE_SCHEMECOLOR_INDEX" val="13"/>
  <p:tag name="KSO_WM_UNIT_TEXT_FILL_TYPE" val="1"/>
  <p:tag name="KSO_WM_TEMPLATE_ASSEMBLE_XID" val="639af84f0c9383becde69508"/>
  <p:tag name="KSO_WM_TEMPLATE_ASSEMBLE_GROUPID" val="639af84f0c9383becde69508"/>
  <p:tag name="WM_BEAUTIFY_ZORDER_FLAG_TAG" val="4"/>
</p:tagLst>
</file>

<file path=ppt/tags/tag45.xml><?xml version="1.0" encoding="utf-8"?>
<p:tagLst xmlns:p="http://schemas.openxmlformats.org/presentationml/2006/main">
  <p:tag name="KSO_WM_UNIT_BLOCK" val="0"/>
  <p:tag name="KSO_WM_UNIT_HIGHLIGHT" val="0"/>
  <p:tag name="KSO_WM_UNIT_COMPATIBLE" val="1"/>
  <p:tag name="KSO_WM_UNIT_DIAGRAM_ISNUMVISUAL" val="0"/>
  <p:tag name="KSO_WM_UNIT_DIAGRAM_ISREFERUNIT" val="0"/>
  <p:tag name="KSO_WM_UNIT_TYPE" val="i"/>
  <p:tag name="KSO_WM_UNIT_INDEX" val="1"/>
  <p:tag name="KSO_WM_UNIT_ID" val="diagram20210860_1*i*1"/>
  <p:tag name="KSO_WM_TEMPLATE_CATEGORY" val="diagram"/>
  <p:tag name="KSO_WM_TEMPLATE_INDEX" val="20210860"/>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1},&quot;DecorateInfoY&quot;:{&quot;IsAbs&quot;:true,&quot;Pos&quot;:2},&quot;ReferentInfo&quot;:{&quot;Id&quot;:&quot;d3da675d28be45e3a78bba7abfbd4aa7&quot;,&quot;X&quot;:{&quot;Pos&quot;:1},&quot;Y&quot;:{&quot;Pos&quot;:2}},&quot;whChangeMode&quot;:0}"/>
  <p:tag name="KSO_WM_UNIT_DEC_AREA_ID" val="ef32e52aea08493eaaf9dd96398c2e97"/>
  <p:tag name="KSO_WM_CHIP_GROUPID" val="5e9d770adc741d3f2d9ea583"/>
  <p:tag name="KSO_WM_CHIP_XID" val="5e997d21dade925159b5262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8"/>
  <p:tag name="KSO_WM_TEMPLATE_ASSEMBLE_XID" val="639af84f0c9383becde69508"/>
  <p:tag name="KSO_WM_TEMPLATE_ASSEMBLE_GROUPID" val="639af84f0c9383becde69508"/>
  <p:tag name="WM_BEAUTIFY_ZORDER_FLAG_TAG" val="5"/>
</p:tagLst>
</file>

<file path=ppt/tags/tag4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20},&quot;minSize&quot;:{&quot;size1&quot;:11.2},&quot;normalSize&quot;:{&quot;size1&quot;:11.2},&quot;subLayout&quot;:[{&quot;id&quot;:&quot;2024-05-22T14:17:30&quot;,&quot;margin&quot;:{&quot;bottom&quot;:0.025999998673796654,&quot;left&quot;:1.2699999809265137,&quot;right&quot;:1.2699999809265137,&quot;top&quot;:0.4230000376701355},&quot;type&quot;:0},{&quot;id&quot;:&quot;2024-05-22T14:17:3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7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7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b*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NOCLEAR" val="0"/>
  <p:tag name="KSO_WM_UNIT_TYPE" val="b"/>
  <p:tag name="KSO_WM_UNIT_INDEX" val="1"/>
  <p:tag name="KSO_WM_UNIT_BLOCK" val="0"/>
  <p:tag name="KSO_WM_UNIT_SM_LIMIT_TYPE" val="2"/>
  <p:tag name="KSO_WM_UNIT_DEC_AREA_ID" val="590ceab586f14f20999948c865f964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VALUE" val="49"/>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WM_BEAUTIFY_ZORDER_FLAG_TAG" val="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9*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指正"/>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354_9*i*1"/>
  <p:tag name="KSO_WM_TEMPLATE_CATEGORY" val="custom"/>
  <p:tag name="KSO_WM_TEMPLATE_INDEX" val="20233354"/>
  <p:tag name="KSO_WM_UNIT_LAYERLEVEL" val="1"/>
  <p:tag name="KSO_WM_TAG_VERSION" val="3.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54_9*i*2"/>
  <p:tag name="KSO_WM_TEMPLATE_CATEGORY" val="custom"/>
  <p:tag name="KSO_WM_TEMPLATE_INDEX" val="20233354"/>
  <p:tag name="KSO_WM_UNIT_LAYERLEVEL" val="1"/>
  <p:tag name="KSO_WM_TAG_VERSION" val="3.0"/>
  <p:tag name="KSO_WM_BEAUTIFY_FLAG" val="#wm#"/>
</p:tagLst>
</file>

<file path=ppt/tags/tag84.xml><?xml version="1.0" encoding="utf-8"?>
<p:tagLst xmlns:p="http://schemas.openxmlformats.org/presentationml/2006/main">
  <p:tag name="KSO_WM_SLIDE_ID" val="custom2023335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86"/>
  <p:tag name="KSO_WM_SLIDE_TYPE" val="endPage"/>
  <p:tag name="KSO_WM_SLIDE_SUBTYPE" val="pureTxt"/>
  <p:tag name="KSO_WM_SLIDE_LAYOUT" val="a_f"/>
  <p:tag name="KSO_WM_SLIDE_LAYOUT_CNT" val="1_1"/>
</p:tagLst>
</file>

<file path=ppt/tags/tag85.xml><?xml version="1.0" encoding="utf-8"?>
<p:tagLst xmlns:p="http://schemas.openxmlformats.org/presentationml/2006/main">
  <p:tag name="commondata" val="eyJoZGlkIjoiOWRjZTk5MGI3MTZhNzBiNDQ2ZjYxOWNmYmIwN2RkYTg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heme/theme1.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1930</Words>
  <Application>WPS 演示</Application>
  <PresentationFormat>宽屏</PresentationFormat>
  <Paragraphs>190</Paragraphs>
  <Slides>17</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宋体</vt:lpstr>
      <vt:lpstr>Wingdings</vt:lpstr>
      <vt:lpstr>MiSans Bold</vt:lpstr>
      <vt:lpstr>Bahnschrift Condensed</vt:lpstr>
      <vt:lpstr>微软雅黑</vt:lpstr>
      <vt:lpstr>Wingdings</vt:lpstr>
      <vt:lpstr>Segoe UI</vt:lpstr>
      <vt:lpstr>Calibri</vt:lpstr>
      <vt:lpstr>Arial</vt:lpstr>
      <vt:lpstr>Arial Unicode MS</vt:lpstr>
      <vt:lpstr>黑体</vt:lpstr>
      <vt:lpstr>ATC-4e2d7b497ebf* +</vt:lpstr>
      <vt:lpstr>Segoe Print</vt:lpstr>
      <vt:lpstr>1_Office 主题​​</vt:lpstr>
      <vt:lpstr>PowerPoint 演示文稿</vt:lpstr>
      <vt:lpstr>PowerPoint 演示文稿</vt:lpstr>
      <vt:lpstr>目录</vt:lpstr>
      <vt:lpstr>任务二  直流快充系统的检修</vt:lpstr>
      <vt:lpstr>学习目标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宋叔叔～～～</cp:lastModifiedBy>
  <cp:revision>8</cp:revision>
  <dcterms:created xsi:type="dcterms:W3CDTF">2024-05-22T06:18:00Z</dcterms:created>
  <dcterms:modified xsi:type="dcterms:W3CDTF">2024-12-17T03:41:38Z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
  </property>
</Properties>
</file>