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335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4.png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09603" y="1282702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609603" y="812801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tags" Target="../tags/tag256.xml"/><Relationship Id="rId7" Type="http://schemas.openxmlformats.org/officeDocument/2006/relationships/image" Target="../media/image6.png"/><Relationship Id="rId6" Type="http://schemas.openxmlformats.org/officeDocument/2006/relationships/image" Target="../media/image24.jpeg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image" Target="../media/image23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67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tags" Target="../tags/tag253.xml"/><Relationship Id="rId19" Type="http://schemas.openxmlformats.org/officeDocument/2006/relationships/tags" Target="../tags/tag264.xml"/><Relationship Id="rId18" Type="http://schemas.openxmlformats.org/officeDocument/2006/relationships/tags" Target="../tags/tag263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image" Target="../media/image27.jpeg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image" Target="../media/image26.jpeg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tags" Target="../tags/tag25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78.xml"/><Relationship Id="rId13" Type="http://schemas.openxmlformats.org/officeDocument/2006/relationships/image" Target="../media/image30.png"/><Relationship Id="rId12" Type="http://schemas.openxmlformats.org/officeDocument/2006/relationships/tags" Target="../tags/tag277.xml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tags" Target="../tags/tag2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95.xml"/><Relationship Id="rId17" Type="http://schemas.openxmlformats.org/officeDocument/2006/relationships/image" Target="../media/image30.png"/><Relationship Id="rId16" Type="http://schemas.openxmlformats.org/officeDocument/2006/relationships/tags" Target="../tags/tag294.xml"/><Relationship Id="rId15" Type="http://schemas.openxmlformats.org/officeDocument/2006/relationships/tags" Target="../tags/tag293.xml"/><Relationship Id="rId14" Type="http://schemas.openxmlformats.org/officeDocument/2006/relationships/tags" Target="../tags/tag292.xml"/><Relationship Id="rId13" Type="http://schemas.openxmlformats.org/officeDocument/2006/relationships/tags" Target="../tags/tag291.xml"/><Relationship Id="rId12" Type="http://schemas.openxmlformats.org/officeDocument/2006/relationships/tags" Target="../tags/tag290.xml"/><Relationship Id="rId11" Type="http://schemas.openxmlformats.org/officeDocument/2006/relationships/tags" Target="../tags/tag289.xml"/><Relationship Id="rId10" Type="http://schemas.openxmlformats.org/officeDocument/2006/relationships/tags" Target="../tags/tag288.xml"/><Relationship Id="rId1" Type="http://schemas.openxmlformats.org/officeDocument/2006/relationships/tags" Target="../tags/tag27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304.xml"/><Relationship Id="rId1" Type="http://schemas.openxmlformats.org/officeDocument/2006/relationships/tags" Target="../tags/tag29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321.xml"/><Relationship Id="rId15" Type="http://schemas.openxmlformats.org/officeDocument/2006/relationships/image" Target="../media/image6.png"/><Relationship Id="rId14" Type="http://schemas.openxmlformats.org/officeDocument/2006/relationships/image" Target="../media/image32.jpeg"/><Relationship Id="rId13" Type="http://schemas.openxmlformats.org/officeDocument/2006/relationships/tags" Target="../tags/tag320.xml"/><Relationship Id="rId12" Type="http://schemas.openxmlformats.org/officeDocument/2006/relationships/tags" Target="../tags/tag319.xml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tags" Target="../tags/tag30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331.xml"/><Relationship Id="rId11" Type="http://schemas.openxmlformats.org/officeDocument/2006/relationships/image" Target="../media/image6.png"/><Relationship Id="rId10" Type="http://schemas.openxmlformats.org/officeDocument/2006/relationships/image" Target="../media/image33.jpeg"/><Relationship Id="rId1" Type="http://schemas.openxmlformats.org/officeDocument/2006/relationships/tags" Target="../tags/tag32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tags" Target="../tags/tag33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153.xml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tags" Target="../tags/tag158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172.xml"/><Relationship Id="rId17" Type="http://schemas.openxmlformats.org/officeDocument/2006/relationships/tags" Target="../tags/tag171.xml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8.jpeg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image" Target="../media/image7.png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190.xml"/><Relationship Id="rId22" Type="http://schemas.openxmlformats.org/officeDocument/2006/relationships/tags" Target="../tags/tag189.xml"/><Relationship Id="rId21" Type="http://schemas.openxmlformats.org/officeDocument/2006/relationships/tags" Target="../tags/tag188.xml"/><Relationship Id="rId20" Type="http://schemas.openxmlformats.org/officeDocument/2006/relationships/tags" Target="../tags/tag187.xml"/><Relationship Id="rId2" Type="http://schemas.openxmlformats.org/officeDocument/2006/relationships/tags" Target="../tags/tag174.xml"/><Relationship Id="rId19" Type="http://schemas.openxmlformats.org/officeDocument/2006/relationships/tags" Target="../tags/tag186.xml"/><Relationship Id="rId18" Type="http://schemas.openxmlformats.org/officeDocument/2006/relationships/tags" Target="../tags/tag185.xml"/><Relationship Id="rId17" Type="http://schemas.openxmlformats.org/officeDocument/2006/relationships/image" Target="../media/image10.jpeg"/><Relationship Id="rId16" Type="http://schemas.openxmlformats.org/officeDocument/2006/relationships/tags" Target="../tags/tag184.xml"/><Relationship Id="rId15" Type="http://schemas.openxmlformats.org/officeDocument/2006/relationships/image" Target="../media/image9.jpeg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tags" Target="../tags/tag17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06.xml"/><Relationship Id="rId17" Type="http://schemas.openxmlformats.org/officeDocument/2006/relationships/image" Target="../media/image6.png"/><Relationship Id="rId16" Type="http://schemas.openxmlformats.org/officeDocument/2006/relationships/image" Target="../media/image11.jpeg"/><Relationship Id="rId15" Type="http://schemas.openxmlformats.org/officeDocument/2006/relationships/tags" Target="../tags/tag205.xml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0" Type="http://schemas.openxmlformats.org/officeDocument/2006/relationships/slideLayout" Target="../slideLayouts/slideLayout18.xml"/><Relationship Id="rId3" Type="http://schemas.openxmlformats.org/officeDocument/2006/relationships/image" Target="../media/image7.png"/><Relationship Id="rId29" Type="http://schemas.openxmlformats.org/officeDocument/2006/relationships/tags" Target="../tags/tag227.xml"/><Relationship Id="rId28" Type="http://schemas.openxmlformats.org/officeDocument/2006/relationships/image" Target="../media/image16.jpeg"/><Relationship Id="rId27" Type="http://schemas.openxmlformats.org/officeDocument/2006/relationships/tags" Target="../tags/tag226.xml"/><Relationship Id="rId26" Type="http://schemas.openxmlformats.org/officeDocument/2006/relationships/image" Target="../media/image9.jpeg"/><Relationship Id="rId25" Type="http://schemas.openxmlformats.org/officeDocument/2006/relationships/tags" Target="../tags/tag225.xml"/><Relationship Id="rId24" Type="http://schemas.openxmlformats.org/officeDocument/2006/relationships/image" Target="../media/image15.png"/><Relationship Id="rId23" Type="http://schemas.openxmlformats.org/officeDocument/2006/relationships/tags" Target="../tags/tag224.xml"/><Relationship Id="rId22" Type="http://schemas.openxmlformats.org/officeDocument/2006/relationships/tags" Target="../tags/tag223.xml"/><Relationship Id="rId21" Type="http://schemas.openxmlformats.org/officeDocument/2006/relationships/tags" Target="../tags/tag222.xml"/><Relationship Id="rId20" Type="http://schemas.openxmlformats.org/officeDocument/2006/relationships/tags" Target="../tags/tag221.xml"/><Relationship Id="rId2" Type="http://schemas.openxmlformats.org/officeDocument/2006/relationships/tags" Target="../tags/tag208.xml"/><Relationship Id="rId19" Type="http://schemas.openxmlformats.org/officeDocument/2006/relationships/tags" Target="../tags/tag220.xml"/><Relationship Id="rId18" Type="http://schemas.openxmlformats.org/officeDocument/2006/relationships/image" Target="../media/image14.jpeg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image" Target="../media/image13.jpeg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image" Target="../media/image6.png"/><Relationship Id="rId1" Type="http://schemas.openxmlformats.org/officeDocument/2006/relationships/tags" Target="../tags/tag20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image" Target="../media/image6.png"/><Relationship Id="rId6" Type="http://schemas.openxmlformats.org/officeDocument/2006/relationships/image" Target="../media/image17.jpeg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237.xml"/><Relationship Id="rId14" Type="http://schemas.openxmlformats.org/officeDocument/2006/relationships/image" Target="../media/image19.png"/><Relationship Id="rId13" Type="http://schemas.openxmlformats.org/officeDocument/2006/relationships/image" Target="../media/image18.jpeg"/><Relationship Id="rId12" Type="http://schemas.openxmlformats.org/officeDocument/2006/relationships/tags" Target="../tags/tag236.xml"/><Relationship Id="rId11" Type="http://schemas.openxmlformats.org/officeDocument/2006/relationships/tags" Target="../tags/tag235.xml"/><Relationship Id="rId10" Type="http://schemas.openxmlformats.org/officeDocument/2006/relationships/tags" Target="../tags/tag234.xml"/><Relationship Id="rId1" Type="http://schemas.openxmlformats.org/officeDocument/2006/relationships/tags" Target="../tags/tag22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1.jpeg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image" Target="../media/image20.png"/><Relationship Id="rId2" Type="http://schemas.openxmlformats.org/officeDocument/2006/relationships/tags" Target="../tags/tag239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51.xml"/><Relationship Id="rId17" Type="http://schemas.openxmlformats.org/officeDocument/2006/relationships/tags" Target="../tags/tag250.xml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image" Target="../media/image22.jpeg"/><Relationship Id="rId11" Type="http://schemas.openxmlformats.org/officeDocument/2006/relationships/tags" Target="../tags/tag245.xml"/><Relationship Id="rId10" Type="http://schemas.openxmlformats.org/officeDocument/2006/relationships/tags" Target="../tags/tag244.xml"/><Relationship Id="rId1" Type="http://schemas.openxmlformats.org/officeDocument/2006/relationships/tags" Target="../tags/tag2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新能源汽车空调检测维修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540002" y="609603"/>
            <a:ext cx="9182103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空气净化装置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438403" y="2311402"/>
            <a:ext cx="9220197" cy="3454402"/>
            <a:chOff x="3840" y="3640"/>
            <a:chExt cx="14520" cy="5440"/>
          </a:xfrm>
        </p:grpSpPr>
        <p:pic>
          <p:nvPicPr>
            <p:cNvPr id="5" name="图片 4" descr="C:/Users/BF/AppData/Roaming/Kingsoft/office6/wppai/generateppt/41a014eb-c8d7-4b52-958d-7c28b620c6a8.jpg41a014eb-c8d7-4b52-958d-7c28b620c6a8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0" name="图片 9" descr="C:/Users/BF/AppData/Roaming/Kingsoft/office6/wppai/generateppt/5dda8203-e605-4820-8d31-b39c470b05f1.jpg5dda8203-e605-4820-8d31-b39c470b05f1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en-US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HEPA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BF/AppData/Roaming/Kingsoft/office6/wppai/generateppt/f0a22861-4d9d-44b2-9db4-b59c3623ffaa.jpgf0a22861-4d9d-44b2-9db4-b59c3623ffaa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HEPA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过滤器能有效捕捉微小颗粒物，如花粉、灰尘和细菌，保障车内空气质量。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BF/AppData/Roaming/Kingsoft/office6/wppai/generateppt/807ddc79-8478-481e-99aa-5716330368c4.jpg807ddc79-8478-481e-99aa-5716330368c4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6933"/>
                <a:gd name="connsiteY0" fmla="*/ 609603 h 16933"/>
                <a:gd name="connisteX1" fmla="*/ 609603 w 16933"/>
                <a:gd name="connsiteY1" fmla="*/ 0 h 16933"/>
                <a:gd name="connisteX2" fmla="*/ 609603 w 16933"/>
                <a:gd name="connsiteY2" fmla="*/ 0 h 16933"/>
                <a:gd name="connisteX3" fmla="*/ 1219196 w 16933"/>
                <a:gd name="connsiteY3" fmla="*/ 609603 h 16933"/>
                <a:gd name="connisteX4" fmla="*/ 1219196 w 16933"/>
                <a:gd name="connsiteY4" fmla="*/ 609603 h 16933"/>
                <a:gd name="connisteX5" fmla="*/ 609603 w 16933"/>
                <a:gd name="connsiteY5" fmla="*/ 1219196 h 16933"/>
                <a:gd name="connisteX6" fmla="*/ 609603 w 16933"/>
                <a:gd name="connsiteY6" fmla="*/ 1219196 h 16933"/>
                <a:gd name="connisteX7" fmla="*/ 0 w 16933"/>
                <a:gd name="connsiteY7" fmla="*/ 609603 h 16933"/>
                <a:gd name="connisteX8" fmla="*/ 0 w 16933"/>
                <a:gd name="connsiteY8" fmla="*/ 609603 h 1693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光触媒技术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光触媒技术通过紫外线照射，分解车内空气中的有机化合物，达到净化效果。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活性炭过滤层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9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活性炭层用于吸附异味和有害气体，如甲醛、苯等，提升空气清新度。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负离子发生器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负离子发生器释放负离子，中和空气中的正电荷粒子，有助于消除静电和净化空气。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762997" y="0"/>
            <a:ext cx="3429000" cy="6858000"/>
          </a:xfrm>
          <a:custGeom>
            <a:avLst/>
            <a:gdLst>
              <a:gd name="connisteX0" fmla="*/ 3429000 w 47625"/>
              <a:gd name="connsiteY0" fmla="*/ 0 h 95250"/>
              <a:gd name="connisteX1" fmla="*/ 0 w 47625"/>
              <a:gd name="connsiteY1" fmla="*/ 0 h 95250"/>
              <a:gd name="connisteX2" fmla="*/ 3429000 w 47625"/>
              <a:gd name="connsiteY2" fmla="*/ 3429000 h 95250"/>
              <a:gd name="connisteX3" fmla="*/ 0 w 47625"/>
              <a:gd name="connsiteY3" fmla="*/ 6858000 h 95250"/>
              <a:gd name="connisteX4" fmla="*/ 3429000 w 47625"/>
              <a:gd name="connsiteY4" fmla="*/ 6858000 h 95250"/>
              <a:gd name="connisteX5" fmla="*/ 3429000 w 47625"/>
              <a:gd name="connsiteY5" fmla="*/ 3429000 h 95250"/>
              <a:gd name="connisteX6" fmla="*/ 3429000 w 47625"/>
              <a:gd name="connsiteY6" fmla="*/ 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29000" h="6858000">
                <a:moveTo>
                  <a:pt x="3429000" y="0"/>
                </a:moveTo>
                <a:lnTo>
                  <a:pt x="0" y="0"/>
                </a:lnTo>
                <a:cubicBezTo>
                  <a:pt x="1893786" y="0"/>
                  <a:pt x="3429000" y="1535214"/>
                  <a:pt x="3429000" y="3429000"/>
                </a:cubicBezTo>
                <a:cubicBezTo>
                  <a:pt x="3429000" y="5322786"/>
                  <a:pt x="1893786" y="6858000"/>
                  <a:pt x="0" y="6858000"/>
                </a:cubicBezTo>
                <a:lnTo>
                  <a:pt x="3429000" y="6858000"/>
                </a:lnTo>
                <a:lnTo>
                  <a:pt x="3429000" y="3429000"/>
                </a:lnTo>
                <a:lnTo>
                  <a:pt x="342900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控制系统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304165" cy="685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8" name="任意多边形 7"/>
            <p:cNvSpPr/>
            <p:nvPr>
              <p:custDataLst>
                <p:tags r:id="rId4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温度控制机制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新能源汽车空调通过温度传感器和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ECU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调节，精确控制车内温度，确保乘客舒适。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故障诊断系统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现代汽车空调系统配备故障诊断系统，能实时监测并报告空调运行中的异常情况。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74" name="IM 74"/>
          <p:cNvPicPr/>
          <p:nvPr/>
        </p:nvPicPr>
        <p:blipFill>
          <a:blip r:embed="rId10"/>
          <a:stretch>
            <a:fillRect/>
          </a:stretch>
        </p:blipFill>
        <p:spPr>
          <a:xfrm>
            <a:off x="1072515" y="2696210"/>
            <a:ext cx="3084830" cy="1112520"/>
          </a:xfrm>
          <a:prstGeom prst="rect">
            <a:avLst/>
          </a:prstGeom>
        </p:spPr>
      </p:pic>
      <p:pic>
        <p:nvPicPr>
          <p:cNvPr id="76" name="IM 76"/>
          <p:cNvPicPr/>
          <p:nvPr/>
        </p:nvPicPr>
        <p:blipFill>
          <a:blip r:embed="rId11"/>
          <a:stretch>
            <a:fillRect/>
          </a:stretch>
        </p:blipFill>
        <p:spPr>
          <a:xfrm>
            <a:off x="4272915" y="2696845"/>
            <a:ext cx="2977515" cy="1282065"/>
          </a:xfrm>
          <a:prstGeom prst="rect">
            <a:avLst/>
          </a:prstGeom>
        </p:spPr>
      </p:pic>
      <p:pic>
        <p:nvPicPr>
          <p:cNvPr id="78" name="IM 78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56830" y="2778760"/>
            <a:ext cx="2609215" cy="111823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711202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2222500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按键式空调系统操作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4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启动与关闭空调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按下空调启动键，系统开启；再次按下，系统关闭，控制空调的开关。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8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调节温度设定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通过温度调节按钮，用户可以设定期望的车内温度，系统自动调节冷热。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风速调节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使用风速调节键，用户可以控制风量的大小，以适应不同环境和舒适度需求。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4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模式切换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5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切换空调模式按钮，可以在自动、内循环、外循环等模式间选择，以优化车内空气流通。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78" name="IM 78"/>
          <p:cNvPicPr/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72185" y="607695"/>
            <a:ext cx="10415905" cy="261175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液晶按键操作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762497" y="0"/>
            <a:ext cx="2654300" cy="152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609603" y="1828800"/>
            <a:ext cx="40386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温度调节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通过液晶面板上的温度调节按钮，用户可以设定期望的车内温度，实现快速升温或降温。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风速控制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液晶面板上的风速按钮允许用户选择不同的风速模式，以适应不同环境和舒适度需求。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92" name="IM 92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48200" y="1924050"/>
            <a:ext cx="6791325" cy="42011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二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动力源的区别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2032000"/>
            <a:chOff x="7320" y="960"/>
            <a:chExt cx="11040" cy="320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7320" y="960"/>
              <a:ext cx="81" cy="3200"/>
            </a:xfrm>
            <a:custGeom>
              <a:avLst/>
              <a:gdLst>
                <a:gd name="connisteX0" fmla="*/ 0 w 705"/>
                <a:gd name="connsiteY0" fmla="*/ 25402 h 28222"/>
                <a:gd name="connisteX1" fmla="*/ 25402 w 705"/>
                <a:gd name="connsiteY1" fmla="*/ 0 h 28222"/>
                <a:gd name="connisteX2" fmla="*/ 25402 w 705"/>
                <a:gd name="connsiteY2" fmla="*/ 0 h 28222"/>
                <a:gd name="connisteX3" fmla="*/ 50804 w 705"/>
                <a:gd name="connsiteY3" fmla="*/ 25402 h 28222"/>
                <a:gd name="connisteX4" fmla="*/ 50804 w 705"/>
                <a:gd name="connsiteY4" fmla="*/ 2006595 h 28222"/>
                <a:gd name="connisteX5" fmla="*/ 25402 w 705"/>
                <a:gd name="connsiteY5" fmla="*/ 2031997 h 28222"/>
                <a:gd name="connisteX6" fmla="*/ 25402 w 705"/>
                <a:gd name="connsiteY6" fmla="*/ 2031997 h 28222"/>
                <a:gd name="connisteX7" fmla="*/ 0 w 705"/>
                <a:gd name="connsiteY7" fmla="*/ 2006595 h 28222"/>
                <a:gd name="connisteX8" fmla="*/ 0 w 705"/>
                <a:gd name="connsiteY8" fmla="*/ 25402 h 282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电动压缩机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5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电动压缩机由电池供电，适用于纯电动汽车，无排放，运行平稳。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11120" y="960"/>
              <a:ext cx="81" cy="3200"/>
            </a:xfrm>
            <a:custGeom>
              <a:avLst/>
              <a:gdLst>
                <a:gd name="connisteX0" fmla="*/ 0 w 705"/>
                <a:gd name="connsiteY0" fmla="*/ 25402 h 28222"/>
                <a:gd name="connisteX1" fmla="*/ 25402 w 705"/>
                <a:gd name="connsiteY1" fmla="*/ 0 h 28222"/>
                <a:gd name="connisteX2" fmla="*/ 25402 w 705"/>
                <a:gd name="connsiteY2" fmla="*/ 0 h 28222"/>
                <a:gd name="connisteX3" fmla="*/ 50804 w 705"/>
                <a:gd name="connsiteY3" fmla="*/ 25402 h 28222"/>
                <a:gd name="connisteX4" fmla="*/ 50804 w 705"/>
                <a:gd name="connsiteY4" fmla="*/ 2006595 h 28222"/>
                <a:gd name="connisteX5" fmla="*/ 25402 w 705"/>
                <a:gd name="connsiteY5" fmla="*/ 2031997 h 28222"/>
                <a:gd name="connisteX6" fmla="*/ 25402 w 705"/>
                <a:gd name="connsiteY6" fmla="*/ 2031997 h 28222"/>
                <a:gd name="connisteX7" fmla="*/ 0 w 705"/>
                <a:gd name="connsiteY7" fmla="*/ 2006595 h 28222"/>
                <a:gd name="connisteX8" fmla="*/ 0 w 705"/>
                <a:gd name="connsiteY8" fmla="*/ 25402 h 282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内燃机驱动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3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传统燃油车使用内燃机驱动压缩机，通过发动机皮带带动，效率较高。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4920" y="960"/>
              <a:ext cx="81" cy="3200"/>
            </a:xfrm>
            <a:custGeom>
              <a:avLst/>
              <a:gdLst>
                <a:gd name="connisteX0" fmla="*/ 0 w 705"/>
                <a:gd name="connsiteY0" fmla="*/ 25402 h 28222"/>
                <a:gd name="connisteX1" fmla="*/ 25402 w 705"/>
                <a:gd name="connsiteY1" fmla="*/ 0 h 28222"/>
                <a:gd name="connisteX2" fmla="*/ 25402 w 705"/>
                <a:gd name="connsiteY2" fmla="*/ 0 h 28222"/>
                <a:gd name="connisteX3" fmla="*/ 50804 w 705"/>
                <a:gd name="connsiteY3" fmla="*/ 25402 h 28222"/>
                <a:gd name="connisteX4" fmla="*/ 50804 w 705"/>
                <a:gd name="connsiteY4" fmla="*/ 2006595 h 28222"/>
                <a:gd name="connisteX5" fmla="*/ 25402 w 705"/>
                <a:gd name="connsiteY5" fmla="*/ 2031997 h 28222"/>
                <a:gd name="connisteX6" fmla="*/ 25402 w 705"/>
                <a:gd name="connsiteY6" fmla="*/ 2031997 h 28222"/>
                <a:gd name="connisteX7" fmla="*/ 0 w 705"/>
                <a:gd name="connsiteY7" fmla="*/ 2006595 h 28222"/>
                <a:gd name="connisteX8" fmla="*/ 0 w 705"/>
                <a:gd name="connsiteY8" fmla="*/ 25402 h 282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混合动力系统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51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混合动力汽车结合电动机和内燃机，空调系统可由电动机单独驱动，也可由内燃机辅助。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BF/AppData/Roaming/Kingsoft/office6/wppai/generateppt/271876dd-7168-493f-bb95-bd430c882ca4.jpg271876dd-7168-493f-bb95-bd430c882ca4"/>
          <p:cNvPicPr preferRelativeResize="0"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220" r="220"/>
          <a:stretch>
            <a:fillRect/>
          </a:stretch>
        </p:blipFill>
        <p:spPr>
          <a:xfrm>
            <a:off x="609603" y="3098801"/>
            <a:ext cx="10972800" cy="3148965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热源的区别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3" y="1828800"/>
            <a:ext cx="10430507" cy="1117607"/>
            <a:chOff x="960" y="2880"/>
            <a:chExt cx="16426" cy="176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传统燃油车热源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传统燃油车利用发动机余热作为热源，通过冷却液循环系统为车内提供暖气。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520" y="2880"/>
              <a:ext cx="80" cy="1759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电动车热泵系统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760" y="3680"/>
              <a:ext cx="8626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电动车刚开始采用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PCT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加热器，现状通常采用热泵系统，通过电能驱动，高效地从外部环境吸取热量，为车内供暖。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BF/AppData/Roaming/Kingsoft/office6/wppai/generateppt/ba4e2426-9869-481a-8e69-93545c580321.jpgba4e2426-9869-481a-8e69-93545c580321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618" r="618"/>
          <a:stretch>
            <a:fillRect/>
          </a:stretch>
        </p:blipFill>
        <p:spPr>
          <a:xfrm>
            <a:off x="609603" y="3403598"/>
            <a:ext cx="10972800" cy="284416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609603" y="3140077"/>
            <a:ext cx="2260598" cy="761997"/>
          </a:xfrm>
        </p:spPr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>
          <a:xfrm>
            <a:off x="609603" y="2670176"/>
            <a:ext cx="2197102" cy="457200"/>
          </a:xfrm>
        </p:spPr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29899" y="4301893"/>
            <a:ext cx="7165970" cy="976863"/>
            <a:chOff x="845" y="5142"/>
            <a:chExt cx="11285" cy="1538"/>
          </a:xfrm>
        </p:grpSpPr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845" y="51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20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一</a:t>
              </a:r>
              <a:endParaRPr lang="zh-CN" altLang="en-US" sz="3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2800" y="52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6"/>
              </p:custDataLst>
            </p:nvPr>
          </p:nvSpPr>
          <p:spPr>
            <a:xfrm>
              <a:off x="3220" y="524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技术原理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7"/>
              </p:custDataLst>
            </p:nvPr>
          </p:nvSpPr>
          <p:spPr>
            <a:xfrm>
              <a:off x="6685" y="51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20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二</a:t>
              </a:r>
              <a:endParaRPr lang="zh-CN" altLang="en-US" sz="3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8640" y="52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9060" y="524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任务实施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09600" y="962025"/>
            <a:ext cx="91319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项目一</a:t>
            </a: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汽车空调的认知</a:t>
            </a:r>
            <a:endParaRPr lang="zh-CN" altLang="en-US" sz="5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10499725" y="2456815"/>
            <a:ext cx="129286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</a:t>
            </a:r>
            <a:endParaRPr lang="zh-CN" altLang="en-US" sz="5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</a:t>
            </a: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endParaRPr lang="en-US" altLang="zh-CN" sz="5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技术原理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一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828800" cy="6858000"/>
          </a:xfrm>
          <a:custGeom>
            <a:avLst/>
            <a:gdLst>
              <a:gd name="connisteX0" fmla="*/ 1828800 w 25400"/>
              <a:gd name="connsiteY0" fmla="*/ 6858000 h 95250"/>
              <a:gd name="connisteX1" fmla="*/ 868423 w 25400"/>
              <a:gd name="connsiteY1" fmla="*/ 3264206 h 95250"/>
              <a:gd name="connisteX2" fmla="*/ 1569741 w 25400"/>
              <a:gd name="connsiteY2" fmla="*/ 0 h 95250"/>
              <a:gd name="connisteX3" fmla="*/ 0 w 25400"/>
              <a:gd name="connsiteY3" fmla="*/ 0 h 95250"/>
              <a:gd name="connisteX4" fmla="*/ 0 w 25400"/>
              <a:gd name="connsiteY4" fmla="*/ 6858000 h 95250"/>
              <a:gd name="connisteX5" fmla="*/ 182880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1828800" y="6858000"/>
                </a:moveTo>
                <a:cubicBezTo>
                  <a:pt x="1267880" y="6314380"/>
                  <a:pt x="868424" y="4910438"/>
                  <a:pt x="868424" y="3264207"/>
                </a:cubicBezTo>
                <a:cubicBezTo>
                  <a:pt x="868424" y="1884862"/>
                  <a:pt x="1148861" y="675604"/>
                  <a:pt x="1569741" y="0"/>
                </a:cubicBezTo>
                <a:lnTo>
                  <a:pt x="0" y="0"/>
                </a:lnTo>
                <a:lnTo>
                  <a:pt x="0" y="6858000"/>
                </a:lnTo>
                <a:lnTo>
                  <a:pt x="182880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BF/AppData/Roaming/Kingsoft/office6/wppai/generateppt/fe6fc045-2bc4-470b-898f-d5d15c53738f.jpgfe6fc045-2bc4-470b-898f-d5d15c53738f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63" r="263"/>
          <a:stretch>
            <a:fillRect/>
          </a:stretch>
        </p:blipFill>
        <p:spPr>
          <a:xfrm>
            <a:off x="609602" y="609603"/>
            <a:ext cx="4038600" cy="56388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257800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人体对空气环境的需求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257800" y="2336800"/>
            <a:ext cx="6400800" cy="3911600"/>
            <a:chOff x="8280" y="3680"/>
            <a:chExt cx="10080" cy="616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280" y="3680"/>
              <a:ext cx="80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8280" y="7120"/>
              <a:ext cx="80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520" y="368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适宜的温度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8520" y="4480"/>
              <a:ext cx="44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人体需要适宜的温度环境以保持舒适，一般推荐的车内温度为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22-24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摄氏度。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3620" y="3680"/>
              <a:ext cx="81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8520" y="712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良好的空气流通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520" y="7920"/>
              <a:ext cx="44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良好的空气流通可以减少车内异味，提高空气质量，空调系统需具备良好的换气功能。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3620" y="7120"/>
              <a:ext cx="81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3860" y="368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适宜的湿度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3860" y="4480"/>
              <a:ext cx="44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空气湿度对人体舒适度有重要影响，汽车空调应能调节湿度，保持在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40%-60%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的舒适范围内。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60" y="712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清洁的空气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60" y="7920"/>
              <a:ext cx="44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过滤系统需有效去除空气中的尘埃、花粉等污染物，保障车内空气的清洁度。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空调系统的组成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7" name="图片 6" descr="C:/Users/BF/AppData/Roaming/Kingsoft/office6/wppai/generateppt/5196dc18a1a49dbd01b0fcc1479a079e.jpg5196dc18a1a49dbd01b0fcc1479a079e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9441" t="-14" r="9441" b="14"/>
            <a:stretch>
              <a:fillRect/>
            </a:stretch>
          </p:blipFill>
          <p:spPr>
            <a:xfrm>
              <a:off x="960" y="2880"/>
              <a:ext cx="4479" cy="36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矩形 9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448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压缩机是空调系统的心脏，负责压缩和输送制冷剂，确保冷气循环。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BF/AppData/Roaming/Kingsoft/office6/wppai/generateppt/8cda01641acb4efad766efbfb8934e01.jpg8cda01641acb4efad766efbfb8934e01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9441" t="-14" r="9441" b="14"/>
            <a:stretch>
              <a:fillRect/>
            </a:stretch>
          </p:blipFill>
          <p:spPr>
            <a:xfrm>
              <a:off x="5920" y="6160"/>
              <a:ext cx="4479" cy="36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9" name="图片 18" descr="C:/Users/BF/AppData/Roaming/Kingsoft/office6/wppai/generateppt/7bfab3d364eabf1b0d46022cfe4b6586.jpg7bfab3d364eabf1b0d46022cfe4b6586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9549" t="-14" r="9549" b="14"/>
            <a:stretch>
              <a:fillRect/>
            </a:stretch>
          </p:blipFill>
          <p:spPr>
            <a:xfrm>
              <a:off x="10880" y="2880"/>
              <a:ext cx="4479" cy="36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矩形 21"/>
            <p:cNvSpPr/>
            <p:nvPr>
              <p:custDataLst>
                <p:tags r:id="rId18"/>
              </p:custDataLst>
            </p:nvPr>
          </p:nvSpPr>
          <p:spPr>
            <a:xfrm>
              <a:off x="10880" y="6560"/>
              <a:ext cx="448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0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冷凝器位于车辆前部，用于将压缩机输送来的高温高压气体冷却成液体。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蒸发器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蒸发器安装在车内，制冷剂在此吸收热量蒸发，从而降低车内温度。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空调系统的类型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手动空调系统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手动空调系统通过物理旋钮调节温度和风量，结构简单，成本较低。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双区自动空调系统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双区自动空调系统允许驾驶座和副驾驶座独立调节温度，满足不同乘客的需求。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自动空调系统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自动空调系统可根据设定的温度自动调节风量和温度，提供更舒适的驾驶环境。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电子控制空调系统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电子控制空调系统利用先进的电子技术，实现更精确的温度控制和能效管理。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BF/AppData/Roaming/Kingsoft/office6/wppai/generateppt/fb3b99bd6690c80190189d4c12612902.jpgfb3b99bd6690c80190189d4c12612902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4189" r="14189"/>
          <a:stretch>
            <a:fillRect/>
          </a:stretch>
        </p:blipFill>
        <p:spPr>
          <a:xfrm>
            <a:off x="7543800" y="609603"/>
            <a:ext cx="4038600" cy="5638800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制冷系统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9603" y="1828800"/>
            <a:ext cx="10972798" cy="4418965"/>
            <a:chOff x="960" y="2880"/>
            <a:chExt cx="17280" cy="6959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440" cy="69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BF/AppData/Roaming/Kingsoft/office6/wppai/generateppt/3b38cd4c8d4fe7d322839a3f4ea79bb2.jpg3b38cd4c8d4fe7d322839a3f4ea79bb2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76" t="21" r="16676" b="-21"/>
            <a:stretch>
              <a:fillRect/>
            </a:stretch>
          </p:blipFill>
          <p:spPr>
            <a:xfrm>
              <a:off x="2480" y="376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6880" y="2880"/>
              <a:ext cx="5440" cy="6959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BF/AppData/Roaming/Kingsoft/office6/wppai/generateppt/ed1b37fafd622be0f35f87a38bbcc7cf.jpged1b37fafd622be0f35f87a38bbcc7cf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6059" t="21" r="16059" b="-21"/>
            <a:stretch>
              <a:fillRect/>
            </a:stretch>
          </p:blipFill>
          <p:spPr>
            <a:xfrm>
              <a:off x="8400" y="376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54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压缩机的作用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56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压缩机是制冷系统的核心，负责压缩制冷剂，提高其温度和压力，以启动制冷循环。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6"/>
              </p:custDataLst>
            </p:nvPr>
          </p:nvSpPr>
          <p:spPr>
            <a:xfrm>
              <a:off x="12800" y="2880"/>
              <a:ext cx="5440" cy="69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BF/AppData/Roaming/Kingsoft/office6/wppai/generateppt/fd12de089d1e25fb27d3117802a8d121.jpgfd12de089d1e25fb27d3117802a8d121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21" t="16676" r="-21" b="16676"/>
            <a:stretch>
              <a:fillRect/>
            </a:stretch>
          </p:blipFill>
          <p:spPr>
            <a:xfrm>
              <a:off x="14320" y="376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746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冷凝器的功能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748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冷凝器将压缩机送来的高温高压制冷剂气体冷却，使其凝结成液体，释放热量到外界。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38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膨胀阀的作用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1340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膨胀阀控制制冷剂流量，降低压力，使制冷剂在蒸发器中吸收热量，达到冷却效果。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58" name="IM 58" descr="7b0a202020202266696c746572223a202230220a7d0a"/>
          <p:cNvPicPr/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250950" y="2213610"/>
            <a:ext cx="2118360" cy="1850390"/>
          </a:xfrm>
          <a:prstGeom prst="rect">
            <a:avLst/>
          </a:prstGeom>
        </p:spPr>
      </p:pic>
      <p:pic>
        <p:nvPicPr>
          <p:cNvPr id="27" name="https://docer-ks3.wpscdn.cn/picture/213340812/fc9e75a435ce79f25b4f7dbeb36d29ea_612.jpg" descr="汽车散热器的质感。发动机冷却器背景。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956810" y="2320925"/>
            <a:ext cx="2485390" cy="1656715"/>
          </a:xfrm>
          <a:prstGeom prst="rect">
            <a:avLst/>
          </a:prstGeom>
        </p:spPr>
      </p:pic>
      <p:pic>
        <p:nvPicPr>
          <p:cNvPr id="28" name="图片 27"/>
          <p:cNvPicPr/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029700" y="2388235"/>
            <a:ext cx="1757680" cy="1589405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采暖系统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3" y="1828800"/>
            <a:ext cx="10972793" cy="4419597"/>
            <a:chOff x="960" y="2880"/>
            <a:chExt cx="17280" cy="6960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4960" y="2880"/>
              <a:ext cx="1328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BF/AppData/Roaming/Kingsoft/office6/wppai/generateppt/5cc6a39a0c15441c01a99aabe1bed248.jpg5cc6a39a0c15441c01a99aabe1bed248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8860" r="8860"/>
            <a:stretch>
              <a:fillRect/>
            </a:stretch>
          </p:blipFill>
          <p:spPr>
            <a:xfrm>
              <a:off x="960" y="6600"/>
              <a:ext cx="4000" cy="324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4960" y="6600"/>
              <a:ext cx="1328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热泵技术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热泵技术是采暖系统的核心，通过吸收外部环境的热量来为车内提供暖气。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电加热元件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电加热元件在新能源汽车中用于辅助加热，确保在低温环境下快速启动采暖系统。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7" name="图片 16"/>
          <p:cNvPicPr/>
          <p:nvPr/>
        </p:nvPicPr>
        <p:blipFill>
          <a:blip r:embed="rId13"/>
          <a:stretch>
            <a:fillRect/>
          </a:stretch>
        </p:blipFill>
        <p:spPr>
          <a:xfrm>
            <a:off x="609600" y="1828800"/>
            <a:ext cx="2714625" cy="2056765"/>
          </a:xfrm>
          <a:prstGeom prst="rect">
            <a:avLst/>
          </a:prstGeom>
        </p:spPr>
      </p:pic>
      <p:pic>
        <p:nvPicPr>
          <p:cNvPr id="68" name="IM 68"/>
          <p:cNvPicPr/>
          <p:nvPr/>
        </p:nvPicPr>
        <p:blipFill>
          <a:blip r:embed="rId14"/>
          <a:stretch>
            <a:fillRect/>
          </a:stretch>
        </p:blipFill>
        <p:spPr>
          <a:xfrm>
            <a:off x="609600" y="4191000"/>
            <a:ext cx="2714625" cy="205676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1582403" y="5943600"/>
            <a:ext cx="609600" cy="914400"/>
          </a:xfrm>
          <a:custGeom>
            <a:avLst/>
            <a:gdLst>
              <a:gd name="connisteX0" fmla="*/ 0 w 8466"/>
              <a:gd name="connsiteY0" fmla="*/ 0 h 12700"/>
              <a:gd name="connisteX1" fmla="*/ 609603 w 8466"/>
              <a:gd name="connsiteY1" fmla="*/ 0 h 12700"/>
              <a:gd name="connisteX2" fmla="*/ 609603 w 8466"/>
              <a:gd name="connsiteY2" fmla="*/ 914400 h 12700"/>
              <a:gd name="connisteX3" fmla="*/ 0 w 8466"/>
              <a:gd name="connsiteY3" fmla="*/ 914400 h 12700"/>
              <a:gd name="connisteX4" fmla="*/ 0 w 8466"/>
              <a:gd name="connsiteY4" fmla="*/ 0 h 12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3" h="914400">
                <a:moveTo>
                  <a:pt x="0" y="0"/>
                </a:moveTo>
                <a:lnTo>
                  <a:pt x="609603" y="0"/>
                </a:lnTo>
                <a:lnTo>
                  <a:pt x="60960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201400" y="5688965"/>
            <a:ext cx="838200" cy="96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通风系统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34996"/>
            <a:ext cx="177800" cy="737235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34996"/>
            <a:ext cx="177165" cy="737235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10591165" cy="4419600"/>
            <a:chOff x="960" y="2880"/>
            <a:chExt cx="11360" cy="6960"/>
          </a:xfrm>
        </p:grpSpPr>
        <p:pic>
          <p:nvPicPr>
            <p:cNvPr id="7" name="图片 6" descr="C:/Users/BF/AppData/Roaming/Kingsoft/office6/wppai/generateppt/187ea471036aea4a7b9095a54f3ef7be.jpg187ea471036aea4a7b9095a54f3ef7be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-9" t="3677" r="9" b="3677"/>
            <a:stretch>
              <a:fillRect/>
            </a:stretch>
          </p:blipFill>
          <p:spPr>
            <a:xfrm>
              <a:off x="960" y="2880"/>
              <a:ext cx="5440" cy="3359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矩形 9"/>
            <p:cNvSpPr/>
            <p:nvPr>
              <p:custDataLst>
                <p:tags r:id="rId10"/>
              </p:custDataLst>
            </p:nvPr>
          </p:nvSpPr>
          <p:spPr>
            <a:xfrm>
              <a:off x="960" y="6240"/>
              <a:ext cx="54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BF/AppData/Roaming/Kingsoft/office6/wppai/generateppt/69e0b2019dda343e6b080d48a15d66b9.jpg69e0b2019dda343e6b080d48a15d66b9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-9" t="3679" r="9" b="3679"/>
            <a:stretch>
              <a:fillRect/>
            </a:stretch>
          </p:blipFill>
          <p:spPr>
            <a:xfrm>
              <a:off x="6880" y="2880"/>
              <a:ext cx="5440" cy="3359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矩形 15"/>
            <p:cNvSpPr/>
            <p:nvPr>
              <p:custDataLst>
                <p:tags r:id="rId13"/>
              </p:custDataLst>
            </p:nvPr>
          </p:nvSpPr>
          <p:spPr>
            <a:xfrm>
              <a:off x="6880" y="6240"/>
              <a:ext cx="5440" cy="36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空气过滤器的作用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通风系统中的空气过滤器能去除空气中的尘埃和杂质，保证车内空气质量。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通风模式的分类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汽车通风系统通常包括自然通风、强制通风和混合通风三种模式，以适应不同环境需求。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3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46.xml><?xml version="1.0" encoding="utf-8"?>
<p:tagLst xmlns:p="http://schemas.openxmlformats.org/presentationml/2006/main">
  <p:tag name="KSO_WM_DIAGRAM_VIRTUALLY_FRAME" val="{&quot;height&quot;:196.91854858398438,&quot;left&quot;:33.850320434570314,&quot;top&quot;:257.0817565917969,&quot;width&quot;:572.6496795654297}"/>
</p:tagLst>
</file>

<file path=ppt/tags/tag14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SLIDE_FIGMA_DIAGRAM" val="1"/>
  <p:tag name="KSO_WM_DIAGRAM_VIRTUALLY_FRAME" val="{&quot;height&quot;:196.91854858398438,&quot;left&quot;:33.850320434570314,&quot;top&quot;:257.0817565917969,&quot;width&quot;:572.6496795654297}"/>
</p:tagLst>
</file>

<file path=ppt/tags/tag14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  <p:tag name="KSO_WM_DIAGRAM_VIRTUALLY_FRAME" val="{&quot;height&quot;:196.91854858398438,&quot;left&quot;:33.850320434570314,&quot;top&quot;:257.0817565917969,&quot;width&quot;:572.6496795654297}"/>
</p:tagLst>
</file>

<file path=ppt/tags/tag14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  <p:tag name="KSO_WM_DIAGRAM_VIRTUALLY_FRAME" val="{&quot;height&quot;:196.91854858398438,&quot;left&quot;:33.850320434570314,&quot;top&quot;:257.0817565917969,&quot;width&quot;:572.6496795654297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SLIDE_FIGMA_DIAGRAM" val="1"/>
  <p:tag name="KSO_WM_DIAGRAM_VIRTUALLY_FRAME" val="{&quot;height&quot;:196.91854858398438,&quot;left&quot;:33.850320434570314,&quot;top&quot;:257.0817565917969,&quot;width&quot;:572.6496795654297}"/>
</p:tagLst>
</file>

<file path=ppt/tags/tag15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  <p:tag name="KSO_WM_DIAGRAM_VIRTUALLY_FRAME" val="{&quot;height&quot;:196.91854858398438,&quot;left&quot;:33.850320434570314,&quot;top&quot;:257.0817565917969,&quot;width&quot;:572.6496795654297}"/>
</p:tagLst>
</file>

<file path=ppt/tags/tag15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  <p:tag name="KSO_WM_DIAGRAM_VIRTUALLY_FRAME" val="{&quot;height&quot;:196.91854858398438,&quot;left&quot;:33.850320434570314,&quot;top&quot;:257.0817565917969,&quot;width&quot;:572.6496795654297}"/>
</p:tagLst>
</file>

<file path=ppt/tags/tag153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  <p:tag name="KSO_WM_TEMPLATE_FIGMA_ID" val="149b4e41b2d652bb"/>
</p:tagLst>
</file>

<file path=ppt/tags/tag15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5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http://zh-ai-group.ks3-cn-beijing-internal.ksyun.com/image_generate/image_process/production/202504/fe6fc045-2bc4-470b-898f-d5d15c53738f.jpg?Expires=1776823809&amp;AWSAccessKeyId=AKLT9NSy7kh8TIS1UzNqLRY2&amp;Signature=2x1B9Xb%2FI8rloTrXq%2Bfw%2FkN%2B72o%3D&quot;}*auto_ai_ai_*1745287802213_134.102_bde1f188e06b-slide-3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2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  <p:tag name="KSO_WM_TEMPLATE_FIGMA_ID" val="149b4e41b2d652bb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480819798&quot;}*auto_galley_ai_*1745287802213_134.102_bde1f188e06b-slide-4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493085655&quot;}*auto_galley_ai_*1745287802213_134.102_bde1f188e06b-slide-4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1359370297&quot;}*auto_galley_ai_*1745287802213_134.102_bde1f188e06b-slide-4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  <p:tag name="KSO_WM_TEMPLATE_FIGMA_ID" val="149b4e41b2d652bb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VCG41N855046354&quot;}*auto_galley_ai_*1745287802213_134.102_bde1f188e06b-slide-5"/>
</p:tagLst>
</file>

<file path=ppt/tags/tag206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  <p:tag name="KSO_WM_TEMPLATE_FIGMA_ID" val="149b4e41b2d652bb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406188220&quot;}*auto_galley_ai_*1745287802213_134.102_bde1f188e06b-slide-7"/>
  <p:tag name="picid" val="{a611be21-99be-4cb8-b959-7feee4869079}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243618161&quot;}*auto_galley_ai_*1745287802213_134.102_bde1f188e06b-slide-7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946773038&quot;}*auto_galley_ai_*1745287802213_134.102_bde1f188e06b-slide-7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picid" val="{ca4cbc48-6d44-4de3-8244-783867cbad41}"/>
</p:tagLst>
</file>

<file path=ppt/tags/tag225.xml><?xml version="1.0" encoding="utf-8"?>
<p:tagLst xmlns:p="http://schemas.openxmlformats.org/presentationml/2006/main">
  <p:tag name="picid" val="{733641cb-63b0-4345-b695-03bd86c26294}"/>
</p:tagLst>
</file>

<file path=ppt/tags/tag226.xml><?xml version="1.0" encoding="utf-8"?>
<p:tagLst xmlns:p="http://schemas.openxmlformats.org/presentationml/2006/main">
  <p:tag name="picid" val="{dd5df323-fa08-4903-aa19-919468e698a5}"/>
</p:tagLst>
</file>

<file path=ppt/tags/tag227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  <p:tag name="KSO_WM_TEMPLATE_FIGMA_ID" val="149b4e41b2d652bb"/>
</p:tagLst>
</file>

<file path=ppt/tags/tag2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297894264&quot;}*auto_galley_ai_*1745287802213_134.102_bde1f188e06b-slide-8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  <p:tag name="KSO_WM_TEMPLATE_FIGMA_ID" val="149b4e41b2d652bb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4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872196792&quot;}*auto_galley_ai_*1745287802213_134.102_bde1f188e06b-slide-9"/>
  <p:tag name="picid" val="{f689b840-7960-4c65-b5c5-5fa545a1872b}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912073068&quot;}*auto_galley_ai_*1745287802213_134.102_bde1f188e06b-slide-9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  <p:tag name="KSO_WM_TEMPLATE_FIGMA_ID" val="149b4e41b2d652bb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http://zh-ai-group.ks3-cn-beijing-internal.ksyun.com/image_generate/image_process/production/202504/41a014eb-c8d7-4b52-958d-7c28b620c6a8.jpg?Expires=1776823808&amp;AWSAccessKeyId=AKLT9NSy7kh8TIS1UzNqLRY2&amp;Signature=rIizVXFOtfnTkKamNtxuPeRfu9w%3D&quot;}*auto_ai_ai_*1745287802213_134.102_bde1f188e06b-slide-10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http://zh-ai-group.ks3-cn-beijing-internal.ksyun.com/image_generate/image_process/production/202504/5dda8203-e605-4820-8d31-b39c470b05f1.jpg?Expires=1776823809&amp;AWSAccessKeyId=AKLT9NSy7kh8TIS1UzNqLRY2&amp;Signature=Gw5jL%2BVH5DTcFQlEwZgKQp%2FP%2BUU%3D&quot;}*auto_ai_ai_*1745287802213_134.102_bde1f188e06b-slide-10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http://zh-ai-group.ks3-cn-beijing-internal.ksyun.com/image_generate/image_process/production/202504/f0a22861-4d9d-44b2-9db4-b59c3623ffaa.jpg?Expires=1776823809&amp;AWSAccessKeyId=AKLT9NSy7kh8TIS1UzNqLRY2&amp;Signature=NWgrtITivBg1gvJujm9B1RHlnys%3D&quot;}*auto_ai_ai_*1745287802213_134.102_bde1f188e06b-slide-10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SHAPE_GUID" val="generate_slide_ai*{&quot;ai_type&quot;:&quot;generate_ppt&quot;,&quot;id&quot;:&quot;http://zh-ai-group.ks3-cn-beijing-internal.ksyun.com/image_generate/image_process/production/202504/807ddc79-8478-481e-99aa-5716330368c4.jpg?Expires=1776823808&amp;AWSAccessKeyId=AKLT9NSy7kh8TIS1UzNqLRY2&amp;Signature=bzJK6RgPtAB7D7cija%2BoGlGbP5g%3D&quot;}*auto_ai_ai_*1745287802213_134.102_bde1f188e06b-slide-10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7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  <p:tag name="KSO_WM_TEMPLATE_FIGMA_ID" val="149b4e41b2d652bb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picid" val="{dc00afa1-756b-40a3-b73c-ae80e60d49cc}"/>
</p:tagLst>
</file>

<file path=ppt/tags/tag278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  <p:tag name="KSO_WM_TEMPLATE_FIGMA_ID" val="149b4e41b2d652bb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picid" val="{dc00afa1-756b-40a3-b73c-ae80e60d49cc}"/>
</p:tagLst>
</file>

<file path=ppt/tags/tag295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  <p:tag name="KSO_WM_TEMPLATE_FIGMA_ID" val="149b4e41b2d652bb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3.xml><?xml version="1.0" encoding="utf-8"?>
<p:tagLst xmlns:p="http://schemas.openxmlformats.org/presentationml/2006/main">
  <p:tag name="picid" val="{98f13af3-0e30-477a-9abf-ed880766402d}"/>
</p:tagLst>
</file>

<file path=ppt/tags/tag304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  <p:tag name="KSO_WM_TEMPLATE_FIGMA_ID" val="149b4e41b2d652bb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6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http://zh-ai-group.ks3-cn-beijing-internal.ksyun.com/image_generate/image_process/production/202504/271876dd-7168-493f-bb95-bd430c882ca4.jpg?Expires=1776823809&amp;AWSAccessKeyId=AKLT9NSy7kh8TIS1UzNqLRY2&amp;Signature=q8PlsEAszgtCddplBhsoct8rcdI%3D&quot;}*auto_ai_ai_*1745287802213_134.102_bde1f188e06b-slide-16"/>
</p:tagLst>
</file>

<file path=ppt/tags/tag321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  <p:tag name="KSO_WM_TEMPLATE_FIGMA_ID" val="149b4e41b2d652bb"/>
</p:tagLst>
</file>

<file path=ppt/tags/tag3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http://zh-ai-group.ks3-cn-beijing-internal.ksyun.com/image_generate/image_process/production/202504/ba4e2426-9869-481a-8e69-93545c580321.jpg?Expires=1776823810&amp;AWSAccessKeyId=AKLT9NSy7kh8TIS1UzNqLRY2&amp;Signature=UfAZVKShSdWxEXkG%2Fz1vhqqyYm4%3D&quot;}*auto_ai_ai_*1745287802213_134.102_bde1f188e06b-slide-17"/>
</p:tagLst>
</file>

<file path=ppt/tags/tag331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  <p:tag name="KSO_WM_TEMPLATE_FIGMA_ID" val="149b4e41b2d652bb"/>
</p:tagLst>
</file>

<file path=ppt/tags/tag332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34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EMPLATE_FIGMA_ID" val="149b4e41b2d652bb"/>
</p:tagLst>
</file>

<file path=ppt/tags/tag335.xml><?xml version="1.0" encoding="utf-8"?>
<p:tagLst xmlns:p="http://schemas.openxmlformats.org/presentationml/2006/main">
  <p:tag name="KSO_WM_PRESENTATION_SOURCE" val="WPPAIGeneratePPT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1578</Words>
  <Application>WPS 演示</Application>
  <PresentationFormat>宽屏</PresentationFormat>
  <Paragraphs>195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Microsoft YaHei UI</vt:lpstr>
      <vt:lpstr>微软雅黑</vt:lpstr>
      <vt:lpstr>等线</vt:lpstr>
      <vt:lpstr>Arial Unicode MS</vt:lpstr>
      <vt:lpstr>Calibri</vt:lpstr>
      <vt:lpstr>WPS</vt:lpstr>
      <vt:lpstr>蓝色金融商务风主题</vt:lpstr>
      <vt:lpstr>新能源汽车空调检测维修</vt:lpstr>
      <vt:lpstr>目录</vt:lpstr>
      <vt:lpstr>技术原理</vt:lpstr>
      <vt:lpstr>人体对空气环境的需求</vt:lpstr>
      <vt:lpstr>空调系统的组成</vt:lpstr>
      <vt:lpstr>空调系统的类型</vt:lpstr>
      <vt:lpstr>制冷系统</vt:lpstr>
      <vt:lpstr>采暖系统</vt:lpstr>
      <vt:lpstr>通风系统</vt:lpstr>
      <vt:lpstr>空气净化装置</vt:lpstr>
      <vt:lpstr>控制系统</vt:lpstr>
      <vt:lpstr>按键式空调系统操作</vt:lpstr>
      <vt:lpstr>液晶按键操作</vt:lpstr>
      <vt:lpstr>任务实施</vt:lpstr>
      <vt:lpstr>动力源的区别</vt:lpstr>
      <vt:lpstr>热源的区别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悠蓝的梦</cp:lastModifiedBy>
  <cp:revision>156</cp:revision>
  <dcterms:created xsi:type="dcterms:W3CDTF">2019-06-19T02:08:00Z</dcterms:created>
  <dcterms:modified xsi:type="dcterms:W3CDTF">2025-04-27T07:38:57Z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3A89ED7B996B445591F308C85B772E17_11</vt:lpwstr>
  </property>
</Properties>
</file>