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245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1.png"/><Relationship Id="rId2" Type="http://schemas.openxmlformats.org/officeDocument/2006/relationships/tags" Target="../tags/tag63.xml"/><Relationship Id="rId11" Type="http://schemas.openxmlformats.org/officeDocument/2006/relationships/tags" Target="../tags/tag71.xml"/><Relationship Id="rId10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7" Type="http://schemas.openxmlformats.org/officeDocument/2006/relationships/tags" Target="../tags/tag80.xml"/><Relationship Id="rId6" Type="http://schemas.openxmlformats.org/officeDocument/2006/relationships/image" Target="../media/image3.png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image" Target="../media/image2.png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image" Target="../media/image4.png"/><Relationship Id="rId2" Type="http://schemas.openxmlformats.org/officeDocument/2006/relationships/tags" Target="../tags/tag82.xml"/><Relationship Id="rId12" Type="http://schemas.openxmlformats.org/officeDocument/2006/relationships/tags" Target="../tags/tag91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97.xml"/><Relationship Id="rId6" Type="http://schemas.openxmlformats.org/officeDocument/2006/relationships/tags" Target="../tags/tag96.xml"/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109.xml"/><Relationship Id="rId4" Type="http://schemas.openxmlformats.org/officeDocument/2006/relationships/tags" Target="../tags/tag108.xml"/><Relationship Id="rId3" Type="http://schemas.openxmlformats.org/officeDocument/2006/relationships/tags" Target="../tags/tag107.xml"/><Relationship Id="rId2" Type="http://schemas.openxmlformats.org/officeDocument/2006/relationships/tags" Target="../tags/tag106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127.xml"/><Relationship Id="rId4" Type="http://schemas.openxmlformats.org/officeDocument/2006/relationships/tags" Target="../tags/tag126.xml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image" Target="../media/image4.png"/><Relationship Id="rId2" Type="http://schemas.openxmlformats.org/officeDocument/2006/relationships/tags" Target="../tags/tag128.xml"/><Relationship Id="rId10" Type="http://schemas.openxmlformats.org/officeDocument/2006/relationships/tags" Target="../tags/tag13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5" name="任意多边形 4"/>
          <p:cNvSpPr/>
          <p:nvPr userDrawn="1">
            <p:custDataLst>
              <p:tags r:id="rId4"/>
            </p:custDataLst>
          </p:nvPr>
        </p:nvSpPr>
        <p:spPr>
          <a:xfrm>
            <a:off x="0" y="2336804"/>
            <a:ext cx="12191365" cy="2105025"/>
          </a:xfrm>
          <a:custGeom>
            <a:avLst/>
            <a:gdLst>
              <a:gd name="connisteX0" fmla="*/ 0 w 169333"/>
              <a:gd name="connsiteY0" fmla="*/ 1290547 h 29240"/>
              <a:gd name="connisteX1" fmla="*/ 0 w 169333"/>
              <a:gd name="connsiteY1" fmla="*/ 1268263 h 29240"/>
              <a:gd name="connisteX2" fmla="*/ 4578345 w 169333"/>
              <a:gd name="connsiteY2" fmla="*/ 1876714 h 29240"/>
              <a:gd name="connisteX3" fmla="*/ 12191996 w 169333"/>
              <a:gd name="connsiteY3" fmla="*/ 0 h 29240"/>
              <a:gd name="connisteX4" fmla="*/ 12191996 w 169333"/>
              <a:gd name="connsiteY4" fmla="*/ 594990 h 29240"/>
              <a:gd name="connisteX5" fmla="*/ 5251454 w 169333"/>
              <a:gd name="connsiteY5" fmla="*/ 2105341 h 29240"/>
              <a:gd name="connisteX6" fmla="*/ 0 w 169333"/>
              <a:gd name="connsiteY6" fmla="*/ 1290547 h 2924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5342">
                <a:moveTo>
                  <a:pt x="0" y="1290548"/>
                </a:moveTo>
                <a:lnTo>
                  <a:pt x="0" y="1268264"/>
                </a:lnTo>
                <a:cubicBezTo>
                  <a:pt x="1391845" y="1658758"/>
                  <a:pt x="2943006" y="1876715"/>
                  <a:pt x="4578346" y="1876715"/>
                </a:cubicBezTo>
                <a:cubicBezTo>
                  <a:pt x="7541642" y="1876715"/>
                  <a:pt x="10228506" y="1161059"/>
                  <a:pt x="12191997" y="0"/>
                </a:cubicBezTo>
                <a:lnTo>
                  <a:pt x="12191997" y="594991"/>
                </a:lnTo>
                <a:cubicBezTo>
                  <a:pt x="10307583" y="1538359"/>
                  <a:pt x="7889023" y="2105342"/>
                  <a:pt x="5251454" y="2105342"/>
                </a:cubicBezTo>
                <a:cubicBezTo>
                  <a:pt x="3347298" y="2105342"/>
                  <a:pt x="1557287" y="1809835"/>
                  <a:pt x="0" y="1290548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 userDrawn="1">
            <p:custDataLst>
              <p:tags r:id="rId5"/>
            </p:custDataLst>
          </p:nvPr>
        </p:nvSpPr>
        <p:spPr>
          <a:xfrm>
            <a:off x="0" y="2931786"/>
            <a:ext cx="12191365" cy="3926840"/>
          </a:xfrm>
          <a:custGeom>
            <a:avLst/>
            <a:gdLst>
              <a:gd name="connisteX0" fmla="*/ 0 w 169333"/>
              <a:gd name="connsiteY0" fmla="*/ 695556 h 54530"/>
              <a:gd name="connisteX1" fmla="*/ 0 w 169333"/>
              <a:gd name="connsiteY1" fmla="*/ 3926205 h 54530"/>
              <a:gd name="connisteX2" fmla="*/ 12191996 w 169333"/>
              <a:gd name="connsiteY2" fmla="*/ 3926205 h 54530"/>
              <a:gd name="connisteX3" fmla="*/ 12191996 w 169333"/>
              <a:gd name="connsiteY3" fmla="*/ 0 h 54530"/>
              <a:gd name="connisteX4" fmla="*/ 5251454 w 169333"/>
              <a:gd name="connsiteY4" fmla="*/ 1510351 h 54530"/>
              <a:gd name="connisteX5" fmla="*/ 0 w 169333"/>
              <a:gd name="connsiteY5" fmla="*/ 695556 h 5453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926214">
                <a:moveTo>
                  <a:pt x="0" y="695557"/>
                </a:moveTo>
                <a:lnTo>
                  <a:pt x="0" y="3926205"/>
                </a:lnTo>
                <a:lnTo>
                  <a:pt x="12191997" y="3926205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accent3">
              <a:alpha val="90000"/>
            </a:schemeClr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3" hasCustomPrompt="1"/>
            <p:custDataLst>
              <p:tags r:id="rId9"/>
            </p:custDataLst>
          </p:nvPr>
        </p:nvSpPr>
        <p:spPr>
          <a:xfrm>
            <a:off x="8305797" y="419097"/>
            <a:ext cx="3378196" cy="457200"/>
          </a:xfrm>
          <a:noFill/>
        </p:spPr>
        <p:txBody>
          <a:bodyPr lIns="0" tIns="0" rIns="0" bIns="0" anchor="t">
            <a:noAutofit/>
          </a:bodyPr>
          <a:lstStyle>
            <a:lvl1pPr algn="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8" name="文本占位符 7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761997" y="5981703"/>
            <a:ext cx="106299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buNone/>
              <a:defRPr sz="20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5" hasCustomPrompt="1"/>
            <p:custDataLst>
              <p:tags r:id="rId11"/>
            </p:custDataLst>
          </p:nvPr>
        </p:nvSpPr>
        <p:spPr>
          <a:xfrm>
            <a:off x="761997" y="4965704"/>
            <a:ext cx="10756901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投资理财项目汇报通用模板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并列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8051804" y="0"/>
            <a:ext cx="4140200" cy="6858000"/>
          </a:xfrm>
          <a:custGeom>
            <a:avLst/>
            <a:gdLst>
              <a:gd name="connisteX0" fmla="*/ 0 w 57502"/>
              <a:gd name="connsiteY0" fmla="*/ 6858000 h 95250"/>
              <a:gd name="connisteX1" fmla="*/ 1289 w 57502"/>
              <a:gd name="connsiteY1" fmla="*/ 6858000 h 95250"/>
              <a:gd name="connisteX2" fmla="*/ 1572 w 57502"/>
              <a:gd name="connsiteY2" fmla="*/ 6856006 h 95250"/>
              <a:gd name="connisteX3" fmla="*/ 4140202 w 57502"/>
              <a:gd name="connsiteY3" fmla="*/ 441847 h 95250"/>
              <a:gd name="connisteX4" fmla="*/ 4140202 w 57502"/>
              <a:gd name="connsiteY4" fmla="*/ 0 h 95250"/>
              <a:gd name="connisteX5" fmla="*/ 3891823 w 57502"/>
              <a:gd name="connsiteY5" fmla="*/ 0 h 95250"/>
              <a:gd name="connisteX6" fmla="*/ 0 w 57502"/>
              <a:gd name="connsiteY6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4140202" h="6858000">
                <a:moveTo>
                  <a:pt x="0" y="6858000"/>
                </a:moveTo>
                <a:lnTo>
                  <a:pt x="1289" y="6858000"/>
                </a:lnTo>
                <a:cubicBezTo>
                  <a:pt x="1381" y="6857342"/>
                  <a:pt x="1481" y="6856683"/>
                  <a:pt x="1573" y="6856007"/>
                </a:cubicBezTo>
                <a:cubicBezTo>
                  <a:pt x="427180" y="3898554"/>
                  <a:pt x="2023494" y="1478256"/>
                  <a:pt x="4140202" y="441847"/>
                </a:cubicBezTo>
                <a:lnTo>
                  <a:pt x="4140202" y="0"/>
                </a:lnTo>
                <a:lnTo>
                  <a:pt x="3891824" y="0"/>
                </a:lnTo>
                <a:cubicBezTo>
                  <a:pt x="1774192" y="1216563"/>
                  <a:pt x="245708" y="3796241"/>
                  <a:pt x="0" y="6858000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9" name="图片 8"/>
          <p:cNvPicPr/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053070" y="441325"/>
            <a:ext cx="4138930" cy="6416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1092196" y="1282702"/>
            <a:ext cx="2044699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8"/>
            </p:custDataLst>
          </p:nvPr>
        </p:nvSpPr>
        <p:spPr>
          <a:xfrm>
            <a:off x="1092196" y="812801"/>
            <a:ext cx="19812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 rot="10800000" flipV="1">
            <a:off x="0" y="3185788"/>
            <a:ext cx="12191365" cy="3672840"/>
          </a:xfrm>
          <a:custGeom>
            <a:avLst/>
            <a:gdLst>
              <a:gd name="connisteX0" fmla="*/ 0 w 169333"/>
              <a:gd name="connsiteY0" fmla="*/ 695556 h 51002"/>
              <a:gd name="connisteX1" fmla="*/ 0 w 169333"/>
              <a:gd name="connsiteY1" fmla="*/ 3672202 h 51002"/>
              <a:gd name="connisteX2" fmla="*/ 12191996 w 169333"/>
              <a:gd name="connsiteY2" fmla="*/ 3672202 h 51002"/>
              <a:gd name="connisteX3" fmla="*/ 12191996 w 169333"/>
              <a:gd name="connsiteY3" fmla="*/ 0 h 51002"/>
              <a:gd name="connisteX4" fmla="*/ 5251454 w 169333"/>
              <a:gd name="connsiteY4" fmla="*/ 1510351 h 51002"/>
              <a:gd name="connisteX5" fmla="*/ 0 w 169333"/>
              <a:gd name="connsiteY5" fmla="*/ 695556 h 51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3672212">
                <a:moveTo>
                  <a:pt x="0" y="695557"/>
                </a:moveTo>
                <a:lnTo>
                  <a:pt x="0" y="3672203"/>
                </a:lnTo>
                <a:lnTo>
                  <a:pt x="12191997" y="3672203"/>
                </a:lnTo>
                <a:lnTo>
                  <a:pt x="12191997" y="0"/>
                </a:lnTo>
                <a:cubicBezTo>
                  <a:pt x="10307583" y="943377"/>
                  <a:pt x="7889023" y="1510351"/>
                  <a:pt x="5251454" y="1510351"/>
                </a:cubicBezTo>
                <a:cubicBezTo>
                  <a:pt x="3347298" y="1510351"/>
                  <a:pt x="1557287" y="1214854"/>
                  <a:pt x="0" y="695557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2654302"/>
            <a:ext cx="11366500" cy="2041525"/>
          </a:xfrm>
          <a:custGeom>
            <a:avLst/>
            <a:gdLst>
              <a:gd name="connisteX0" fmla="*/ 11366686 w 157870"/>
              <a:gd name="connsiteY0" fmla="*/ 1475228 h 28358"/>
              <a:gd name="connisteX1" fmla="*/ 7613651 w 157870"/>
              <a:gd name="connsiteY1" fmla="*/ 1876714 h 28358"/>
              <a:gd name="connisteX2" fmla="*/ 0 w 157870"/>
              <a:gd name="connsiteY2" fmla="*/ 0 h 28358"/>
              <a:gd name="connisteX3" fmla="*/ 0 w 157870"/>
              <a:gd name="connsiteY3" fmla="*/ 531485 h 28358"/>
              <a:gd name="connisteX4" fmla="*/ 6940552 w 157870"/>
              <a:gd name="connsiteY4" fmla="*/ 2041846 h 28358"/>
              <a:gd name="connisteX5" fmla="*/ 11366686 w 157870"/>
              <a:gd name="connsiteY5" fmla="*/ 1475228 h 2835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366687" h="2041837">
                <a:moveTo>
                  <a:pt x="11366687" y="1475229"/>
                </a:moveTo>
                <a:cubicBezTo>
                  <a:pt x="10196703" y="1734946"/>
                  <a:pt x="8932554" y="1876715"/>
                  <a:pt x="7613651" y="1876715"/>
                </a:cubicBezTo>
                <a:cubicBezTo>
                  <a:pt x="4650355" y="1876715"/>
                  <a:pt x="1963500" y="1161059"/>
                  <a:pt x="0" y="0"/>
                </a:cubicBezTo>
                <a:lnTo>
                  <a:pt x="0" y="531486"/>
                </a:lnTo>
                <a:cubicBezTo>
                  <a:pt x="1884414" y="1474863"/>
                  <a:pt x="4302974" y="2041846"/>
                  <a:pt x="6940552" y="2041846"/>
                </a:cubicBezTo>
                <a:cubicBezTo>
                  <a:pt x="8516530" y="2041846"/>
                  <a:pt x="10014317" y="1839416"/>
                  <a:pt x="11366687" y="147522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7"/>
            </p:custDataLst>
          </p:nvPr>
        </p:nvSpPr>
        <p:spPr>
          <a:xfrm>
            <a:off x="3263896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9"/>
            </p:custDataLst>
          </p:nvPr>
        </p:nvSpPr>
        <p:spPr>
          <a:xfrm>
            <a:off x="7315200" y="2628900"/>
            <a:ext cx="1612900" cy="25400"/>
          </a:xfrm>
          <a:custGeom>
            <a:avLst/>
            <a:gdLst>
              <a:gd name="connisteX0" fmla="*/ 0 w 22401"/>
              <a:gd name="connsiteY0" fmla="*/ 0 h 352"/>
              <a:gd name="connisteX1" fmla="*/ 1612901 w 22401"/>
              <a:gd name="connsiteY1" fmla="*/ 0 h 352"/>
              <a:gd name="connisteX2" fmla="*/ 1612901 w 22401"/>
              <a:gd name="connsiteY2" fmla="*/ 25402 h 352"/>
              <a:gd name="connisteX3" fmla="*/ 0 w 22401"/>
              <a:gd name="connsiteY3" fmla="*/ 25402 h 352"/>
              <a:gd name="connisteX4" fmla="*/ 0 w 22401"/>
              <a:gd name="connsiteY4" fmla="*/ 0 h 35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612901" h="25402">
                <a:moveTo>
                  <a:pt x="0" y="0"/>
                </a:moveTo>
                <a:lnTo>
                  <a:pt x="1612901" y="0"/>
                </a:lnTo>
                <a:lnTo>
                  <a:pt x="1612901" y="25402"/>
                </a:lnTo>
                <a:lnTo>
                  <a:pt x="0" y="2540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533397" y="5029200"/>
            <a:ext cx="11125203" cy="1219197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4000"/>
              </a:lnSpc>
              <a:buNone/>
              <a:defRPr sz="4800" b="0">
                <a:solidFill>
                  <a:schemeClr val="accent3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</a:t>
            </a:r>
            <a:endParaRPr lang="zh-CN" altLang="en-US" smtClean="0"/>
          </a:p>
        </p:txBody>
      </p:sp>
      <p:sp>
        <p:nvSpPr>
          <p:cNvPr id="12" name="文本占位符 11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4911727" y="1691878"/>
            <a:ext cx="2368552" cy="1767563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09000"/>
              </a:lnSpc>
              <a:buNone/>
              <a:defRPr sz="106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8" name="任意多边形 7"/>
          <p:cNvSpPr/>
          <p:nvPr userDrawn="1">
            <p:custDataLst>
              <p:tags r:id="rId4"/>
            </p:custDataLst>
          </p:nvPr>
        </p:nvSpPr>
        <p:spPr>
          <a:xfrm>
            <a:off x="0" y="3619497"/>
            <a:ext cx="12191365" cy="2108835"/>
          </a:xfrm>
          <a:custGeom>
            <a:avLst/>
            <a:gdLst>
              <a:gd name="connisteX0" fmla="*/ 0 w 169333"/>
              <a:gd name="connsiteY0" fmla="*/ 1292303 h 29280"/>
              <a:gd name="connisteX1" fmla="*/ 0 w 169333"/>
              <a:gd name="connsiteY1" fmla="*/ 1269982 h 29280"/>
              <a:gd name="connisteX2" fmla="*/ 4578345 w 169333"/>
              <a:gd name="connsiteY2" fmla="*/ 1879256 h 29280"/>
              <a:gd name="connisteX3" fmla="*/ 12191996 w 169333"/>
              <a:gd name="connsiteY3" fmla="*/ 0 h 29280"/>
              <a:gd name="connisteX4" fmla="*/ 12191996 w 169333"/>
              <a:gd name="connsiteY4" fmla="*/ 595795 h 29280"/>
              <a:gd name="connisteX5" fmla="*/ 5251454 w 169333"/>
              <a:gd name="connsiteY5" fmla="*/ 2108204 h 29280"/>
              <a:gd name="connisteX6" fmla="*/ 0 w 169333"/>
              <a:gd name="connsiteY6" fmla="*/ 1292303 h 2928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2191997" h="2108204">
                <a:moveTo>
                  <a:pt x="0" y="1292303"/>
                </a:moveTo>
                <a:lnTo>
                  <a:pt x="0" y="1269983"/>
                </a:lnTo>
                <a:cubicBezTo>
                  <a:pt x="1391845" y="1661008"/>
                  <a:pt x="2943006" y="1879257"/>
                  <a:pt x="4578346" y="1879257"/>
                </a:cubicBezTo>
                <a:cubicBezTo>
                  <a:pt x="7541642" y="1879257"/>
                  <a:pt x="10228506" y="1162641"/>
                  <a:pt x="12191997" y="0"/>
                </a:cubicBezTo>
                <a:lnTo>
                  <a:pt x="12191997" y="595796"/>
                </a:lnTo>
                <a:cubicBezTo>
                  <a:pt x="10307583" y="1540462"/>
                  <a:pt x="7889023" y="2108204"/>
                  <a:pt x="5251454" y="2108204"/>
                </a:cubicBezTo>
                <a:cubicBezTo>
                  <a:pt x="3347298" y="2108204"/>
                  <a:pt x="1557287" y="1812304"/>
                  <a:pt x="0" y="1292303"/>
                </a:cubicBez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5"/>
            </p:custDataLst>
          </p:nvPr>
        </p:nvSpPr>
        <p:spPr>
          <a:xfrm>
            <a:off x="0" y="4203698"/>
            <a:ext cx="12191365" cy="2654935"/>
          </a:xfrm>
          <a:custGeom>
            <a:avLst/>
            <a:gdLst>
              <a:gd name="connisteX0" fmla="*/ 0 w 169333"/>
              <a:gd name="connsiteY0" fmla="*/ 695318 h 36865"/>
              <a:gd name="connisteX1" fmla="*/ 0 w 169333"/>
              <a:gd name="connsiteY1" fmla="*/ 2654302 h 36865"/>
              <a:gd name="connisteX2" fmla="*/ 12191996 w 169333"/>
              <a:gd name="connsiteY2" fmla="*/ 2654302 h 36865"/>
              <a:gd name="connisteX3" fmla="*/ 12191996 w 169333"/>
              <a:gd name="connsiteY3" fmla="*/ 0 h 36865"/>
              <a:gd name="connisteX4" fmla="*/ 5251454 w 169333"/>
              <a:gd name="connsiteY4" fmla="*/ 1509829 h 36865"/>
              <a:gd name="connisteX5" fmla="*/ 0 w 169333"/>
              <a:gd name="connsiteY5" fmla="*/ 695318 h 368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654302">
                <a:moveTo>
                  <a:pt x="0" y="695319"/>
                </a:moveTo>
                <a:lnTo>
                  <a:pt x="0" y="2654302"/>
                </a:lnTo>
                <a:lnTo>
                  <a:pt x="12191997" y="2654302"/>
                </a:lnTo>
                <a:lnTo>
                  <a:pt x="12191997" y="0"/>
                </a:lnTo>
                <a:cubicBezTo>
                  <a:pt x="10307583" y="943048"/>
                  <a:pt x="7889023" y="1509830"/>
                  <a:pt x="5251454" y="1509830"/>
                </a:cubicBezTo>
                <a:cubicBezTo>
                  <a:pt x="3347298" y="1509830"/>
                  <a:pt x="1557287" y="1214433"/>
                  <a:pt x="0" y="695319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副标题 9"/>
          <p:cNvSpPr>
            <a:spLocks noGrp="1"/>
          </p:cNvSpPr>
          <p:nvPr>
            <p:ph type="subTitle" idx="13" hasCustomPrompt="1"/>
            <p:custDataLst>
              <p:tags r:id="rId9"/>
            </p:custDataLst>
          </p:nvPr>
        </p:nvSpPr>
        <p:spPr>
          <a:xfrm>
            <a:off x="3327401" y="2146298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11" name="标题 10"/>
          <p:cNvSpPr>
            <a:spLocks noGrp="1"/>
          </p:cNvSpPr>
          <p:nvPr>
            <p:ph type="ctrTitle" idx="14" hasCustomPrompt="1"/>
            <p:custDataLst>
              <p:tags r:id="rId10"/>
            </p:custDataLst>
          </p:nvPr>
        </p:nvSpPr>
        <p:spPr>
          <a:xfrm>
            <a:off x="3263896" y="2603498"/>
            <a:ext cx="5651504" cy="1015999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41.xml"/><Relationship Id="rId17" Type="http://schemas.openxmlformats.org/officeDocument/2006/relationships/tags" Target="../tags/tag140.xml"/><Relationship Id="rId16" Type="http://schemas.openxmlformats.org/officeDocument/2006/relationships/tags" Target="../tags/tag139.xml"/><Relationship Id="rId15" Type="http://schemas.openxmlformats.org/officeDocument/2006/relationships/tags" Target="../tags/tag138.xml"/><Relationship Id="rId14" Type="http://schemas.openxmlformats.org/officeDocument/2006/relationships/tags" Target="../tags/tag137.xml"/><Relationship Id="rId13" Type="http://schemas.openxmlformats.org/officeDocument/2006/relationships/tags" Target="../tags/tag136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3.xml"/><Relationship Id="rId1" Type="http://schemas.openxmlformats.org/officeDocument/2006/relationships/tags" Target="../tags/tag14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26.xml"/><Relationship Id="rId8" Type="http://schemas.openxmlformats.org/officeDocument/2006/relationships/image" Target="../media/image22.emf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tags" Target="../tags/tag221.xml"/><Relationship Id="rId2" Type="http://schemas.openxmlformats.org/officeDocument/2006/relationships/tags" Target="../tags/tag220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219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35.xml"/><Relationship Id="rId8" Type="http://schemas.openxmlformats.org/officeDocument/2006/relationships/tags" Target="../tags/tag234.xml"/><Relationship Id="rId7" Type="http://schemas.openxmlformats.org/officeDocument/2006/relationships/tags" Target="../tags/tag233.xml"/><Relationship Id="rId6" Type="http://schemas.openxmlformats.org/officeDocument/2006/relationships/tags" Target="../tags/tag232.xml"/><Relationship Id="rId5" Type="http://schemas.openxmlformats.org/officeDocument/2006/relationships/tags" Target="../tags/tag231.xml"/><Relationship Id="rId4" Type="http://schemas.openxmlformats.org/officeDocument/2006/relationships/tags" Target="../tags/tag230.xml"/><Relationship Id="rId3" Type="http://schemas.openxmlformats.org/officeDocument/2006/relationships/tags" Target="../tags/tag229.xml"/><Relationship Id="rId2" Type="http://schemas.openxmlformats.org/officeDocument/2006/relationships/tags" Target="../tags/tag228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241.xml"/><Relationship Id="rId17" Type="http://schemas.openxmlformats.org/officeDocument/2006/relationships/image" Target="../media/image25.png"/><Relationship Id="rId16" Type="http://schemas.openxmlformats.org/officeDocument/2006/relationships/image" Target="../media/image24.png"/><Relationship Id="rId15" Type="http://schemas.openxmlformats.org/officeDocument/2006/relationships/image" Target="../media/image23.png"/><Relationship Id="rId14" Type="http://schemas.openxmlformats.org/officeDocument/2006/relationships/tags" Target="../tags/tag240.xml"/><Relationship Id="rId13" Type="http://schemas.openxmlformats.org/officeDocument/2006/relationships/tags" Target="../tags/tag239.xml"/><Relationship Id="rId12" Type="http://schemas.openxmlformats.org/officeDocument/2006/relationships/tags" Target="../tags/tag238.xml"/><Relationship Id="rId11" Type="http://schemas.openxmlformats.org/officeDocument/2006/relationships/tags" Target="../tags/tag237.xml"/><Relationship Id="rId10" Type="http://schemas.openxmlformats.org/officeDocument/2006/relationships/tags" Target="../tags/tag236.xml"/><Relationship Id="rId1" Type="http://schemas.openxmlformats.org/officeDocument/2006/relationships/tags" Target="../tags/tag22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54.xml"/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0" Type="http://schemas.openxmlformats.org/officeDocument/2006/relationships/slideLayout" Target="../slideLayouts/slideLayout14.xml"/><Relationship Id="rId1" Type="http://schemas.openxmlformats.org/officeDocument/2006/relationships/tags" Target="../tags/tag14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157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64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3" Type="http://schemas.openxmlformats.org/officeDocument/2006/relationships/tags" Target="../tags/tag160.xml"/><Relationship Id="rId20" Type="http://schemas.openxmlformats.org/officeDocument/2006/relationships/slideLayout" Target="../slideLayouts/slideLayout18.xml"/><Relationship Id="rId2" Type="http://schemas.openxmlformats.org/officeDocument/2006/relationships/tags" Target="../tags/tag159.xml"/><Relationship Id="rId19" Type="http://schemas.openxmlformats.org/officeDocument/2006/relationships/tags" Target="../tags/tag171.xml"/><Relationship Id="rId18" Type="http://schemas.openxmlformats.org/officeDocument/2006/relationships/image" Target="../media/image9.png"/><Relationship Id="rId17" Type="http://schemas.openxmlformats.org/officeDocument/2006/relationships/image" Target="../media/image8.png"/><Relationship Id="rId16" Type="http://schemas.openxmlformats.org/officeDocument/2006/relationships/image" Target="../media/image7.png"/><Relationship Id="rId15" Type="http://schemas.openxmlformats.org/officeDocument/2006/relationships/tags" Target="../tags/tag170.xml"/><Relationship Id="rId14" Type="http://schemas.openxmlformats.org/officeDocument/2006/relationships/tags" Target="../tags/tag169.xml"/><Relationship Id="rId13" Type="http://schemas.openxmlformats.org/officeDocument/2006/relationships/tags" Target="../tags/tag168.xml"/><Relationship Id="rId12" Type="http://schemas.openxmlformats.org/officeDocument/2006/relationships/tags" Target="../tags/tag167.xml"/><Relationship Id="rId11" Type="http://schemas.openxmlformats.org/officeDocument/2006/relationships/tags" Target="../tags/tag166.xml"/><Relationship Id="rId10" Type="http://schemas.openxmlformats.org/officeDocument/2006/relationships/tags" Target="../tags/tag165.xml"/><Relationship Id="rId1" Type="http://schemas.openxmlformats.org/officeDocument/2006/relationships/tags" Target="../tags/tag15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11.jpeg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image" Target="../media/image10.png"/><Relationship Id="rId27" Type="http://schemas.openxmlformats.org/officeDocument/2006/relationships/slideLayout" Target="../slideLayouts/slideLayout18.xml"/><Relationship Id="rId26" Type="http://schemas.openxmlformats.org/officeDocument/2006/relationships/tags" Target="../tags/tag189.xml"/><Relationship Id="rId25" Type="http://schemas.openxmlformats.org/officeDocument/2006/relationships/image" Target="../media/image16.emf"/><Relationship Id="rId24" Type="http://schemas.openxmlformats.org/officeDocument/2006/relationships/image" Target="../media/image15.emf"/><Relationship Id="rId23" Type="http://schemas.openxmlformats.org/officeDocument/2006/relationships/image" Target="../media/image14.png"/><Relationship Id="rId22" Type="http://schemas.openxmlformats.org/officeDocument/2006/relationships/tags" Target="../tags/tag188.xml"/><Relationship Id="rId21" Type="http://schemas.openxmlformats.org/officeDocument/2006/relationships/tags" Target="../tags/tag187.xml"/><Relationship Id="rId20" Type="http://schemas.openxmlformats.org/officeDocument/2006/relationships/tags" Target="../tags/tag186.xml"/><Relationship Id="rId2" Type="http://schemas.openxmlformats.org/officeDocument/2006/relationships/tags" Target="../tags/tag173.xml"/><Relationship Id="rId19" Type="http://schemas.openxmlformats.org/officeDocument/2006/relationships/tags" Target="../tags/tag185.xml"/><Relationship Id="rId18" Type="http://schemas.openxmlformats.org/officeDocument/2006/relationships/tags" Target="../tags/tag184.xml"/><Relationship Id="rId17" Type="http://schemas.openxmlformats.org/officeDocument/2006/relationships/image" Target="../media/image13.jpeg"/><Relationship Id="rId16" Type="http://schemas.openxmlformats.org/officeDocument/2006/relationships/tags" Target="../tags/tag183.xml"/><Relationship Id="rId15" Type="http://schemas.openxmlformats.org/officeDocument/2006/relationships/image" Target="../media/image12.jpeg"/><Relationship Id="rId14" Type="http://schemas.openxmlformats.org/officeDocument/2006/relationships/tags" Target="../tags/tag182.xml"/><Relationship Id="rId13" Type="http://schemas.openxmlformats.org/officeDocument/2006/relationships/tags" Target="../tags/tag181.xml"/><Relationship Id="rId12" Type="http://schemas.openxmlformats.org/officeDocument/2006/relationships/tags" Target="../tags/tag180.xml"/><Relationship Id="rId11" Type="http://schemas.openxmlformats.org/officeDocument/2006/relationships/tags" Target="../tags/tag179.xml"/><Relationship Id="rId10" Type="http://schemas.openxmlformats.org/officeDocument/2006/relationships/tags" Target="../tags/tag178.xml"/><Relationship Id="rId1" Type="http://schemas.openxmlformats.org/officeDocument/2006/relationships/tags" Target="../tags/tag172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jpeg"/><Relationship Id="rId8" Type="http://schemas.openxmlformats.org/officeDocument/2006/relationships/tags" Target="../tags/tag194.xml"/><Relationship Id="rId7" Type="http://schemas.openxmlformats.org/officeDocument/2006/relationships/tags" Target="../tags/tag193.xml"/><Relationship Id="rId6" Type="http://schemas.openxmlformats.org/officeDocument/2006/relationships/image" Target="../media/image6.png"/><Relationship Id="rId5" Type="http://schemas.openxmlformats.org/officeDocument/2006/relationships/image" Target="../media/image17.jpeg"/><Relationship Id="rId4" Type="http://schemas.openxmlformats.org/officeDocument/2006/relationships/tags" Target="../tags/tag192.xml"/><Relationship Id="rId3" Type="http://schemas.openxmlformats.org/officeDocument/2006/relationships/tags" Target="../tags/tag191.xml"/><Relationship Id="rId2" Type="http://schemas.openxmlformats.org/officeDocument/2006/relationships/image" Target="../media/image4.png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00.xml"/><Relationship Id="rId16" Type="http://schemas.openxmlformats.org/officeDocument/2006/relationships/image" Target="../media/image20.png"/><Relationship Id="rId15" Type="http://schemas.openxmlformats.org/officeDocument/2006/relationships/image" Target="../media/image19.jpeg"/><Relationship Id="rId14" Type="http://schemas.openxmlformats.org/officeDocument/2006/relationships/tags" Target="../tags/tag199.xml"/><Relationship Id="rId13" Type="http://schemas.openxmlformats.org/officeDocument/2006/relationships/tags" Target="../tags/tag198.xml"/><Relationship Id="rId12" Type="http://schemas.openxmlformats.org/officeDocument/2006/relationships/tags" Target="../tags/tag197.xml"/><Relationship Id="rId11" Type="http://schemas.openxmlformats.org/officeDocument/2006/relationships/tags" Target="../tags/tag196.xml"/><Relationship Id="rId10" Type="http://schemas.openxmlformats.org/officeDocument/2006/relationships/tags" Target="../tags/tag195.xml"/><Relationship Id="rId1" Type="http://schemas.openxmlformats.org/officeDocument/2006/relationships/tags" Target="../tags/tag19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08.xml"/><Relationship Id="rId8" Type="http://schemas.openxmlformats.org/officeDocument/2006/relationships/tags" Target="../tags/tag207.xml"/><Relationship Id="rId7" Type="http://schemas.openxmlformats.org/officeDocument/2006/relationships/tags" Target="../tags/tag206.xml"/><Relationship Id="rId6" Type="http://schemas.openxmlformats.org/officeDocument/2006/relationships/image" Target="../media/image21.png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8" Type="http://schemas.openxmlformats.org/officeDocument/2006/relationships/slideLayout" Target="../slideLayouts/slideLayout18.xml"/><Relationship Id="rId17" Type="http://schemas.openxmlformats.org/officeDocument/2006/relationships/tags" Target="../tags/tag215.xml"/><Relationship Id="rId16" Type="http://schemas.openxmlformats.org/officeDocument/2006/relationships/image" Target="../media/image20.png"/><Relationship Id="rId15" Type="http://schemas.openxmlformats.org/officeDocument/2006/relationships/tags" Target="../tags/tag214.xml"/><Relationship Id="rId14" Type="http://schemas.openxmlformats.org/officeDocument/2006/relationships/tags" Target="../tags/tag213.xml"/><Relationship Id="rId13" Type="http://schemas.openxmlformats.org/officeDocument/2006/relationships/tags" Target="../tags/tag212.xml"/><Relationship Id="rId12" Type="http://schemas.openxmlformats.org/officeDocument/2006/relationships/tags" Target="../tags/tag211.xml"/><Relationship Id="rId11" Type="http://schemas.openxmlformats.org/officeDocument/2006/relationships/tags" Target="../tags/tag210.xml"/><Relationship Id="rId10" Type="http://schemas.openxmlformats.org/officeDocument/2006/relationships/tags" Target="../tags/tag209.xml"/><Relationship Id="rId1" Type="http://schemas.openxmlformats.org/officeDocument/2006/relationships/tags" Target="../tags/tag201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tags" Target="../tags/tag218.xml"/><Relationship Id="rId2" Type="http://schemas.openxmlformats.org/officeDocument/2006/relationships/tags" Target="../tags/tag217.xml"/><Relationship Id="rId1" Type="http://schemas.openxmlformats.org/officeDocument/2006/relationships/tags" Target="../tags/tag2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000"/>
              <a:t>项目二</a:t>
            </a:r>
            <a:r>
              <a:rPr lang="en-US" altLang="zh-CN" sz="4000"/>
              <a:t>  </a:t>
            </a:r>
            <a:r>
              <a:rPr lang="zh-CN" altLang="en-US" sz="4000"/>
              <a:t>空调制冷系统的维修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认知制冷系统部件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4762497" y="0"/>
            <a:ext cx="2654300" cy="1524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300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609603" y="1828800"/>
            <a:ext cx="4038600" cy="4418965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66800" y="2565400"/>
            <a:ext cx="3200400" cy="2946400"/>
            <a:chOff x="1680" y="4040"/>
            <a:chExt cx="5040" cy="4640"/>
          </a:xfrm>
        </p:grpSpPr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04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了解压缩机功能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4920"/>
              <a:ext cx="5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压缩机是制冷系统的心脏，负责压缩制冷剂，维持制冷循环。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6840"/>
              <a:ext cx="50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熟悉冷凝器作用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680" y="7720"/>
              <a:ext cx="500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冷凝器将压缩机输送来的高温高压气体冷却成液体，释放热量。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55235" y="1750695"/>
            <a:ext cx="6525260" cy="437832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 flipV="1">
            <a:off x="0" y="0"/>
            <a:ext cx="1828800" cy="6858000"/>
          </a:xfrm>
          <a:custGeom>
            <a:avLst/>
            <a:gdLst>
              <a:gd name="connisteX0" fmla="*/ 1828800 w 25400"/>
              <a:gd name="connsiteY0" fmla="*/ 6858000 h 95250"/>
              <a:gd name="connisteX1" fmla="*/ 868423 w 25400"/>
              <a:gd name="connsiteY1" fmla="*/ 3264206 h 95250"/>
              <a:gd name="connisteX2" fmla="*/ 1569741 w 25400"/>
              <a:gd name="connsiteY2" fmla="*/ 0 h 95250"/>
              <a:gd name="connisteX3" fmla="*/ 0 w 25400"/>
              <a:gd name="connsiteY3" fmla="*/ 0 h 95250"/>
              <a:gd name="connisteX4" fmla="*/ 0 w 25400"/>
              <a:gd name="connsiteY4" fmla="*/ 6858000 h 95250"/>
              <a:gd name="connisteX5" fmla="*/ 1828800 w 25400"/>
              <a:gd name="connsiteY5" fmla="*/ 6858000 h 9525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828800" h="6858000">
                <a:moveTo>
                  <a:pt x="1828800" y="6858000"/>
                </a:moveTo>
                <a:cubicBezTo>
                  <a:pt x="1267880" y="6314380"/>
                  <a:pt x="868424" y="4910438"/>
                  <a:pt x="868424" y="3264207"/>
                </a:cubicBezTo>
                <a:cubicBezTo>
                  <a:pt x="868424" y="1884862"/>
                  <a:pt x="1148861" y="675604"/>
                  <a:pt x="1569741" y="0"/>
                </a:cubicBezTo>
                <a:lnTo>
                  <a:pt x="0" y="0"/>
                </a:lnTo>
                <a:lnTo>
                  <a:pt x="0" y="6858000"/>
                </a:lnTo>
                <a:lnTo>
                  <a:pt x="1828800" y="6858000"/>
                </a:ln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检测部件温度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7" name="任意多边形 6"/>
            <p:cNvSpPr/>
            <p:nvPr>
              <p:custDataLst>
                <p:tags r:id="rId3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任意多边形 9"/>
            <p:cNvSpPr/>
            <p:nvPr>
              <p:custDataLst>
                <p:tags r:id="rId4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5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检查压缩机温度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压缩机是制冷系统的心脏，其温度应保持在正常工作范围内，过高或过低都需调整。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7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8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观察蒸发器温度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蒸发器吸收热量，若其表面温度过低，可能表明制冷剂不足或循环不良。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0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1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监测冷凝器温度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2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冷凝器负责散热，若温度过高，可能影响制冷效果，需检查散热风扇是否正常工作。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3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检测膨胀阀温度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4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膨胀阀调节制冷剂流量，其温度异常可能指示系统内部压力不正常，需进一步检查。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28" name="IM 228"/>
          <p:cNvPicPr/>
          <p:nvPr/>
        </p:nvPicPr>
        <p:blipFill>
          <a:blip r:embed="rId15"/>
          <a:stretch>
            <a:fillRect/>
          </a:stretch>
        </p:blipFill>
        <p:spPr>
          <a:xfrm>
            <a:off x="574675" y="634365"/>
            <a:ext cx="3747770" cy="2039620"/>
          </a:xfrm>
          <a:prstGeom prst="rect">
            <a:avLst/>
          </a:prstGeom>
        </p:spPr>
      </p:pic>
      <p:pic>
        <p:nvPicPr>
          <p:cNvPr id="230" name="IM 230"/>
          <p:cNvPicPr/>
          <p:nvPr/>
        </p:nvPicPr>
        <p:blipFill>
          <a:blip r:embed="rId16"/>
          <a:stretch>
            <a:fillRect/>
          </a:stretch>
        </p:blipFill>
        <p:spPr>
          <a:xfrm>
            <a:off x="574675" y="2742565"/>
            <a:ext cx="3747770" cy="1769745"/>
          </a:xfrm>
          <a:prstGeom prst="rect">
            <a:avLst/>
          </a:prstGeom>
        </p:spPr>
      </p:pic>
      <p:pic>
        <p:nvPicPr>
          <p:cNvPr id="240" name="IM 240"/>
          <p:cNvPicPr/>
          <p:nvPr/>
        </p:nvPicPr>
        <p:blipFill>
          <a:blip r:embed="rId17"/>
          <a:stretch>
            <a:fillRect/>
          </a:stretch>
        </p:blipFill>
        <p:spPr>
          <a:xfrm>
            <a:off x="574040" y="4641215"/>
            <a:ext cx="3748405" cy="1804035"/>
          </a:xfrm>
          <a:prstGeom prst="rect">
            <a:avLst/>
          </a:prstGeom>
        </p:spPr>
      </p:pic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THE END</a:t>
            </a:r>
            <a:endParaRPr lang="zh-CN" altLang="en-US"/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6300"/>
              <a:t>谢谢</a:t>
            </a:r>
            <a:endParaRPr lang="zh-CN" altLang="en-US" sz="63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标题 6"/>
          <p:cNvSpPr>
            <a:spLocks noGrp="1"/>
          </p:cNvSpPr>
          <p:nvPr>
            <p:ph type="ctrTitle" idx="1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000"/>
              <a:t>任务一</a:t>
            </a:r>
            <a:r>
              <a:rPr lang="en-US" altLang="zh-CN" sz="4000"/>
              <a:t>  </a:t>
            </a:r>
            <a:r>
              <a:rPr lang="zh-CN" altLang="en-US" sz="4000"/>
              <a:t>空调制冷系统制冷效果的检测</a:t>
            </a:r>
            <a:endParaRPr lang="zh-CN" altLang="en-US" sz="40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1019175" y="3468370"/>
            <a:ext cx="6372225" cy="2297430"/>
            <a:chOff x="1605" y="5462"/>
            <a:chExt cx="10035" cy="361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605" y="54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3560" y="556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3980" y="5560"/>
              <a:ext cx="76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技术知识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605" y="754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3560" y="7640"/>
              <a:ext cx="20" cy="1440"/>
            </a:xfrm>
            <a:prstGeom prst="rect">
              <a:avLst/>
            </a:pr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3980" y="7640"/>
              <a:ext cx="76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任务实施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技术知识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711202"/>
            <a:ext cx="11938000" cy="2070100"/>
          </a:xfrm>
          <a:custGeom>
            <a:avLst/>
            <a:gdLst>
              <a:gd name="connisteX0" fmla="*/ 11938004 w 165805"/>
              <a:gd name="connsiteY0" fmla="*/ 736604 h 28751"/>
              <a:gd name="connisteX1" fmla="*/ 7610916 w 165805"/>
              <a:gd name="connsiteY1" fmla="*/ 193962 h 28751"/>
              <a:gd name="connisteX2" fmla="*/ 0 w 165805"/>
              <a:gd name="connsiteY2" fmla="*/ 2070101 h 28751"/>
              <a:gd name="connisteX3" fmla="*/ 0 w 165805"/>
              <a:gd name="connsiteY3" fmla="*/ 1509893 h 28751"/>
              <a:gd name="connisteX4" fmla="*/ 6938064 w 165805"/>
              <a:gd name="connsiteY4" fmla="*/ 0 h 28751"/>
              <a:gd name="connisteX5" fmla="*/ 11938004 w 165805"/>
              <a:gd name="connsiteY5" fmla="*/ 736604 h 2875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938004" h="2070101">
                <a:moveTo>
                  <a:pt x="11938004" y="736604"/>
                </a:moveTo>
                <a:cubicBezTo>
                  <a:pt x="10608402" y="386736"/>
                  <a:pt x="9153473" y="193963"/>
                  <a:pt x="7610917" y="193963"/>
                </a:cubicBezTo>
                <a:cubicBezTo>
                  <a:pt x="4648682" y="193963"/>
                  <a:pt x="1962796" y="909398"/>
                  <a:pt x="0" y="2070101"/>
                </a:cubicBezTo>
                <a:lnTo>
                  <a:pt x="0" y="1509894"/>
                </a:lnTo>
                <a:cubicBezTo>
                  <a:pt x="1883728" y="566800"/>
                  <a:pt x="4301429" y="0"/>
                  <a:pt x="6938065" y="0"/>
                </a:cubicBezTo>
                <a:cubicBezTo>
                  <a:pt x="8745678" y="0"/>
                  <a:pt x="10437702" y="265176"/>
                  <a:pt x="11938004" y="736604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>
            <a:off x="0" y="0"/>
            <a:ext cx="12191365" cy="2222500"/>
          </a:xfrm>
          <a:custGeom>
            <a:avLst/>
            <a:gdLst>
              <a:gd name="connisteX0" fmla="*/ 12191996 w 169333"/>
              <a:gd name="connsiteY0" fmla="*/ 1529526 h 30868"/>
              <a:gd name="connisteX1" fmla="*/ 12191996 w 169333"/>
              <a:gd name="connsiteY1" fmla="*/ 0 h 30868"/>
              <a:gd name="connisteX2" fmla="*/ 0 w 169333"/>
              <a:gd name="connsiteY2" fmla="*/ 0 h 30868"/>
              <a:gd name="connisteX3" fmla="*/ 0 w 169333"/>
              <a:gd name="connsiteY3" fmla="*/ 2222504 h 30868"/>
              <a:gd name="connisteX4" fmla="*/ 6940552 w 169333"/>
              <a:gd name="connsiteY4" fmla="*/ 717739 h 30868"/>
              <a:gd name="connisteX5" fmla="*/ 12191996 w 169333"/>
              <a:gd name="connsiteY5" fmla="*/ 1529526 h 3086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191997" h="2222504">
                <a:moveTo>
                  <a:pt x="12191997" y="1529526"/>
                </a:moveTo>
                <a:lnTo>
                  <a:pt x="12191997" y="0"/>
                </a:lnTo>
                <a:lnTo>
                  <a:pt x="0" y="0"/>
                </a:lnTo>
                <a:lnTo>
                  <a:pt x="0" y="2222504"/>
                </a:lnTo>
                <a:cubicBezTo>
                  <a:pt x="1884414" y="1282611"/>
                  <a:pt x="4302974" y="717740"/>
                  <a:pt x="6940552" y="717740"/>
                </a:cubicBezTo>
                <a:cubicBezTo>
                  <a:pt x="8844699" y="717740"/>
                  <a:pt x="10634710" y="1012149"/>
                  <a:pt x="12191997" y="1529526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BF/AppData/Roaming/Kingsoft/office6/wppai/generateppt/2c41abe7-f53c-4c04-a212-54abd8283a4d.jpg2c41abe7-f53c-4c04-a212-54abd8283a4d"/>
          <p:cNvPicPr preferRelativeResize="0"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895" r="895"/>
          <a:stretch>
            <a:fillRect/>
          </a:stretch>
        </p:blipFill>
        <p:spPr>
          <a:xfrm>
            <a:off x="609603" y="609603"/>
            <a:ext cx="10972800" cy="2234565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9603" y="3301999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物质状态的转化温度的需求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09600" y="4138295"/>
            <a:ext cx="12761595" cy="2110105"/>
            <a:chOff x="960" y="7120"/>
            <a:chExt cx="17400" cy="2720"/>
          </a:xfrm>
        </p:grpSpPr>
        <p:sp>
          <p:nvSpPr>
            <p:cNvPr id="8" name="任意多边形 7"/>
            <p:cNvSpPr/>
            <p:nvPr>
              <p:custDataLst>
                <p:tags r:id="rId7"/>
              </p:custDataLst>
            </p:nvPr>
          </p:nvSpPr>
          <p:spPr>
            <a:xfrm>
              <a:off x="96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8"/>
              </p:custDataLst>
            </p:nvPr>
          </p:nvSpPr>
          <p:spPr>
            <a:xfrm>
              <a:off x="540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20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蒸发制冷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0"/>
              </p:custDataLst>
            </p:nvPr>
          </p:nvSpPr>
          <p:spPr>
            <a:xfrm>
              <a:off x="1200" y="7920"/>
              <a:ext cx="3800" cy="192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1"/>
              </p:custDataLst>
            </p:nvPr>
          </p:nvSpPr>
          <p:spPr>
            <a:xfrm>
              <a:off x="9840" y="7120"/>
              <a:ext cx="81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564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压缩生热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3"/>
              </p:custDataLst>
            </p:nvPr>
          </p:nvSpPr>
          <p:spPr>
            <a:xfrm>
              <a:off x="14280" y="7120"/>
              <a:ext cx="80" cy="2720"/>
            </a:xfrm>
            <a:custGeom>
              <a:avLst/>
              <a:gdLst>
                <a:gd name="connisteX0" fmla="*/ 0 w 705"/>
                <a:gd name="connsiteY0" fmla="*/ 25402 h 23988"/>
                <a:gd name="connisteX1" fmla="*/ 25402 w 705"/>
                <a:gd name="connsiteY1" fmla="*/ 0 h 23988"/>
                <a:gd name="connisteX2" fmla="*/ 25402 w 705"/>
                <a:gd name="connsiteY2" fmla="*/ 0 h 23988"/>
                <a:gd name="connisteX3" fmla="*/ 50804 w 705"/>
                <a:gd name="connsiteY3" fmla="*/ 25402 h 23988"/>
                <a:gd name="connisteX4" fmla="*/ 50804 w 705"/>
                <a:gd name="connsiteY4" fmla="*/ 1701798 h 23988"/>
                <a:gd name="connisteX5" fmla="*/ 25402 w 705"/>
                <a:gd name="connsiteY5" fmla="*/ 1727201 h 23988"/>
                <a:gd name="connisteX6" fmla="*/ 25402 w 705"/>
                <a:gd name="connsiteY6" fmla="*/ 1727201 h 23988"/>
                <a:gd name="connisteX7" fmla="*/ 0 w 705"/>
                <a:gd name="connsiteY7" fmla="*/ 1701798 h 23988"/>
                <a:gd name="connisteX8" fmla="*/ 0 w 705"/>
                <a:gd name="connsiteY8" fmla="*/ 25402 h 23988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727201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701799"/>
                  </a:lnTo>
                  <a:cubicBezTo>
                    <a:pt x="50804" y="1715835"/>
                    <a:pt x="39429" y="1727201"/>
                    <a:pt x="25402" y="1727201"/>
                  </a:cubicBezTo>
                  <a:lnTo>
                    <a:pt x="25402" y="1727201"/>
                  </a:lnTo>
                  <a:cubicBezTo>
                    <a:pt x="11375" y="1727201"/>
                    <a:pt x="0" y="1715835"/>
                    <a:pt x="0" y="1701799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1008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冷却液</a:t>
              </a:r>
              <a:r>
                <a:rPr lang="en-US" altLang="zh-CN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 </a:t>
              </a: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化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520" y="7120"/>
              <a:ext cx="38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8" name="IM 128"/>
          <p:cNvPicPr/>
          <p:nvPr/>
        </p:nvPicPr>
        <p:blipFill>
          <a:blip r:embed="rId16"/>
          <a:stretch>
            <a:fillRect/>
          </a:stretch>
        </p:blipFill>
        <p:spPr>
          <a:xfrm>
            <a:off x="762000" y="4584700"/>
            <a:ext cx="2987040" cy="1697355"/>
          </a:xfrm>
          <a:prstGeom prst="rect">
            <a:avLst/>
          </a:prstGeom>
        </p:spPr>
      </p:pic>
      <p:pic>
        <p:nvPicPr>
          <p:cNvPr id="138" name="IM 138"/>
          <p:cNvPicPr/>
          <p:nvPr/>
        </p:nvPicPr>
        <p:blipFill>
          <a:blip r:embed="rId17"/>
          <a:stretch>
            <a:fillRect/>
          </a:stretch>
        </p:blipFill>
        <p:spPr>
          <a:xfrm>
            <a:off x="4187190" y="4709160"/>
            <a:ext cx="2665730" cy="1539240"/>
          </a:xfrm>
          <a:prstGeom prst="rect">
            <a:avLst/>
          </a:prstGeom>
        </p:spPr>
      </p:pic>
      <p:pic>
        <p:nvPicPr>
          <p:cNvPr id="140" name="IM 140"/>
          <p:cNvPicPr/>
          <p:nvPr/>
        </p:nvPicPr>
        <p:blipFill>
          <a:blip r:embed="rId18"/>
          <a:stretch>
            <a:fillRect/>
          </a:stretch>
        </p:blipFill>
        <p:spPr>
          <a:xfrm>
            <a:off x="7586345" y="4585335"/>
            <a:ext cx="2388235" cy="166306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9652004" y="0"/>
            <a:ext cx="1168400" cy="6565900"/>
          </a:xfrm>
          <a:custGeom>
            <a:avLst/>
            <a:gdLst>
              <a:gd name="connisteX0" fmla="*/ 793900 w 16227"/>
              <a:gd name="connsiteY0" fmla="*/ 6565904 h 91193"/>
              <a:gd name="connisteX1" fmla="*/ 1168402 w 16227"/>
              <a:gd name="connsiteY1" fmla="*/ 3900089 h 91193"/>
              <a:gd name="connisteX2" fmla="*/ 306122 w 16227"/>
              <a:gd name="connsiteY2" fmla="*/ 0 h 91193"/>
              <a:gd name="connisteX3" fmla="*/ 0 w 16227"/>
              <a:gd name="connsiteY3" fmla="*/ 0 h 91193"/>
              <a:gd name="connisteX4" fmla="*/ 1063310 w 16227"/>
              <a:gd name="connsiteY4" fmla="*/ 4278322 h 91193"/>
              <a:gd name="connisteX5" fmla="*/ 793900 w 16227"/>
              <a:gd name="connsiteY5" fmla="*/ 6565904 h 9119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168402" h="6565904">
                <a:moveTo>
                  <a:pt x="793900" y="6565904"/>
                </a:moveTo>
                <a:cubicBezTo>
                  <a:pt x="1033848" y="5760098"/>
                  <a:pt x="1168402" y="4855665"/>
                  <a:pt x="1168402" y="3900090"/>
                </a:cubicBezTo>
                <a:cubicBezTo>
                  <a:pt x="1168402" y="2417966"/>
                  <a:pt x="844704" y="1058903"/>
                  <a:pt x="306123" y="0"/>
                </a:cubicBezTo>
                <a:lnTo>
                  <a:pt x="0" y="0"/>
                </a:lnTo>
                <a:cubicBezTo>
                  <a:pt x="657838" y="1103342"/>
                  <a:pt x="1063310" y="2613163"/>
                  <a:pt x="1063310" y="4278322"/>
                </a:cubicBezTo>
                <a:cubicBezTo>
                  <a:pt x="1063310" y="5087091"/>
                  <a:pt x="967655" y="5859210"/>
                  <a:pt x="793900" y="6565904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956800" y="0"/>
            <a:ext cx="22345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制冷剂与节流膨胀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5" name="矩形 4"/>
          <p:cNvSpPr/>
          <p:nvPr>
            <p:custDataLst>
              <p:tags r:id="rId5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>
            <p:custDataLst>
              <p:tags r:id="rId6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7" name="图片 6" descr="C:/Users/BF/AppData/Roaming/Kingsoft/office6/wppai/generateppt/c8f90c4ea0c7b3d474d4f40245cacd6a.jpgc8f90c4ea0c7b3d474d4f40245cacd6a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9441" t="-14" r="9441" b="14"/>
            <a:stretch>
              <a:fillRect/>
            </a:stretch>
          </p:blipFill>
          <p:spPr>
            <a:xfrm>
              <a:off x="960" y="2880"/>
              <a:ext cx="4479" cy="36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矩形 9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制冷剂的作用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制冷剂在汽车空调系统中循环，吸收热量，实现车内空气的冷却。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6" name="图片 15" descr="C:/Users/BF/AppData/Roaming/Kingsoft/office6/wppai/generateppt/096bf888900200cbf519723abeca722c.jpg096bf888900200cbf519723abeca722c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441" t="-14" r="9441" b="14"/>
            <a:stretch>
              <a:fillRect/>
            </a:stretch>
          </p:blipFill>
          <p:spPr>
            <a:xfrm>
              <a:off x="5920" y="6160"/>
              <a:ext cx="4479" cy="36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9" name="图片 18" descr="C:/Users/BF/AppData/Roaming/Kingsoft/office6/wppai/generateppt/b88aa91615851af5d5ab69f4b0ceb373.jpgb88aa91615851af5d5ab69f4b0ceb373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9692" r="9692"/>
            <a:stretch>
              <a:fillRect/>
            </a:stretch>
          </p:blipFill>
          <p:spPr>
            <a:xfrm>
              <a:off x="10880" y="2880"/>
              <a:ext cx="4479" cy="3680"/>
            </a:xfrm>
            <a:prstGeom prst="rect">
              <a:avLst/>
            </a:pr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2" name="矩形 21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节流膨胀过程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节流膨胀阀降低制冷剂压力，导致其温度下降，为制冷循环提供必要条件。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常见制冷剂类型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4" name="文本框 23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en-US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R-134a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和</a:t>
              </a:r>
              <a:r>
                <a:rPr lang="en-US" altLang="zh-CN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R-1234yf</a:t>
              </a: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是目前汽车空调中常用的环保型制冷剂。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475355" y="3973830"/>
            <a:ext cx="3328035" cy="233553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08165" y="1828800"/>
            <a:ext cx="1456690" cy="243967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93735" y="1621790"/>
            <a:ext cx="1560830" cy="2740025"/>
          </a:xfrm>
          <a:prstGeom prst="rect">
            <a:avLst/>
          </a:prstGeom>
        </p:spPr>
      </p:pic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系统组成与制冷过程</a:t>
            </a:r>
            <a:endParaRPr lang="zh-CN" altLang="en-US" sz="4400">
              <a:solidFill>
                <a:schemeClr val="bg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09600" y="2728595"/>
            <a:ext cx="5827395" cy="3519805"/>
            <a:chOff x="960" y="2880"/>
            <a:chExt cx="17280" cy="6960"/>
          </a:xfrm>
        </p:grpSpPr>
        <p:pic>
          <p:nvPicPr>
            <p:cNvPr id="4" name="图片 3" descr="C:/Users/BF/AppData/Roaming/Kingsoft/office6/wppai/generateppt/22794b24cb7a377f7e412410eaaaa078.jpg22794b24cb7a377f7e412410eaaaa078"/>
            <p:cNvPicPr preferRelativeResize="0"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l="8860" r="8860"/>
            <a:stretch>
              <a:fillRect/>
            </a:stretch>
          </p:blipFill>
          <p:spPr>
            <a:xfrm>
              <a:off x="960" y="2880"/>
              <a:ext cx="4000" cy="324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矩形 6"/>
            <p:cNvSpPr/>
            <p:nvPr>
              <p:custDataLst>
                <p:tags r:id="rId7"/>
              </p:custDataLst>
            </p:nvPr>
          </p:nvSpPr>
          <p:spPr>
            <a:xfrm>
              <a:off x="4960" y="288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0" name="图片 9" descr="C:/Users/BF/AppData/Roaming/Kingsoft/office6/wppai/generateppt/8cda01641acb4efad766efbfb8934e01.jpg8cda01641acb4efad766efbfb8934e01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l="8860" r="8860"/>
            <a:stretch>
              <a:fillRect/>
            </a:stretch>
          </p:blipFill>
          <p:spPr>
            <a:xfrm>
              <a:off x="960" y="6600"/>
              <a:ext cx="4000" cy="3240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3" name="矩形 12"/>
            <p:cNvSpPr/>
            <p:nvPr>
              <p:custDataLst>
                <p:tags r:id="rId10"/>
              </p:custDataLst>
            </p:nvPr>
          </p:nvSpPr>
          <p:spPr>
            <a:xfrm>
              <a:off x="4960" y="6600"/>
              <a:ext cx="13280" cy="3240"/>
            </a:xfrm>
            <a:prstGeom prst="rect">
              <a:avLst/>
            </a:pr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5440" y="382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压缩机的作用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5440" y="470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压缩机是制冷系统的心脏，负责压缩制冷剂，提高其温度和压力，推动制冷循环。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5440" y="7540"/>
              <a:ext cx="124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冷凝器的功能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5440" y="8420"/>
              <a:ext cx="1240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冷凝器将压缩机送来的高温高压气体冷凝成液体，释放热量到外部环境。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7" name="图片 16"/>
          <p:cNvPicPr/>
          <p:nvPr/>
        </p:nvPicPr>
        <p:blipFill>
          <a:blip r:embed="rId15"/>
          <a:stretch>
            <a:fillRect/>
          </a:stretch>
        </p:blipFill>
        <p:spPr>
          <a:xfrm>
            <a:off x="609600" y="2729230"/>
            <a:ext cx="1449070" cy="1584325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81165" y="2914650"/>
            <a:ext cx="4853305" cy="2548890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热量转移与压力分区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177796" y="622304"/>
            <a:ext cx="177800" cy="736600"/>
          </a:xfrm>
          <a:prstGeom prst="rect">
            <a:avLst/>
          </a:prstGeom>
          <a:solidFill>
            <a:schemeClr val="bg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3"/>
            </p:custDataLst>
          </p:nvPr>
        </p:nvSpPr>
        <p:spPr>
          <a:xfrm>
            <a:off x="0" y="622304"/>
            <a:ext cx="177165" cy="736600"/>
          </a:xfrm>
          <a:prstGeom prst="rect">
            <a:avLst/>
          </a:prstGeom>
          <a:solidFill>
            <a:schemeClr val="accent2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4"/>
            </p:custDataLst>
          </p:nvPr>
        </p:nvSpPr>
        <p:spPr>
          <a:xfrm>
            <a:off x="11582403" y="0"/>
            <a:ext cx="609600" cy="914400"/>
          </a:xfrm>
          <a:custGeom>
            <a:avLst/>
            <a:gdLst>
              <a:gd name="connisteX0" fmla="*/ 0 w 8466"/>
              <a:gd name="connsiteY0" fmla="*/ 0 h 12700"/>
              <a:gd name="connisteX1" fmla="*/ 609603 w 8466"/>
              <a:gd name="connsiteY1" fmla="*/ 0 h 12700"/>
              <a:gd name="connisteX2" fmla="*/ 609603 w 8466"/>
              <a:gd name="connsiteY2" fmla="*/ 914400 h 12700"/>
              <a:gd name="connisteX3" fmla="*/ 0 w 8466"/>
              <a:gd name="connsiteY3" fmla="*/ 914400 h 12700"/>
              <a:gd name="connisteX4" fmla="*/ 0 w 8466"/>
              <a:gd name="connsiteY4" fmla="*/ 0 h 12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609603" h="914400">
                <a:moveTo>
                  <a:pt x="0" y="0"/>
                </a:moveTo>
                <a:lnTo>
                  <a:pt x="609603" y="0"/>
                </a:lnTo>
                <a:lnTo>
                  <a:pt x="609603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01400" y="202565"/>
            <a:ext cx="838200" cy="9658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</p:pic>
      <p:grpSp>
        <p:nvGrpSpPr>
          <p:cNvPr id="19" name="组合 18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10" name="任意多边形 9"/>
            <p:cNvSpPr/>
            <p:nvPr>
              <p:custDataLst>
                <p:tags r:id="rId7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任意多边形 12"/>
            <p:cNvSpPr/>
            <p:nvPr>
              <p:custDataLst>
                <p:tags r:id="rId8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蒸发器中的热量吸收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在制冷系统中，蒸发器吸收车内热量，降低温度，实现制冷效果。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任意多边形 15"/>
            <p:cNvSpPr/>
            <p:nvPr>
              <p:custDataLst>
                <p:tags r:id="rId11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705"/>
                <a:gd name="connsiteY0" fmla="*/ 25402 h 19755"/>
                <a:gd name="connisteX1" fmla="*/ 25402 w 705"/>
                <a:gd name="connsiteY1" fmla="*/ 0 h 19755"/>
                <a:gd name="connisteX2" fmla="*/ 25402 w 705"/>
                <a:gd name="connsiteY2" fmla="*/ 0 h 19755"/>
                <a:gd name="connisteX3" fmla="*/ 50804 w 705"/>
                <a:gd name="connsiteY3" fmla="*/ 25402 h 19755"/>
                <a:gd name="connisteX4" fmla="*/ 50804 w 705"/>
                <a:gd name="connsiteY4" fmla="*/ 1397002 h 19755"/>
                <a:gd name="connisteX5" fmla="*/ 25402 w 705"/>
                <a:gd name="connsiteY5" fmla="*/ 1422404 h 19755"/>
                <a:gd name="connisteX6" fmla="*/ 25402 w 705"/>
                <a:gd name="connsiteY6" fmla="*/ 1422404 h 19755"/>
                <a:gd name="connisteX7" fmla="*/ 0 w 705"/>
                <a:gd name="connsiteY7" fmla="*/ 1397002 h 19755"/>
                <a:gd name="connisteX8" fmla="*/ 0 w 705"/>
                <a:gd name="connsiteY8" fmla="*/ 25402 h 19755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压缩机对压力的提升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3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压缩机工作时增加制冷剂的压力，推动制冷循环，确保热量有效转移。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冷凝器的热量释放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冷凝器将压缩后的高温高压制冷剂中的热量释放到车外，完成制冷循环。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51125" y="1812290"/>
            <a:ext cx="5857875" cy="2847975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任务实施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3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149b4e41b2d652bb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3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4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5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EMPLATE_FIGMA_ID" val="149b4e41b2d652bb"/>
</p:tagLst>
</file>

<file path=ppt/tags/tag14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47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148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SLIDE_FIGMA_DIAGRAM" val="1"/>
</p:tagLst>
</file>

<file path=ppt/tags/tag149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ags/tag151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SLIDE_FIGMA_DIAGRAM" val="1"/>
</p:tagLst>
</file>

<file path=ppt/tags/tag152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53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54.xml><?xml version="1.0" encoding="utf-8"?>
<p:tagLst xmlns:p="http://schemas.openxmlformats.org/presentationml/2006/main">
  <p:tag name="KSO_WM_FIGMA_LIMIT" val=""/>
  <p:tag name="KSO_WM_FIGMA_SLIDE_GROUP" val="1"/>
  <p:tag name="KSO_WM_SLIDE_TYPE" val="contents"/>
  <p:tag name="KSO_WM_TEMPLATE_SUBCATEGORY" val="29"/>
  <p:tag name="KSO_WM_TEMPLATE_FIGMA_ID" val="149b4e41b2d652bb"/>
</p:tagLst>
</file>

<file path=ppt/tags/tag15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56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15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158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59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d"/>
  <p:tag name="MH_SHAPE_GUID" val="generate_slide_ai*{&quot;ai_type&quot;:&quot;generate_ppt&quot;,&quot;id&quot;:&quot;http://zh-ai-group.ks3-cn-beijing-internal.ksyun.com/image_generate/image_process/production/202504/2c41abe7-f53c-4c04-a212-54abd8283a4d.jpg?Expires=1776826262&amp;AWSAccessKeyId=AKLT9NSy7kh8TIS1UzNqLRY2&amp;Signature=EA%2BAiulF6BIRlWBlpbHl4xD0lvM%3D&quot;}*auto_ai_ai_*1745290255312_134.102_b5dff03760a6-slide-3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6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71.xml><?xml version="1.0" encoding="utf-8"?>
<p:tagLst xmlns:p="http://schemas.openxmlformats.org/presentationml/2006/main">
  <p:tag name="KSO_WM_FIGMA_LIMIT" val=""/>
  <p:tag name="KSO_WM_FIGMA_SLIDE_GROUP" val="51"/>
  <p:tag name="KSO_WM_SLIDE_TYPE" val="text"/>
  <p:tag name="KSO_WM_TEMPLATE_SUBCATEGORY" val="29"/>
  <p:tag name="KSO_WM_TEMPLATE_FIGMA_ID" val="149b4e41b2d652bb"/>
</p:tagLst>
</file>

<file path=ppt/tags/tag17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7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7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7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366480055&quot;}*auto_galley_ai_*1745290255312_134.102_b5dff03760a6-slide-4"/>
</p:tagLst>
</file>

<file path=ppt/tags/tag1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7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474467067&quot;}*auto_galley_ai_*1745290255312_134.102_b5dff03760a6-slide-4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SHAPE_GUID" val="generate_slide_ai*{&quot;ai_type&quot;:&quot;generate_ppt&quot;,&quot;id&quot;:&quot;VCG41N480990648&quot;}*auto_galley_ai_*1745290255312_134.102_b5dff03760a6-slide-4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FIGMA_LIMIT" val=""/>
  <p:tag name="KSO_WM_FIGMA_SLIDE_GROUP" val="26"/>
  <p:tag name="KSO_WM_SLIDE_TYPE" val="text"/>
  <p:tag name="KSO_WM_TEMPLATE_SUBCATEGORY" val="29"/>
  <p:tag name="KSO_WM_TEMPLATE_FIGMA_ID" val="149b4e41b2d652bb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SHAPE_GUID" val="generate_slide_ai*{&quot;ai_type&quot;:&quot;generate_ppt&quot;,&quot;id&quot;:&quot;VCG41N178832562&quot;}*auto_galley_ai_*1745290255312_134.102_b5dff03760a6-slide-5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SHAPE_GUID" val="generate_slide_ai*{&quot;ai_type&quot;:&quot;generate_ppt&quot;,&quot;id&quot;:&quot;VCG41N1493085655&quot;}*auto_galley_ai_*1745290255312_134.102_b5dff03760a6-slide-5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FIGMA_LIMIT" val=""/>
  <p:tag name="KSO_WM_FIGMA_SLIDE_GROUP" val="57"/>
  <p:tag name="KSO_WM_SLIDE_TYPE" val="text"/>
  <p:tag name="KSO_WM_TEMPLATE_SUBCATEGORY" val="29"/>
  <p:tag name="KSO_WM_TEMPLATE_FIGMA_ID" val="149b4e41b2d652bb"/>
</p:tagLst>
</file>

<file path=ppt/tags/tag20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05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0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0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5.xml><?xml version="1.0" encoding="utf-8"?>
<p:tagLst xmlns:p="http://schemas.openxmlformats.org/presentationml/2006/main">
  <p:tag name="KSO_WM_FIGMA_LIMIT" val=""/>
  <p:tag name="KSO_WM_FIGMA_SLIDE_GROUP" val="42"/>
  <p:tag name="KSO_WM_SLIDE_TYPE" val="text"/>
  <p:tag name="KSO_WM_TEMPLATE_SUBCATEGORY" val="29"/>
  <p:tag name="KSO_WM_TEMPLATE_FIGMA_ID" val="149b4e41b2d652bb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7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21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EMPLATE_FIGMA_ID" val="149b4e41b2d652bb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2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2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2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26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  <p:tag name="KSO_WM_TEMPLATE_FIGMA_ID" val="149b4e41b2d652bb"/>
</p:tagLst>
</file>

<file path=ppt/tags/tag22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1.xml><?xml version="1.0" encoding="utf-8"?>
<p:tagLst xmlns:p="http://schemas.openxmlformats.org/presentationml/2006/main">
  <p:tag name="KSO_WM_FIGMA_LIMIT" val=""/>
  <p:tag name="KSO_WM_FIGMA_SLIDE_GROUP" val="30"/>
  <p:tag name="KSO_WM_SLIDE_TYPE" val="text"/>
  <p:tag name="KSO_WM_TEMPLATE_SUBCATEGORY" val="29"/>
  <p:tag name="KSO_WM_TEMPLATE_FIGMA_ID" val="149b4e41b2d652bb"/>
</p:tagLst>
</file>

<file path=ppt/tags/tag242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44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EMPLATE_FIGMA_ID" val="149b4e41b2d652bb"/>
</p:tagLst>
</file>

<file path=ppt/tags/tag245.xml><?xml version="1.0" encoding="utf-8"?>
<p:tagLst xmlns:p="http://schemas.openxmlformats.org/presentationml/2006/main">
  <p:tag name="KSO_WM_PRESENTATION_SOURCE" val="WPPAIGeneratePPT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1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金融商务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EFEFEF"/>
      </a:lt2>
      <a:accent1>
        <a:srgbClr val="0E3775"/>
      </a:accent1>
      <a:accent2>
        <a:srgbClr val="F1AD00"/>
      </a:accent2>
      <a:accent3>
        <a:srgbClr val="012357"/>
      </a:accent3>
      <a:accent4>
        <a:srgbClr val="FBE6B3"/>
      </a:accent4>
      <a:accent5>
        <a:srgbClr val="643AF8"/>
      </a:accent5>
      <a:accent6>
        <a:srgbClr val="2538D9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692</Words>
  <Application>WPS 演示</Application>
  <PresentationFormat>宽屏</PresentationFormat>
  <Paragraphs>102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2" baseType="lpstr">
      <vt:lpstr>Arial</vt:lpstr>
      <vt:lpstr>宋体</vt:lpstr>
      <vt:lpstr>Wingdings</vt:lpstr>
      <vt:lpstr>Wingdings</vt:lpstr>
      <vt:lpstr>Microsoft YaHei UI</vt:lpstr>
      <vt:lpstr>微软雅黑</vt:lpstr>
      <vt:lpstr>Arial Unicode MS</vt:lpstr>
      <vt:lpstr>Calibri</vt:lpstr>
      <vt:lpstr>WPS</vt:lpstr>
      <vt:lpstr>蓝色金融商务风主题</vt:lpstr>
      <vt:lpstr>任务一  汽车空调制冷系统制冷效果的检测</vt:lpstr>
      <vt:lpstr>任务一  汽车空调制冷系统制冷效果的检测</vt:lpstr>
      <vt:lpstr>目录</vt:lpstr>
      <vt:lpstr>技术知识</vt:lpstr>
      <vt:lpstr>物质状态的转化温度的需求</vt:lpstr>
      <vt:lpstr>制冷剂与节流膨胀</vt:lpstr>
      <vt:lpstr>系统组成与制冷过程</vt:lpstr>
      <vt:lpstr>热量转移与压力分区</vt:lpstr>
      <vt:lpstr>任务实施</vt:lpstr>
      <vt:lpstr>认知制冷系统部件</vt:lpstr>
      <vt:lpstr>检测部件温度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悠蓝的梦</cp:lastModifiedBy>
  <cp:revision>156</cp:revision>
  <dcterms:created xsi:type="dcterms:W3CDTF">2019-06-19T02:08:00Z</dcterms:created>
  <dcterms:modified xsi:type="dcterms:W3CDTF">2025-04-27T07:44:00Z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B4B54120EB8A4BA5B3897B59EBF01162_11</vt:lpwstr>
  </property>
</Properties>
</file>