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244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3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image" Target="../media/image4.png"/><Relationship Id="rId2" Type="http://schemas.openxmlformats.org/officeDocument/2006/relationships/tags" Target="../tags/tag8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image" Target="../media/image4.png"/><Relationship Id="rId2" Type="http://schemas.openxmlformats.org/officeDocument/2006/relationships/tags" Target="../tags/tag128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5" name="任意多边形 4"/>
          <p:cNvSpPr/>
          <p:nvPr userDrawn="1">
            <p:custDataLst>
              <p:tags r:id="rId4"/>
            </p:custDataLst>
          </p:nvPr>
        </p:nvSpPr>
        <p:spPr>
          <a:xfrm>
            <a:off x="0" y="2336804"/>
            <a:ext cx="12191365" cy="2105025"/>
          </a:xfrm>
          <a:custGeom>
            <a:avLst/>
            <a:gdLst>
              <a:gd name="connisteX0" fmla="*/ 0 w 169333"/>
              <a:gd name="connsiteY0" fmla="*/ 1290547 h 29240"/>
              <a:gd name="connisteX1" fmla="*/ 0 w 169333"/>
              <a:gd name="connsiteY1" fmla="*/ 1268263 h 29240"/>
              <a:gd name="connisteX2" fmla="*/ 4578345 w 169333"/>
              <a:gd name="connsiteY2" fmla="*/ 1876714 h 29240"/>
              <a:gd name="connisteX3" fmla="*/ 12191996 w 169333"/>
              <a:gd name="connsiteY3" fmla="*/ 0 h 29240"/>
              <a:gd name="connisteX4" fmla="*/ 12191996 w 169333"/>
              <a:gd name="connsiteY4" fmla="*/ 594990 h 29240"/>
              <a:gd name="connisteX5" fmla="*/ 5251454 w 169333"/>
              <a:gd name="connsiteY5" fmla="*/ 2105341 h 29240"/>
              <a:gd name="connisteX6" fmla="*/ 0 w 169333"/>
              <a:gd name="connsiteY6" fmla="*/ 1290547 h 292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2191997" h="2105342">
                <a:moveTo>
                  <a:pt x="0" y="1290548"/>
                </a:moveTo>
                <a:lnTo>
                  <a:pt x="0" y="1268264"/>
                </a:lnTo>
                <a:cubicBezTo>
                  <a:pt x="1391845" y="1658758"/>
                  <a:pt x="2943006" y="1876715"/>
                  <a:pt x="4578346" y="1876715"/>
                </a:cubicBezTo>
                <a:cubicBezTo>
                  <a:pt x="7541642" y="1876715"/>
                  <a:pt x="10228506" y="1161059"/>
                  <a:pt x="12191997" y="0"/>
                </a:cubicBezTo>
                <a:lnTo>
                  <a:pt x="12191997" y="594991"/>
                </a:lnTo>
                <a:cubicBezTo>
                  <a:pt x="10307583" y="1538359"/>
                  <a:pt x="7889023" y="2105342"/>
                  <a:pt x="5251454" y="2105342"/>
                </a:cubicBezTo>
                <a:cubicBezTo>
                  <a:pt x="3347298" y="2105342"/>
                  <a:pt x="1557287" y="1809835"/>
                  <a:pt x="0" y="129054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>
            <p:custDataLst>
              <p:tags r:id="rId5"/>
            </p:custDataLst>
          </p:nvPr>
        </p:nvSpPr>
        <p:spPr>
          <a:xfrm>
            <a:off x="0" y="2931786"/>
            <a:ext cx="12191365" cy="3926840"/>
          </a:xfrm>
          <a:custGeom>
            <a:avLst/>
            <a:gdLst>
              <a:gd name="connisteX0" fmla="*/ 0 w 169333"/>
              <a:gd name="connsiteY0" fmla="*/ 695556 h 54530"/>
              <a:gd name="connisteX1" fmla="*/ 0 w 169333"/>
              <a:gd name="connsiteY1" fmla="*/ 3926205 h 54530"/>
              <a:gd name="connisteX2" fmla="*/ 12191996 w 169333"/>
              <a:gd name="connsiteY2" fmla="*/ 3926205 h 54530"/>
              <a:gd name="connisteX3" fmla="*/ 12191996 w 169333"/>
              <a:gd name="connsiteY3" fmla="*/ 0 h 54530"/>
              <a:gd name="connisteX4" fmla="*/ 5251454 w 169333"/>
              <a:gd name="connsiteY4" fmla="*/ 1510351 h 54530"/>
              <a:gd name="connisteX5" fmla="*/ 0 w 169333"/>
              <a:gd name="connsiteY5" fmla="*/ 695556 h 545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3926214">
                <a:moveTo>
                  <a:pt x="0" y="695557"/>
                </a:moveTo>
                <a:lnTo>
                  <a:pt x="0" y="3926205"/>
                </a:lnTo>
                <a:lnTo>
                  <a:pt x="12191997" y="3926205"/>
                </a:lnTo>
                <a:lnTo>
                  <a:pt x="12191997" y="0"/>
                </a:lnTo>
                <a:cubicBezTo>
                  <a:pt x="10307583" y="943377"/>
                  <a:pt x="7889023" y="1510351"/>
                  <a:pt x="5251454" y="1510351"/>
                </a:cubicBezTo>
                <a:cubicBezTo>
                  <a:pt x="3347298" y="1510351"/>
                  <a:pt x="1557287" y="1214854"/>
                  <a:pt x="0" y="695557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3" hasCustomPrompt="1"/>
            <p:custDataLst>
              <p:tags r:id="rId9"/>
            </p:custDataLst>
          </p:nvPr>
        </p:nvSpPr>
        <p:spPr>
          <a:xfrm>
            <a:off x="8305797" y="419097"/>
            <a:ext cx="3378196" cy="457200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0"/>
            </p:custDataLst>
          </p:nvPr>
        </p:nvSpPr>
        <p:spPr>
          <a:xfrm>
            <a:off x="761997" y="5981703"/>
            <a:ext cx="10629900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50000"/>
              </a:lnSpc>
              <a:buNone/>
              <a:defRPr sz="20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  <p:sp>
        <p:nvSpPr>
          <p:cNvPr id="9" name="标题 8"/>
          <p:cNvSpPr>
            <a:spLocks noGrp="1"/>
          </p:cNvSpPr>
          <p:nvPr>
            <p:ph type="ctrTitle" idx="15" hasCustomPrompt="1"/>
            <p:custDataLst>
              <p:tags r:id="rId11"/>
            </p:custDataLst>
          </p:nvPr>
        </p:nvSpPr>
        <p:spPr>
          <a:xfrm>
            <a:off x="761997" y="4965704"/>
            <a:ext cx="10756901" cy="1015999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投资理财项目汇报通用模板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并列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>
            <a:off x="8051804" y="0"/>
            <a:ext cx="4140200" cy="6858000"/>
          </a:xfrm>
          <a:custGeom>
            <a:avLst/>
            <a:gdLst>
              <a:gd name="connisteX0" fmla="*/ 0 w 57502"/>
              <a:gd name="connsiteY0" fmla="*/ 6858000 h 95250"/>
              <a:gd name="connisteX1" fmla="*/ 1289 w 57502"/>
              <a:gd name="connsiteY1" fmla="*/ 6858000 h 95250"/>
              <a:gd name="connisteX2" fmla="*/ 1572 w 57502"/>
              <a:gd name="connsiteY2" fmla="*/ 6856006 h 95250"/>
              <a:gd name="connisteX3" fmla="*/ 4140202 w 57502"/>
              <a:gd name="connsiteY3" fmla="*/ 441847 h 95250"/>
              <a:gd name="connisteX4" fmla="*/ 4140202 w 57502"/>
              <a:gd name="connsiteY4" fmla="*/ 0 h 95250"/>
              <a:gd name="connisteX5" fmla="*/ 3891823 w 57502"/>
              <a:gd name="connsiteY5" fmla="*/ 0 h 95250"/>
              <a:gd name="connisteX6" fmla="*/ 0 w 57502"/>
              <a:gd name="connsiteY6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140202" h="6858000">
                <a:moveTo>
                  <a:pt x="0" y="6858000"/>
                </a:moveTo>
                <a:lnTo>
                  <a:pt x="1289" y="6858000"/>
                </a:lnTo>
                <a:cubicBezTo>
                  <a:pt x="1381" y="6857342"/>
                  <a:pt x="1481" y="6856683"/>
                  <a:pt x="1573" y="6856007"/>
                </a:cubicBezTo>
                <a:cubicBezTo>
                  <a:pt x="427180" y="3898554"/>
                  <a:pt x="2023494" y="1478256"/>
                  <a:pt x="4140202" y="441847"/>
                </a:cubicBezTo>
                <a:lnTo>
                  <a:pt x="4140202" y="0"/>
                </a:lnTo>
                <a:lnTo>
                  <a:pt x="3891824" y="0"/>
                </a:lnTo>
                <a:cubicBezTo>
                  <a:pt x="1774192" y="1216563"/>
                  <a:pt x="245708" y="3796241"/>
                  <a:pt x="0" y="685800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53070" y="441325"/>
            <a:ext cx="4138930" cy="641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1092196" y="1282702"/>
            <a:ext cx="2044699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1092196" y="812801"/>
            <a:ext cx="19812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 rot="10800000" flipV="1">
            <a:off x="0" y="3185788"/>
            <a:ext cx="12191365" cy="3672840"/>
          </a:xfrm>
          <a:custGeom>
            <a:avLst/>
            <a:gdLst>
              <a:gd name="connisteX0" fmla="*/ 0 w 169333"/>
              <a:gd name="connsiteY0" fmla="*/ 695556 h 51002"/>
              <a:gd name="connisteX1" fmla="*/ 0 w 169333"/>
              <a:gd name="connsiteY1" fmla="*/ 3672202 h 51002"/>
              <a:gd name="connisteX2" fmla="*/ 12191996 w 169333"/>
              <a:gd name="connsiteY2" fmla="*/ 3672202 h 51002"/>
              <a:gd name="connisteX3" fmla="*/ 12191996 w 169333"/>
              <a:gd name="connsiteY3" fmla="*/ 0 h 51002"/>
              <a:gd name="connisteX4" fmla="*/ 5251454 w 169333"/>
              <a:gd name="connsiteY4" fmla="*/ 1510351 h 51002"/>
              <a:gd name="connisteX5" fmla="*/ 0 w 169333"/>
              <a:gd name="connsiteY5" fmla="*/ 695556 h 510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3672212">
                <a:moveTo>
                  <a:pt x="0" y="695557"/>
                </a:moveTo>
                <a:lnTo>
                  <a:pt x="0" y="3672203"/>
                </a:lnTo>
                <a:lnTo>
                  <a:pt x="12191997" y="3672203"/>
                </a:lnTo>
                <a:lnTo>
                  <a:pt x="12191997" y="0"/>
                </a:lnTo>
                <a:cubicBezTo>
                  <a:pt x="10307583" y="943377"/>
                  <a:pt x="7889023" y="1510351"/>
                  <a:pt x="5251454" y="1510351"/>
                </a:cubicBezTo>
                <a:cubicBezTo>
                  <a:pt x="3347298" y="1510351"/>
                  <a:pt x="1557287" y="1214854"/>
                  <a:pt x="0" y="69555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>
            <a:off x="0" y="2654302"/>
            <a:ext cx="11366500" cy="2041525"/>
          </a:xfrm>
          <a:custGeom>
            <a:avLst/>
            <a:gdLst>
              <a:gd name="connisteX0" fmla="*/ 11366686 w 157870"/>
              <a:gd name="connsiteY0" fmla="*/ 1475228 h 28358"/>
              <a:gd name="connisteX1" fmla="*/ 7613651 w 157870"/>
              <a:gd name="connsiteY1" fmla="*/ 1876714 h 28358"/>
              <a:gd name="connisteX2" fmla="*/ 0 w 157870"/>
              <a:gd name="connsiteY2" fmla="*/ 0 h 28358"/>
              <a:gd name="connisteX3" fmla="*/ 0 w 157870"/>
              <a:gd name="connsiteY3" fmla="*/ 531485 h 28358"/>
              <a:gd name="connisteX4" fmla="*/ 6940552 w 157870"/>
              <a:gd name="connsiteY4" fmla="*/ 2041846 h 28358"/>
              <a:gd name="connisteX5" fmla="*/ 11366686 w 157870"/>
              <a:gd name="connsiteY5" fmla="*/ 1475228 h 283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1366687" h="2041837">
                <a:moveTo>
                  <a:pt x="11366687" y="1475229"/>
                </a:moveTo>
                <a:cubicBezTo>
                  <a:pt x="10196703" y="1734946"/>
                  <a:pt x="8932554" y="1876715"/>
                  <a:pt x="7613651" y="1876715"/>
                </a:cubicBezTo>
                <a:cubicBezTo>
                  <a:pt x="4650355" y="1876715"/>
                  <a:pt x="1963500" y="1161059"/>
                  <a:pt x="0" y="0"/>
                </a:cubicBezTo>
                <a:lnTo>
                  <a:pt x="0" y="531486"/>
                </a:lnTo>
                <a:cubicBezTo>
                  <a:pt x="1884414" y="1474863"/>
                  <a:pt x="4302974" y="2041846"/>
                  <a:pt x="6940552" y="2041846"/>
                </a:cubicBezTo>
                <a:cubicBezTo>
                  <a:pt x="8516530" y="2041846"/>
                  <a:pt x="10014317" y="1839416"/>
                  <a:pt x="11366687" y="1475229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7"/>
            </p:custDataLst>
          </p:nvPr>
        </p:nvSpPr>
        <p:spPr>
          <a:xfrm>
            <a:off x="3263896" y="2628900"/>
            <a:ext cx="1612900" cy="25400"/>
          </a:xfrm>
          <a:custGeom>
            <a:avLst/>
            <a:gdLst>
              <a:gd name="connisteX0" fmla="*/ 0 w 22401"/>
              <a:gd name="connsiteY0" fmla="*/ 0 h 352"/>
              <a:gd name="connisteX1" fmla="*/ 1612901 w 22401"/>
              <a:gd name="connsiteY1" fmla="*/ 0 h 352"/>
              <a:gd name="connisteX2" fmla="*/ 1612901 w 22401"/>
              <a:gd name="connsiteY2" fmla="*/ 25402 h 352"/>
              <a:gd name="connisteX3" fmla="*/ 0 w 22401"/>
              <a:gd name="connsiteY3" fmla="*/ 25402 h 352"/>
              <a:gd name="connisteX4" fmla="*/ 0 w 22401"/>
              <a:gd name="connsiteY4" fmla="*/ 0 h 35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612901" h="25402">
                <a:moveTo>
                  <a:pt x="0" y="0"/>
                </a:moveTo>
                <a:lnTo>
                  <a:pt x="1612901" y="0"/>
                </a:lnTo>
                <a:lnTo>
                  <a:pt x="1612901" y="25402"/>
                </a:lnTo>
                <a:lnTo>
                  <a:pt x="0" y="254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9"/>
            </p:custDataLst>
          </p:nvPr>
        </p:nvSpPr>
        <p:spPr>
          <a:xfrm>
            <a:off x="7315200" y="2628900"/>
            <a:ext cx="1612900" cy="25400"/>
          </a:xfrm>
          <a:custGeom>
            <a:avLst/>
            <a:gdLst>
              <a:gd name="connisteX0" fmla="*/ 0 w 22401"/>
              <a:gd name="connsiteY0" fmla="*/ 0 h 352"/>
              <a:gd name="connisteX1" fmla="*/ 1612901 w 22401"/>
              <a:gd name="connsiteY1" fmla="*/ 0 h 352"/>
              <a:gd name="connisteX2" fmla="*/ 1612901 w 22401"/>
              <a:gd name="connsiteY2" fmla="*/ 25402 h 352"/>
              <a:gd name="connisteX3" fmla="*/ 0 w 22401"/>
              <a:gd name="connsiteY3" fmla="*/ 25402 h 352"/>
              <a:gd name="connisteX4" fmla="*/ 0 w 22401"/>
              <a:gd name="connsiteY4" fmla="*/ 0 h 35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612901" h="25402">
                <a:moveTo>
                  <a:pt x="0" y="0"/>
                </a:moveTo>
                <a:lnTo>
                  <a:pt x="1612901" y="0"/>
                </a:lnTo>
                <a:lnTo>
                  <a:pt x="1612901" y="25402"/>
                </a:lnTo>
                <a:lnTo>
                  <a:pt x="0" y="254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533397" y="5029200"/>
            <a:ext cx="11125203" cy="1219197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4000"/>
              </a:lnSpc>
              <a:buNone/>
              <a:defRPr sz="4800" b="0">
                <a:solidFill>
                  <a:schemeClr val="accent3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4911727" y="1691878"/>
            <a:ext cx="2368552" cy="1767563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9000"/>
              </a:lnSpc>
              <a:buNone/>
              <a:defRPr sz="106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>
            <a:off x="0" y="3619497"/>
            <a:ext cx="12191365" cy="2108835"/>
          </a:xfrm>
          <a:custGeom>
            <a:avLst/>
            <a:gdLst>
              <a:gd name="connisteX0" fmla="*/ 0 w 169333"/>
              <a:gd name="connsiteY0" fmla="*/ 1292303 h 29280"/>
              <a:gd name="connisteX1" fmla="*/ 0 w 169333"/>
              <a:gd name="connsiteY1" fmla="*/ 1269982 h 29280"/>
              <a:gd name="connisteX2" fmla="*/ 4578345 w 169333"/>
              <a:gd name="connsiteY2" fmla="*/ 1879256 h 29280"/>
              <a:gd name="connisteX3" fmla="*/ 12191996 w 169333"/>
              <a:gd name="connsiteY3" fmla="*/ 0 h 29280"/>
              <a:gd name="connisteX4" fmla="*/ 12191996 w 169333"/>
              <a:gd name="connsiteY4" fmla="*/ 595795 h 29280"/>
              <a:gd name="connisteX5" fmla="*/ 5251454 w 169333"/>
              <a:gd name="connsiteY5" fmla="*/ 2108204 h 29280"/>
              <a:gd name="connisteX6" fmla="*/ 0 w 169333"/>
              <a:gd name="connsiteY6" fmla="*/ 1292303 h 292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2191997" h="2108204">
                <a:moveTo>
                  <a:pt x="0" y="1292303"/>
                </a:moveTo>
                <a:lnTo>
                  <a:pt x="0" y="1269983"/>
                </a:lnTo>
                <a:cubicBezTo>
                  <a:pt x="1391845" y="1661008"/>
                  <a:pt x="2943006" y="1879257"/>
                  <a:pt x="4578346" y="1879257"/>
                </a:cubicBezTo>
                <a:cubicBezTo>
                  <a:pt x="7541642" y="1879257"/>
                  <a:pt x="10228506" y="1162641"/>
                  <a:pt x="12191997" y="0"/>
                </a:cubicBezTo>
                <a:lnTo>
                  <a:pt x="12191997" y="595796"/>
                </a:lnTo>
                <a:cubicBezTo>
                  <a:pt x="10307583" y="1540462"/>
                  <a:pt x="7889023" y="2108204"/>
                  <a:pt x="5251454" y="2108204"/>
                </a:cubicBezTo>
                <a:cubicBezTo>
                  <a:pt x="3347298" y="2108204"/>
                  <a:pt x="1557287" y="1812304"/>
                  <a:pt x="0" y="12923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>
            <a:off x="0" y="4203698"/>
            <a:ext cx="12191365" cy="2654935"/>
          </a:xfrm>
          <a:custGeom>
            <a:avLst/>
            <a:gdLst>
              <a:gd name="connisteX0" fmla="*/ 0 w 169333"/>
              <a:gd name="connsiteY0" fmla="*/ 695318 h 36865"/>
              <a:gd name="connisteX1" fmla="*/ 0 w 169333"/>
              <a:gd name="connsiteY1" fmla="*/ 2654302 h 36865"/>
              <a:gd name="connisteX2" fmla="*/ 12191996 w 169333"/>
              <a:gd name="connsiteY2" fmla="*/ 2654302 h 36865"/>
              <a:gd name="connisteX3" fmla="*/ 12191996 w 169333"/>
              <a:gd name="connsiteY3" fmla="*/ 0 h 36865"/>
              <a:gd name="connisteX4" fmla="*/ 5251454 w 169333"/>
              <a:gd name="connsiteY4" fmla="*/ 1509829 h 36865"/>
              <a:gd name="connisteX5" fmla="*/ 0 w 169333"/>
              <a:gd name="connsiteY5" fmla="*/ 695318 h 368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2654302">
                <a:moveTo>
                  <a:pt x="0" y="695319"/>
                </a:moveTo>
                <a:lnTo>
                  <a:pt x="0" y="2654302"/>
                </a:lnTo>
                <a:lnTo>
                  <a:pt x="12191997" y="2654302"/>
                </a:lnTo>
                <a:lnTo>
                  <a:pt x="12191997" y="0"/>
                </a:lnTo>
                <a:cubicBezTo>
                  <a:pt x="10307583" y="943048"/>
                  <a:pt x="7889023" y="1509830"/>
                  <a:pt x="5251454" y="1509830"/>
                </a:cubicBezTo>
                <a:cubicBezTo>
                  <a:pt x="3347298" y="1509830"/>
                  <a:pt x="1557287" y="1214433"/>
                  <a:pt x="0" y="695319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副标题 9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3327401" y="2146298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11" name="标题 10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3263896" y="2603498"/>
            <a:ext cx="5651504" cy="1015999"/>
          </a:xfrm>
          <a:noFill/>
        </p:spPr>
        <p:txBody>
          <a:bodyPr lIns="0" tIns="0" rIns="0" bIns="0" anchor="t">
            <a:noAutofit/>
          </a:bodyPr>
          <a:lstStyle>
            <a:lvl1pPr algn="ctr">
              <a:lnSpc>
                <a:spcPct val="104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41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image" Target="../media/image11.png"/><Relationship Id="rId2" Type="http://schemas.openxmlformats.org/officeDocument/2006/relationships/tags" Target="../tags/tag215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229.xml"/><Relationship Id="rId17" Type="http://schemas.openxmlformats.org/officeDocument/2006/relationships/image" Target="../media/image15.emf"/><Relationship Id="rId16" Type="http://schemas.openxmlformats.org/officeDocument/2006/relationships/tags" Target="../tags/tag228.xml"/><Relationship Id="rId15" Type="http://schemas.openxmlformats.org/officeDocument/2006/relationships/tags" Target="../tags/tag227.xml"/><Relationship Id="rId14" Type="http://schemas.openxmlformats.org/officeDocument/2006/relationships/tags" Target="../tags/tag226.xml"/><Relationship Id="rId13" Type="http://schemas.openxmlformats.org/officeDocument/2006/relationships/tags" Target="../tags/tag225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tags" Target="../tags/tag21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40.xml"/><Relationship Id="rId12" Type="http://schemas.openxmlformats.org/officeDocument/2006/relationships/image" Target="../media/image17.png"/><Relationship Id="rId11" Type="http://schemas.openxmlformats.org/officeDocument/2006/relationships/image" Target="../media/image16.emf"/><Relationship Id="rId10" Type="http://schemas.openxmlformats.org/officeDocument/2006/relationships/tags" Target="../tags/tag239.xml"/><Relationship Id="rId1" Type="http://schemas.openxmlformats.org/officeDocument/2006/relationships/tags" Target="../tags/tag23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0" Type="http://schemas.openxmlformats.org/officeDocument/2006/relationships/slideLayout" Target="../slideLayouts/slideLayout14.xml"/><Relationship Id="rId1" Type="http://schemas.openxmlformats.org/officeDocument/2006/relationships/tags" Target="../tags/tag14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image" Target="../media/image5.png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159.xml"/><Relationship Id="rId19" Type="http://schemas.openxmlformats.org/officeDocument/2006/relationships/tags" Target="../tags/tag172.xml"/><Relationship Id="rId18" Type="http://schemas.openxmlformats.org/officeDocument/2006/relationships/image" Target="../media/image8.png"/><Relationship Id="rId17" Type="http://schemas.openxmlformats.org/officeDocument/2006/relationships/image" Target="../media/image7.jpeg"/><Relationship Id="rId16" Type="http://schemas.openxmlformats.org/officeDocument/2006/relationships/image" Target="../media/image6.jpeg"/><Relationship Id="rId15" Type="http://schemas.openxmlformats.org/officeDocument/2006/relationships/tags" Target="../tags/tag171.xml"/><Relationship Id="rId14" Type="http://schemas.openxmlformats.org/officeDocument/2006/relationships/tags" Target="../tags/tag170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82.xml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tags" Target="../tags/tag17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image" Target="../media/image11.png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200.xml"/><Relationship Id="rId2" Type="http://schemas.openxmlformats.org/officeDocument/2006/relationships/tags" Target="../tags/tag184.xml"/><Relationship Id="rId19" Type="http://schemas.openxmlformats.org/officeDocument/2006/relationships/image" Target="../media/image12.png"/><Relationship Id="rId18" Type="http://schemas.openxmlformats.org/officeDocument/2006/relationships/tags" Target="../tags/tag199.xml"/><Relationship Id="rId17" Type="http://schemas.openxmlformats.org/officeDocument/2006/relationships/tags" Target="../tags/tag198.xml"/><Relationship Id="rId16" Type="http://schemas.openxmlformats.org/officeDocument/2006/relationships/tags" Target="../tags/tag197.xml"/><Relationship Id="rId15" Type="http://schemas.openxmlformats.org/officeDocument/2006/relationships/tags" Target="../tags/tag196.xml"/><Relationship Id="rId14" Type="http://schemas.openxmlformats.org/officeDocument/2006/relationships/tags" Target="../tags/tag195.xml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tags" Target="../tags/tag18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13.xml"/><Relationship Id="rId11" Type="http://schemas.openxmlformats.org/officeDocument/2006/relationships/image" Target="../media/image14.emf"/><Relationship Id="rId10" Type="http://schemas.openxmlformats.org/officeDocument/2006/relationships/image" Target="../media/image13.png"/><Relationship Id="rId1" Type="http://schemas.openxmlformats.org/officeDocument/2006/relationships/tags" Target="../tags/tag2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 idx="1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项目二</a:t>
            </a:r>
            <a:r>
              <a:rPr lang="en-US" altLang="zh-CN"/>
              <a:t> </a:t>
            </a:r>
            <a:r>
              <a:rPr lang="zh-CN" altLang="en-US"/>
              <a:t>空调制冷系统的维修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任意多边形 5"/>
          <p:cNvSpPr/>
          <p:nvPr>
            <p:custDataLst>
              <p:tags r:id="rId1"/>
            </p:custDataLst>
          </p:nvPr>
        </p:nvSpPr>
        <p:spPr>
          <a:xfrm>
            <a:off x="0" y="0"/>
            <a:ext cx="609600" cy="914400"/>
          </a:xfrm>
          <a:custGeom>
            <a:avLst/>
            <a:gdLst>
              <a:gd name="connisteX0" fmla="*/ 0 w 8466"/>
              <a:gd name="connsiteY0" fmla="*/ 0 h 12700"/>
              <a:gd name="connisteX1" fmla="*/ 609603 w 8466"/>
              <a:gd name="connsiteY1" fmla="*/ 0 h 12700"/>
              <a:gd name="connisteX2" fmla="*/ 609603 w 8466"/>
              <a:gd name="connsiteY2" fmla="*/ 914400 h 12700"/>
              <a:gd name="connisteX3" fmla="*/ 0 w 8466"/>
              <a:gd name="connsiteY3" fmla="*/ 914400 h 12700"/>
              <a:gd name="connisteX4" fmla="*/ 0 w 8466"/>
              <a:gd name="connsiteY4" fmla="*/ 0 h 127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609603" h="914400">
                <a:moveTo>
                  <a:pt x="0" y="0"/>
                </a:moveTo>
                <a:lnTo>
                  <a:pt x="609603" y="0"/>
                </a:lnTo>
                <a:lnTo>
                  <a:pt x="609603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202565"/>
            <a:ext cx="838200" cy="965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756025" y="202568"/>
            <a:ext cx="6464296" cy="1524003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检测电动压缩机搭铁线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457825" y="2032000"/>
            <a:ext cx="6245860" cy="3166745"/>
            <a:chOff x="8280" y="4640"/>
            <a:chExt cx="10080" cy="5200"/>
          </a:xfrm>
        </p:grpSpPr>
        <p:sp>
          <p:nvSpPr>
            <p:cNvPr id="8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8280" y="4640"/>
              <a:ext cx="80" cy="2241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>
              <p:custDataLst>
                <p:tags r:id="rId6"/>
              </p:custDataLst>
            </p:nvPr>
          </p:nvSpPr>
          <p:spPr>
            <a:xfrm>
              <a:off x="8280" y="7600"/>
              <a:ext cx="80" cy="2240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8520" y="4640"/>
              <a:ext cx="45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检查搭铁线连接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8520" y="5440"/>
              <a:ext cx="44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确保搭铁线牢固连接，无腐蚀或松动现象，以保证电路的正常工作。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9"/>
              </p:custDataLst>
            </p:nvPr>
          </p:nvSpPr>
          <p:spPr>
            <a:xfrm>
              <a:off x="13620" y="4640"/>
              <a:ext cx="81" cy="2241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8520" y="7600"/>
              <a:ext cx="45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检查搭铁线绝缘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1"/>
              </p:custDataLst>
            </p:nvPr>
          </p:nvSpPr>
          <p:spPr>
            <a:xfrm>
              <a:off x="8520" y="8400"/>
              <a:ext cx="44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检查搭铁线的绝缘层是否完好无损，防止短路或漏电风险。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12"/>
              </p:custDataLst>
            </p:nvPr>
          </p:nvSpPr>
          <p:spPr>
            <a:xfrm>
              <a:off x="13620" y="7600"/>
              <a:ext cx="81" cy="2240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13"/>
              </p:custDataLst>
            </p:nvPr>
          </p:nvSpPr>
          <p:spPr>
            <a:xfrm>
              <a:off x="13860" y="4640"/>
              <a:ext cx="45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测量搭铁线电阻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4"/>
              </p:custDataLst>
            </p:nvPr>
          </p:nvSpPr>
          <p:spPr>
            <a:xfrm>
              <a:off x="13860" y="5440"/>
              <a:ext cx="44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使用万用表测量搭铁线的电阻值，确保其在正常范围内，避免过热或故障。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5"/>
              </p:custDataLst>
            </p:nvPr>
          </p:nvSpPr>
          <p:spPr>
            <a:xfrm>
              <a:off x="13860" y="7600"/>
              <a:ext cx="45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评估搭铁线老化程度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6"/>
              </p:custDataLst>
            </p:nvPr>
          </p:nvSpPr>
          <p:spPr>
            <a:xfrm>
              <a:off x="13860" y="8400"/>
              <a:ext cx="44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根据搭铁线的使用年限和外观状况评估其老化程度，必要时进行更换。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895" y="2127885"/>
            <a:ext cx="4269105" cy="3206115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0" y="711202"/>
            <a:ext cx="11938000" cy="2070100"/>
          </a:xfrm>
          <a:custGeom>
            <a:avLst/>
            <a:gdLst>
              <a:gd name="connisteX0" fmla="*/ 11938004 w 165805"/>
              <a:gd name="connsiteY0" fmla="*/ 736604 h 28751"/>
              <a:gd name="connisteX1" fmla="*/ 7610916 w 165805"/>
              <a:gd name="connsiteY1" fmla="*/ 193962 h 28751"/>
              <a:gd name="connisteX2" fmla="*/ 0 w 165805"/>
              <a:gd name="connsiteY2" fmla="*/ 2070101 h 28751"/>
              <a:gd name="connisteX3" fmla="*/ 0 w 165805"/>
              <a:gd name="connsiteY3" fmla="*/ 1509893 h 28751"/>
              <a:gd name="connisteX4" fmla="*/ 6938064 w 165805"/>
              <a:gd name="connsiteY4" fmla="*/ 0 h 28751"/>
              <a:gd name="connisteX5" fmla="*/ 11938004 w 165805"/>
              <a:gd name="connsiteY5" fmla="*/ 736604 h 2875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1938004" h="2070101">
                <a:moveTo>
                  <a:pt x="11938004" y="736604"/>
                </a:moveTo>
                <a:cubicBezTo>
                  <a:pt x="10608402" y="386736"/>
                  <a:pt x="9153473" y="193963"/>
                  <a:pt x="7610917" y="193963"/>
                </a:cubicBezTo>
                <a:cubicBezTo>
                  <a:pt x="4648682" y="193963"/>
                  <a:pt x="1962796" y="909398"/>
                  <a:pt x="0" y="2070101"/>
                </a:cubicBezTo>
                <a:lnTo>
                  <a:pt x="0" y="1509894"/>
                </a:lnTo>
                <a:cubicBezTo>
                  <a:pt x="1883728" y="566800"/>
                  <a:pt x="4301429" y="0"/>
                  <a:pt x="6938065" y="0"/>
                </a:cubicBezTo>
                <a:cubicBezTo>
                  <a:pt x="8745678" y="0"/>
                  <a:pt x="10437702" y="265176"/>
                  <a:pt x="11938004" y="73660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0" y="0"/>
            <a:ext cx="12191365" cy="2222500"/>
          </a:xfrm>
          <a:custGeom>
            <a:avLst/>
            <a:gdLst>
              <a:gd name="connisteX0" fmla="*/ 12191996 w 169333"/>
              <a:gd name="connsiteY0" fmla="*/ 1529526 h 30868"/>
              <a:gd name="connisteX1" fmla="*/ 12191996 w 169333"/>
              <a:gd name="connsiteY1" fmla="*/ 0 h 30868"/>
              <a:gd name="connisteX2" fmla="*/ 0 w 169333"/>
              <a:gd name="connsiteY2" fmla="*/ 0 h 30868"/>
              <a:gd name="connisteX3" fmla="*/ 0 w 169333"/>
              <a:gd name="connsiteY3" fmla="*/ 2222504 h 30868"/>
              <a:gd name="connisteX4" fmla="*/ 6940552 w 169333"/>
              <a:gd name="connsiteY4" fmla="*/ 717739 h 30868"/>
              <a:gd name="connisteX5" fmla="*/ 12191996 w 169333"/>
              <a:gd name="connsiteY5" fmla="*/ 1529526 h 3086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2222504">
                <a:moveTo>
                  <a:pt x="12191997" y="1529526"/>
                </a:moveTo>
                <a:lnTo>
                  <a:pt x="12191997" y="0"/>
                </a:lnTo>
                <a:lnTo>
                  <a:pt x="0" y="0"/>
                </a:lnTo>
                <a:lnTo>
                  <a:pt x="0" y="2222504"/>
                </a:lnTo>
                <a:cubicBezTo>
                  <a:pt x="1884414" y="1282611"/>
                  <a:pt x="4302974" y="717740"/>
                  <a:pt x="6940552" y="717740"/>
                </a:cubicBezTo>
                <a:cubicBezTo>
                  <a:pt x="8844699" y="717740"/>
                  <a:pt x="10634710" y="1012149"/>
                  <a:pt x="12191997" y="1529526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39118" y="119376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检测电动压缩机</a:t>
            </a:r>
            <a:r>
              <a:rPr lang="en-US" altLang="zh-CN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CAN</a:t>
            </a: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通讯线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199008" y="4826002"/>
            <a:ext cx="7670797" cy="1422400"/>
            <a:chOff x="960" y="7600"/>
            <a:chExt cx="12080" cy="2240"/>
          </a:xfrm>
        </p:grpSpPr>
        <p:sp>
          <p:nvSpPr>
            <p:cNvPr id="8" name="任意多边形 7"/>
            <p:cNvSpPr/>
            <p:nvPr>
              <p:custDataLst>
                <p:tags r:id="rId4"/>
              </p:custDataLst>
            </p:nvPr>
          </p:nvSpPr>
          <p:spPr>
            <a:xfrm>
              <a:off x="960" y="7600"/>
              <a:ext cx="80" cy="2240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6960" y="7600"/>
              <a:ext cx="81" cy="2240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1200" y="760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检查通讯线连接状态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1200" y="8400"/>
              <a:ext cx="51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确保所有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CAN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通讯线连接正确无误，无松动或损坏，以保证信号传输的稳定性。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8"/>
              </p:custDataLst>
            </p:nvPr>
          </p:nvSpPr>
          <p:spPr>
            <a:xfrm>
              <a:off x="12960" y="7600"/>
              <a:ext cx="80" cy="2240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7200" y="760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测试通讯线的电气性能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0"/>
              </p:custDataLst>
            </p:nvPr>
          </p:nvSpPr>
          <p:spPr>
            <a:xfrm>
              <a:off x="7200" y="8400"/>
              <a:ext cx="51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使用专业设备检测通讯线的电阻、电容等电气参数，确保其符合电动压缩机的工作要求。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rcRect b="50675"/>
          <a:stretch>
            <a:fillRect/>
          </a:stretch>
        </p:blipFill>
        <p:spPr>
          <a:xfrm>
            <a:off x="2148205" y="1744980"/>
            <a:ext cx="3657600" cy="2725420"/>
          </a:xfrm>
          <a:prstGeom prst="rect">
            <a:avLst/>
          </a:prstGeom>
        </p:spPr>
      </p:pic>
      <p:pic>
        <p:nvPicPr>
          <p:cNvPr id="366" name="IM 366"/>
          <p:cNvPicPr/>
          <p:nvPr/>
        </p:nvPicPr>
        <p:blipFill>
          <a:blip r:embed="rId12"/>
          <a:srcRect t="50000"/>
          <a:stretch>
            <a:fillRect/>
          </a:stretch>
        </p:blipFill>
        <p:spPr>
          <a:xfrm>
            <a:off x="6060440" y="1860550"/>
            <a:ext cx="3622040" cy="272478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6300"/>
              <a:t>谢谢</a:t>
            </a:r>
            <a:endParaRPr lang="zh-CN" altLang="en-US" sz="63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 idx="1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任务二</a:t>
            </a:r>
            <a:r>
              <a:rPr lang="en-US" altLang="zh-CN"/>
              <a:t> </a:t>
            </a:r>
            <a:r>
              <a:rPr lang="zh-CN" altLang="en-US"/>
              <a:t>空调压缩机的检修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019175" y="3468370"/>
            <a:ext cx="6372225" cy="2297430"/>
            <a:chOff x="1605" y="5462"/>
            <a:chExt cx="10035" cy="3618"/>
          </a:xfrm>
        </p:grpSpPr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1605" y="54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01</a:t>
              </a:r>
              <a:endParaRPr lang="en-US" altLang="en-US" sz="58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3560" y="5560"/>
              <a:ext cx="20" cy="144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3980" y="5560"/>
              <a:ext cx="76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技术知识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1605" y="754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02</a:t>
              </a:r>
              <a:endParaRPr lang="en-US" altLang="en-US" sz="58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3560" y="7640"/>
              <a:ext cx="20" cy="144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3980" y="7640"/>
              <a:ext cx="76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任务实施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技术知识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9652004" y="0"/>
            <a:ext cx="1168400" cy="6565900"/>
          </a:xfrm>
          <a:custGeom>
            <a:avLst/>
            <a:gdLst>
              <a:gd name="connisteX0" fmla="*/ 793900 w 16227"/>
              <a:gd name="connsiteY0" fmla="*/ 6565904 h 91193"/>
              <a:gd name="connisteX1" fmla="*/ 1168402 w 16227"/>
              <a:gd name="connsiteY1" fmla="*/ 3900089 h 91193"/>
              <a:gd name="connisteX2" fmla="*/ 306122 w 16227"/>
              <a:gd name="connsiteY2" fmla="*/ 0 h 91193"/>
              <a:gd name="connisteX3" fmla="*/ 0 w 16227"/>
              <a:gd name="connsiteY3" fmla="*/ 0 h 91193"/>
              <a:gd name="connisteX4" fmla="*/ 1063310 w 16227"/>
              <a:gd name="connsiteY4" fmla="*/ 4278322 h 91193"/>
              <a:gd name="connisteX5" fmla="*/ 793900 w 16227"/>
              <a:gd name="connsiteY5" fmla="*/ 6565904 h 9119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168402" h="6565904">
                <a:moveTo>
                  <a:pt x="793900" y="6565904"/>
                </a:moveTo>
                <a:cubicBezTo>
                  <a:pt x="1033848" y="5760098"/>
                  <a:pt x="1168402" y="4855665"/>
                  <a:pt x="1168402" y="3900090"/>
                </a:cubicBezTo>
                <a:cubicBezTo>
                  <a:pt x="1168402" y="2417966"/>
                  <a:pt x="844704" y="1058903"/>
                  <a:pt x="306123" y="0"/>
                </a:cubicBezTo>
                <a:lnTo>
                  <a:pt x="0" y="0"/>
                </a:lnTo>
                <a:cubicBezTo>
                  <a:pt x="657838" y="1103342"/>
                  <a:pt x="1063310" y="2613163"/>
                  <a:pt x="1063310" y="4278322"/>
                </a:cubicBezTo>
                <a:cubicBezTo>
                  <a:pt x="1063310" y="5087091"/>
                  <a:pt x="967655" y="5859210"/>
                  <a:pt x="793900" y="656590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56800" y="0"/>
            <a:ext cx="22345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电动压缩机组成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77796" y="622304"/>
            <a:ext cx="177800" cy="736600"/>
          </a:xfrm>
          <a:prstGeom prst="rect">
            <a:avLst/>
          </a:pr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0" y="622304"/>
            <a:ext cx="177165" cy="7366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09603" y="1828800"/>
            <a:ext cx="9144001" cy="4419604"/>
            <a:chOff x="960" y="2880"/>
            <a:chExt cx="14400" cy="6960"/>
          </a:xfrm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960" y="6560"/>
              <a:ext cx="4480" cy="328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>
              <p:custDataLst>
                <p:tags r:id="rId8"/>
              </p:custDataLst>
            </p:nvPr>
          </p:nvSpPr>
          <p:spPr>
            <a:xfrm>
              <a:off x="5920" y="2880"/>
              <a:ext cx="4480" cy="328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440" y="7040"/>
              <a:ext cx="36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电动机部分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1440" y="7920"/>
              <a:ext cx="36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电动压缩机的核心是电动机，它负责提供动力，驱动压缩机运转。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1"/>
              </p:custDataLst>
            </p:nvPr>
          </p:nvSpPr>
          <p:spPr>
            <a:xfrm>
              <a:off x="10880" y="6560"/>
              <a:ext cx="4480" cy="328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12"/>
              </p:custDataLst>
            </p:nvPr>
          </p:nvSpPr>
          <p:spPr>
            <a:xfrm>
              <a:off x="6400" y="3360"/>
              <a:ext cx="36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压缩机本体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3"/>
              </p:custDataLst>
            </p:nvPr>
          </p:nvSpPr>
          <p:spPr>
            <a:xfrm>
              <a:off x="6400" y="4240"/>
              <a:ext cx="36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压缩机本体包括气缸、活塞等部件，是压缩空气的主要部分。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4"/>
              </p:custDataLst>
            </p:nvPr>
          </p:nvSpPr>
          <p:spPr>
            <a:xfrm>
              <a:off x="11360" y="7040"/>
              <a:ext cx="36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控制系统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5"/>
              </p:custDataLst>
            </p:nvPr>
          </p:nvSpPr>
          <p:spPr>
            <a:xfrm>
              <a:off x="11360" y="7920"/>
              <a:ext cx="36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控制系统负责调节电动机的运行状态，确保压缩机高效、稳定地工作。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28" name="图片 27"/>
          <p:cNvPicPr/>
          <p:nvPr/>
        </p:nvPicPr>
        <p:blipFill>
          <a:blip r:embed="rId16"/>
          <a:stretch>
            <a:fillRect/>
          </a:stretch>
        </p:blipFill>
        <p:spPr>
          <a:xfrm rot="5400000">
            <a:off x="7245985" y="1492250"/>
            <a:ext cx="2171065" cy="2844800"/>
          </a:xfrm>
          <a:prstGeom prst="rect">
            <a:avLst/>
          </a:prstGeom>
        </p:spPr>
      </p:pic>
      <p:pic>
        <p:nvPicPr>
          <p:cNvPr id="29" name="图片 28"/>
          <p:cNvPicPr/>
          <p:nvPr/>
        </p:nvPicPr>
        <p:blipFill>
          <a:blip r:embed="rId17"/>
          <a:srcRect l="10628" t="14400" r="10684"/>
          <a:stretch>
            <a:fillRect/>
          </a:stretch>
        </p:blipFill>
        <p:spPr>
          <a:xfrm>
            <a:off x="3759200" y="4165600"/>
            <a:ext cx="2828925" cy="20447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3785" y="1695450"/>
            <a:ext cx="2456180" cy="247015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609603"/>
            <a:ext cx="3568702" cy="1524003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电动压缩机工作原理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77796" y="622304"/>
            <a:ext cx="177800" cy="736600"/>
          </a:xfrm>
          <a:prstGeom prst="rect">
            <a:avLst/>
          </a:pr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22304"/>
            <a:ext cx="177165" cy="7366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648200" y="660400"/>
            <a:ext cx="7010400" cy="1422400"/>
            <a:chOff x="7320" y="1040"/>
            <a:chExt cx="11040" cy="2240"/>
          </a:xfrm>
        </p:grpSpPr>
        <p:sp>
          <p:nvSpPr>
            <p:cNvPr id="5" name="任意多边形 4"/>
            <p:cNvSpPr/>
            <p:nvPr>
              <p:custDataLst>
                <p:tags r:id="rId4"/>
              </p:custDataLst>
            </p:nvPr>
          </p:nvSpPr>
          <p:spPr>
            <a:xfrm>
              <a:off x="7320" y="1040"/>
              <a:ext cx="81" cy="2241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7560" y="1040"/>
              <a:ext cx="51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电动机驱动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7560" y="1840"/>
              <a:ext cx="50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电动压缩机通过电动机的旋转动力，带动压缩机的曲轴旋转，实现压缩气体。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7"/>
              </p:custDataLst>
            </p:nvPr>
          </p:nvSpPr>
          <p:spPr>
            <a:xfrm>
              <a:off x="13020" y="1040"/>
              <a:ext cx="80" cy="2241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13260" y="1040"/>
              <a:ext cx="51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压缩过程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13260" y="1840"/>
              <a:ext cx="50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气体被吸入压缩机，经过压缩室压缩，压力和温度升高后排出，完成气体压缩过程。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0510" y="2522220"/>
            <a:ext cx="4601845" cy="37433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960" y="3060700"/>
            <a:ext cx="5505450" cy="266700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483873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秦</a:t>
            </a:r>
            <a:r>
              <a:rPr lang="en-US" altLang="zh-CN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PLUS EV</a:t>
            </a: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压缩机电路原理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77796" y="622304"/>
            <a:ext cx="177800" cy="736600"/>
          </a:xfrm>
          <a:prstGeom prst="rect">
            <a:avLst/>
          </a:pr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22304"/>
            <a:ext cx="177165" cy="7366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4"/>
            </p:custDataLst>
          </p:nvPr>
        </p:nvSpPr>
        <p:spPr>
          <a:xfrm>
            <a:off x="11582403" y="0"/>
            <a:ext cx="609600" cy="914400"/>
          </a:xfrm>
          <a:custGeom>
            <a:avLst/>
            <a:gdLst>
              <a:gd name="connisteX0" fmla="*/ 0 w 8466"/>
              <a:gd name="connsiteY0" fmla="*/ 0 h 12700"/>
              <a:gd name="connisteX1" fmla="*/ 609603 w 8466"/>
              <a:gd name="connsiteY1" fmla="*/ 0 h 12700"/>
              <a:gd name="connisteX2" fmla="*/ 609603 w 8466"/>
              <a:gd name="connsiteY2" fmla="*/ 914400 h 12700"/>
              <a:gd name="connisteX3" fmla="*/ 0 w 8466"/>
              <a:gd name="connsiteY3" fmla="*/ 914400 h 12700"/>
              <a:gd name="connisteX4" fmla="*/ 0 w 8466"/>
              <a:gd name="connsiteY4" fmla="*/ 0 h 127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609603" h="914400">
                <a:moveTo>
                  <a:pt x="0" y="0"/>
                </a:moveTo>
                <a:lnTo>
                  <a:pt x="609603" y="0"/>
                </a:lnTo>
                <a:lnTo>
                  <a:pt x="609603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01400" y="202565"/>
            <a:ext cx="838200" cy="965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grpSp>
        <p:nvGrpSpPr>
          <p:cNvPr id="22" name="组合 21"/>
          <p:cNvGrpSpPr/>
          <p:nvPr/>
        </p:nvGrpSpPr>
        <p:grpSpPr>
          <a:xfrm>
            <a:off x="762000" y="5185410"/>
            <a:ext cx="11049000" cy="1727200"/>
            <a:chOff x="960" y="7120"/>
            <a:chExt cx="17400" cy="2720"/>
          </a:xfrm>
        </p:grpSpPr>
        <p:sp>
          <p:nvSpPr>
            <p:cNvPr id="10" name="任意多边形 9"/>
            <p:cNvSpPr/>
            <p:nvPr>
              <p:custDataLst>
                <p:tags r:id="rId7"/>
              </p:custDataLst>
            </p:nvPr>
          </p:nvSpPr>
          <p:spPr>
            <a:xfrm>
              <a:off x="960" y="7120"/>
              <a:ext cx="80" cy="2720"/>
            </a:xfrm>
            <a:custGeom>
              <a:avLst/>
              <a:gdLst>
                <a:gd name="connisteX0" fmla="*/ 0 w 705"/>
                <a:gd name="connsiteY0" fmla="*/ 25402 h 23988"/>
                <a:gd name="connisteX1" fmla="*/ 25402 w 705"/>
                <a:gd name="connsiteY1" fmla="*/ 0 h 23988"/>
                <a:gd name="connisteX2" fmla="*/ 25402 w 705"/>
                <a:gd name="connsiteY2" fmla="*/ 0 h 23988"/>
                <a:gd name="connisteX3" fmla="*/ 50804 w 705"/>
                <a:gd name="connsiteY3" fmla="*/ 25402 h 23988"/>
                <a:gd name="connisteX4" fmla="*/ 50804 w 705"/>
                <a:gd name="connsiteY4" fmla="*/ 1701798 h 23988"/>
                <a:gd name="connisteX5" fmla="*/ 25402 w 705"/>
                <a:gd name="connsiteY5" fmla="*/ 1727201 h 23988"/>
                <a:gd name="connisteX6" fmla="*/ 25402 w 705"/>
                <a:gd name="connsiteY6" fmla="*/ 1727201 h 23988"/>
                <a:gd name="connisteX7" fmla="*/ 0 w 705"/>
                <a:gd name="connsiteY7" fmla="*/ 1701798 h 23988"/>
                <a:gd name="connisteX8" fmla="*/ 0 w 705"/>
                <a:gd name="connsiteY8" fmla="*/ 25402 h 2398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727201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701799"/>
                  </a:lnTo>
                  <a:cubicBezTo>
                    <a:pt x="50804" y="1715835"/>
                    <a:pt x="39429" y="1727201"/>
                    <a:pt x="25402" y="1727201"/>
                  </a:cubicBezTo>
                  <a:lnTo>
                    <a:pt x="25402" y="1727201"/>
                  </a:lnTo>
                  <a:cubicBezTo>
                    <a:pt x="11375" y="1727201"/>
                    <a:pt x="0" y="1715835"/>
                    <a:pt x="0" y="1701799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>
              <p:custDataLst>
                <p:tags r:id="rId8"/>
              </p:custDataLst>
            </p:nvPr>
          </p:nvSpPr>
          <p:spPr>
            <a:xfrm>
              <a:off x="5400" y="7120"/>
              <a:ext cx="80" cy="2720"/>
            </a:xfrm>
            <a:custGeom>
              <a:avLst/>
              <a:gdLst>
                <a:gd name="connisteX0" fmla="*/ 0 w 705"/>
                <a:gd name="connsiteY0" fmla="*/ 25402 h 23988"/>
                <a:gd name="connisteX1" fmla="*/ 25402 w 705"/>
                <a:gd name="connsiteY1" fmla="*/ 0 h 23988"/>
                <a:gd name="connisteX2" fmla="*/ 25402 w 705"/>
                <a:gd name="connsiteY2" fmla="*/ 0 h 23988"/>
                <a:gd name="connisteX3" fmla="*/ 50804 w 705"/>
                <a:gd name="connsiteY3" fmla="*/ 25402 h 23988"/>
                <a:gd name="connisteX4" fmla="*/ 50804 w 705"/>
                <a:gd name="connsiteY4" fmla="*/ 1701798 h 23988"/>
                <a:gd name="connisteX5" fmla="*/ 25402 w 705"/>
                <a:gd name="connsiteY5" fmla="*/ 1727201 h 23988"/>
                <a:gd name="connisteX6" fmla="*/ 25402 w 705"/>
                <a:gd name="connsiteY6" fmla="*/ 1727201 h 23988"/>
                <a:gd name="connisteX7" fmla="*/ 0 w 705"/>
                <a:gd name="connsiteY7" fmla="*/ 1701798 h 23988"/>
                <a:gd name="connisteX8" fmla="*/ 0 w 705"/>
                <a:gd name="connsiteY8" fmla="*/ 25402 h 2398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727201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701799"/>
                  </a:lnTo>
                  <a:cubicBezTo>
                    <a:pt x="50804" y="1715835"/>
                    <a:pt x="39429" y="1727201"/>
                    <a:pt x="25402" y="1727201"/>
                  </a:cubicBezTo>
                  <a:lnTo>
                    <a:pt x="25402" y="1727201"/>
                  </a:lnTo>
                  <a:cubicBezTo>
                    <a:pt x="11375" y="1727201"/>
                    <a:pt x="0" y="1715835"/>
                    <a:pt x="0" y="1701799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200" y="7120"/>
              <a:ext cx="38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压缩机工作原理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1200" y="7920"/>
              <a:ext cx="38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秦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PLUS EV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压缩机通过电动机驱动，利用电磁力转换为机械能，压缩制冷剂。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11"/>
              </p:custDataLst>
            </p:nvPr>
          </p:nvSpPr>
          <p:spPr>
            <a:xfrm>
              <a:off x="9840" y="7120"/>
              <a:ext cx="81" cy="2720"/>
            </a:xfrm>
            <a:custGeom>
              <a:avLst/>
              <a:gdLst>
                <a:gd name="connisteX0" fmla="*/ 0 w 705"/>
                <a:gd name="connsiteY0" fmla="*/ 25402 h 23988"/>
                <a:gd name="connisteX1" fmla="*/ 25402 w 705"/>
                <a:gd name="connsiteY1" fmla="*/ 0 h 23988"/>
                <a:gd name="connisteX2" fmla="*/ 25402 w 705"/>
                <a:gd name="connsiteY2" fmla="*/ 0 h 23988"/>
                <a:gd name="connisteX3" fmla="*/ 50804 w 705"/>
                <a:gd name="connsiteY3" fmla="*/ 25402 h 23988"/>
                <a:gd name="connisteX4" fmla="*/ 50804 w 705"/>
                <a:gd name="connsiteY4" fmla="*/ 1701798 h 23988"/>
                <a:gd name="connisteX5" fmla="*/ 25402 w 705"/>
                <a:gd name="connsiteY5" fmla="*/ 1727201 h 23988"/>
                <a:gd name="connisteX6" fmla="*/ 25402 w 705"/>
                <a:gd name="connsiteY6" fmla="*/ 1727201 h 23988"/>
                <a:gd name="connisteX7" fmla="*/ 0 w 705"/>
                <a:gd name="connsiteY7" fmla="*/ 1701798 h 23988"/>
                <a:gd name="connisteX8" fmla="*/ 0 w 705"/>
                <a:gd name="connsiteY8" fmla="*/ 25402 h 2398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727201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701799"/>
                  </a:lnTo>
                  <a:cubicBezTo>
                    <a:pt x="50804" y="1715835"/>
                    <a:pt x="39429" y="1727201"/>
                    <a:pt x="25402" y="1727201"/>
                  </a:cubicBezTo>
                  <a:lnTo>
                    <a:pt x="25402" y="1727201"/>
                  </a:lnTo>
                  <a:cubicBezTo>
                    <a:pt x="11375" y="1727201"/>
                    <a:pt x="0" y="1715835"/>
                    <a:pt x="0" y="1701799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12"/>
              </p:custDataLst>
            </p:nvPr>
          </p:nvSpPr>
          <p:spPr>
            <a:xfrm>
              <a:off x="5640" y="7120"/>
              <a:ext cx="38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电路控制系统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3"/>
              </p:custDataLst>
            </p:nvPr>
          </p:nvSpPr>
          <p:spPr>
            <a:xfrm>
              <a:off x="5640" y="7920"/>
              <a:ext cx="38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电路控制系统负责调节压缩机的启停和转速，确保制冷效率和系统安全。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14"/>
              </p:custDataLst>
            </p:nvPr>
          </p:nvSpPr>
          <p:spPr>
            <a:xfrm>
              <a:off x="14280" y="7120"/>
              <a:ext cx="80" cy="2720"/>
            </a:xfrm>
            <a:custGeom>
              <a:avLst/>
              <a:gdLst>
                <a:gd name="connisteX0" fmla="*/ 0 w 705"/>
                <a:gd name="connsiteY0" fmla="*/ 25402 h 23988"/>
                <a:gd name="connisteX1" fmla="*/ 25402 w 705"/>
                <a:gd name="connsiteY1" fmla="*/ 0 h 23988"/>
                <a:gd name="connisteX2" fmla="*/ 25402 w 705"/>
                <a:gd name="connsiteY2" fmla="*/ 0 h 23988"/>
                <a:gd name="connisteX3" fmla="*/ 50804 w 705"/>
                <a:gd name="connsiteY3" fmla="*/ 25402 h 23988"/>
                <a:gd name="connisteX4" fmla="*/ 50804 w 705"/>
                <a:gd name="connsiteY4" fmla="*/ 1701798 h 23988"/>
                <a:gd name="connisteX5" fmla="*/ 25402 w 705"/>
                <a:gd name="connsiteY5" fmla="*/ 1727201 h 23988"/>
                <a:gd name="connisteX6" fmla="*/ 25402 w 705"/>
                <a:gd name="connsiteY6" fmla="*/ 1727201 h 23988"/>
                <a:gd name="connisteX7" fmla="*/ 0 w 705"/>
                <a:gd name="connsiteY7" fmla="*/ 1701798 h 23988"/>
                <a:gd name="connisteX8" fmla="*/ 0 w 705"/>
                <a:gd name="connsiteY8" fmla="*/ 25402 h 2398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727201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701799"/>
                  </a:lnTo>
                  <a:cubicBezTo>
                    <a:pt x="50804" y="1715835"/>
                    <a:pt x="39429" y="1727201"/>
                    <a:pt x="25402" y="1727201"/>
                  </a:cubicBezTo>
                  <a:lnTo>
                    <a:pt x="25402" y="1727201"/>
                  </a:lnTo>
                  <a:cubicBezTo>
                    <a:pt x="11375" y="1727201"/>
                    <a:pt x="0" y="1715835"/>
                    <a:pt x="0" y="1701799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5"/>
              </p:custDataLst>
            </p:nvPr>
          </p:nvSpPr>
          <p:spPr>
            <a:xfrm>
              <a:off x="10080" y="7120"/>
              <a:ext cx="38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故障诊断机制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6"/>
              </p:custDataLst>
            </p:nvPr>
          </p:nvSpPr>
          <p:spPr>
            <a:xfrm>
              <a:off x="10080" y="7920"/>
              <a:ext cx="38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压缩机电路具备自我诊断功能，能及时发现并报告电路故障，便于维护。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7"/>
              </p:custDataLst>
            </p:nvPr>
          </p:nvSpPr>
          <p:spPr>
            <a:xfrm>
              <a:off x="14520" y="7120"/>
              <a:ext cx="38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能效管理策略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8"/>
              </p:custDataLst>
            </p:nvPr>
          </p:nvSpPr>
          <p:spPr>
            <a:xfrm>
              <a:off x="14520" y="7920"/>
              <a:ext cx="38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电路设计中融入了能效管理，通过优化控制策略，提高压缩机运行效率。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07210" y="1168400"/>
            <a:ext cx="7764145" cy="3834130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任务实施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10363197" y="0"/>
            <a:ext cx="1828800" cy="6858000"/>
          </a:xfrm>
          <a:custGeom>
            <a:avLst/>
            <a:gdLst>
              <a:gd name="connisteX0" fmla="*/ 0 w 25400"/>
              <a:gd name="connsiteY0" fmla="*/ 6858000 h 95250"/>
              <a:gd name="connisteX1" fmla="*/ 960376 w 25400"/>
              <a:gd name="connsiteY1" fmla="*/ 3264206 h 95250"/>
              <a:gd name="connisteX2" fmla="*/ 253489 w 25400"/>
              <a:gd name="connsiteY2" fmla="*/ 0 h 95250"/>
              <a:gd name="connisteX3" fmla="*/ 1828800 w 25400"/>
              <a:gd name="connsiteY3" fmla="*/ 0 h 95250"/>
              <a:gd name="connisteX4" fmla="*/ 1828800 w 25400"/>
              <a:gd name="connsiteY4" fmla="*/ 6858000 h 95250"/>
              <a:gd name="connisteX5" fmla="*/ 0 w 25400"/>
              <a:gd name="connsiteY5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828800" h="6858000">
                <a:moveTo>
                  <a:pt x="0" y="6858000"/>
                </a:moveTo>
                <a:cubicBezTo>
                  <a:pt x="560920" y="6314380"/>
                  <a:pt x="960376" y="4910438"/>
                  <a:pt x="960376" y="3264207"/>
                </a:cubicBezTo>
                <a:cubicBezTo>
                  <a:pt x="960376" y="1884862"/>
                  <a:pt x="674370" y="675604"/>
                  <a:pt x="253490" y="0"/>
                </a:cubicBezTo>
                <a:lnTo>
                  <a:pt x="1828800" y="0"/>
                </a:lnTo>
                <a:lnTo>
                  <a:pt x="1828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检测电动压缩机电源线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77796" y="622304"/>
            <a:ext cx="177800" cy="736600"/>
          </a:xfrm>
          <a:prstGeom prst="rect">
            <a:avLst/>
          </a:pr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0" y="622304"/>
            <a:ext cx="177165" cy="7366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7543800" y="2061210"/>
            <a:ext cx="3657600" cy="4186555"/>
          </a:xfrm>
          <a:prstGeom prst="rect">
            <a:avLst/>
          </a:pr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8001000" y="2336800"/>
            <a:ext cx="3200400" cy="3403600"/>
            <a:chOff x="12600" y="3680"/>
            <a:chExt cx="5040" cy="5360"/>
          </a:xfrm>
        </p:grpSpPr>
        <p:sp>
          <p:nvSpPr>
            <p:cNvPr id="10" name="文本框 9"/>
            <p:cNvSpPr txBox="1"/>
            <p:nvPr>
              <p:custDataLst>
                <p:tags r:id="rId6"/>
              </p:custDataLst>
            </p:nvPr>
          </p:nvSpPr>
          <p:spPr>
            <a:xfrm>
              <a:off x="12600" y="3680"/>
              <a:ext cx="50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检查电源线连接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12600" y="4560"/>
              <a:ext cx="50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确保电动压缩机的电源线连接牢固，无松动或腐蚀现象，以保证供电稳定。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8"/>
              </p:custDataLst>
            </p:nvPr>
          </p:nvSpPr>
          <p:spPr>
            <a:xfrm>
              <a:off x="12600" y="6720"/>
              <a:ext cx="50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测量电源线电阻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12600" y="7600"/>
              <a:ext cx="50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使用万用表测量电源线的电阻值，确保其在正常范围内，避免因电阻过大导致的发热问题。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354" name="IM 354"/>
          <p:cNvPicPr/>
          <p:nvPr/>
        </p:nvPicPr>
        <p:blipFill>
          <a:blip r:embed="rId10"/>
          <a:stretch>
            <a:fillRect/>
          </a:stretch>
        </p:blipFill>
        <p:spPr>
          <a:xfrm>
            <a:off x="900430" y="2336800"/>
            <a:ext cx="1878330" cy="33674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0575" y="2336800"/>
            <a:ext cx="4118610" cy="312674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29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3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149b4e41b2d652bb"/>
</p:tagLst>
</file>

<file path=ppt/tags/tag14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43.xml><?xml version="1.0" encoding="utf-8"?>
<p:tagLst xmlns:p="http://schemas.openxmlformats.org/presentationml/2006/main">
  <p:tag name="KSO_WM_FIGMA_LIMIT" val=""/>
  <p:tag name="KSO_WM_FIGMA_SLIDE_GROUP" val="1"/>
  <p:tag name="KSO_WM_SLIDE_TYPE" val="title"/>
  <p:tag name="KSO_WM_TEMPLATE_SUBCATEGORY" val="29"/>
  <p:tag name="KSO_WM_TEMPLATE_FIGMA_ID" val="149b4e41b2d652bb"/>
</p:tagLst>
</file>

<file path=ppt/tags/tag14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45.xml><?xml version="1.0" encoding="utf-8"?>
<p:tagLst xmlns:p="http://schemas.openxmlformats.org/presentationml/2006/main">
  <p:tag name="KSO_WM_FIGMA_LIMIT" val=""/>
  <p:tag name="KSO_WM_FIGMA_SLIDE_GROUP" val="1"/>
  <p:tag name="KSO_WM_SLIDE_TYPE" val="title"/>
  <p:tag name="KSO_WM_TEMPLATE_SUBCATEGORY" val="29"/>
  <p:tag name="KSO_WM_TEMPLATE_FIGMA_ID" val="149b4e41b2d652bb"/>
</p:tagLst>
</file>

<file path=ppt/tags/tag14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47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48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SUBTYPE" val="d"/>
  <p:tag name="KSO_WM_UNIT_TYPE" val="l_h_i"/>
  <p:tag name="KSO_WM_SLIDE_FIGMA_DIAGRAM" val="1"/>
</p:tagLst>
</file>

<file path=ppt/tags/tag149.xml><?xml version="1.0" encoding="utf-8"?>
<p:tagLst xmlns:p="http://schemas.openxmlformats.org/presentationml/2006/main">
  <p:tag name="KSO_WM_BEAUTIFY_FLAG" val="#wm#"/>
  <p:tag name="KSO_WM_DIAGRAM_GROUP_CODE" val="1"/>
  <p:tag name="KSO_WM_UNIT_INDEX" val="1_1_2"/>
  <p:tag name="KSO_WM_UNIT_TYPE" val="l_h_i"/>
  <p:tag name="KSO_WM_SLIDE_FIGMA_DIAGRAM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PRESET_TEXT" val="单击此处添加项标题"/>
  <p:tag name="KSO_WM_UNIT_TEXT_TYPE" val="1"/>
  <p:tag name="KSO_WM_UNIT_TYPE" val="l_h_a"/>
  <p:tag name="KSO_WM_SLIDE_FIGMA_DIAGRAM" val="1"/>
</p:tagLst>
</file>

<file path=ppt/tags/tag151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SUBTYPE" val="d"/>
  <p:tag name="KSO_WM_UNIT_TYPE" val="l_h_i"/>
  <p:tag name="KSO_WM_SLIDE_FIGMA_DIAGRAM" val="1"/>
</p:tagLst>
</file>

<file path=ppt/tags/tag152.xml><?xml version="1.0" encoding="utf-8"?>
<p:tagLst xmlns:p="http://schemas.openxmlformats.org/presentationml/2006/main">
  <p:tag name="KSO_WM_BEAUTIFY_FLAG" val="#wm#"/>
  <p:tag name="KSO_WM_DIAGRAM_GROUP_CODE" val="1"/>
  <p:tag name="KSO_WM_UNIT_INDEX" val="1_2_2"/>
  <p:tag name="KSO_WM_UNIT_TYPE" val="l_h_i"/>
  <p:tag name="KSO_WM_SLIDE_FIGMA_DIAGRAM" val="1"/>
</p:tagLst>
</file>

<file path=ppt/tags/tag153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PRESET_TEXT" val="单击此处添加项标题"/>
  <p:tag name="KSO_WM_UNIT_TEXT_TYPE" val="1"/>
  <p:tag name="KSO_WM_UNIT_TYPE" val="l_h_a"/>
  <p:tag name="KSO_WM_SLIDE_FIGMA_DIAGRAM" val="1"/>
</p:tagLst>
</file>

<file path=ppt/tags/tag154.xml><?xml version="1.0" encoding="utf-8"?>
<p:tagLst xmlns:p="http://schemas.openxmlformats.org/presentationml/2006/main">
  <p:tag name="KSO_WM_FIGMA_LIMIT" val=""/>
  <p:tag name="KSO_WM_FIGMA_SLIDE_GROUP" val="1"/>
  <p:tag name="KSO_WM_SLIDE_TYPE" val="contents"/>
  <p:tag name="KSO_WM_TEMPLATE_SUBCATEGORY" val="29"/>
  <p:tag name="KSO_WM_TEMPLATE_FIGMA_ID" val="149b4e41b2d652bb"/>
</p:tagLst>
</file>

<file path=ppt/tags/tag15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56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157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EMPLATE_FIGMA_ID" val="149b4e41b2d652bb"/>
</p:tagLst>
</file>

<file path=ppt/tags/tag158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59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61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62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2.xml><?xml version="1.0" encoding="utf-8"?>
<p:tagLst xmlns:p="http://schemas.openxmlformats.org/presentationml/2006/main">
  <p:tag name="KSO_WM_FIGMA_LIMIT" val=""/>
  <p:tag name="KSO_WM_FIGMA_SLIDE_GROUP" val="26"/>
  <p:tag name="KSO_WM_SLIDE_TYPE" val="text"/>
  <p:tag name="KSO_WM_TEMPLATE_SUBCATEGORY" val="29"/>
  <p:tag name="KSO_WM_TEMPLATE_FIGMA_ID" val="149b4e41b2d652bb"/>
</p:tagLst>
</file>

<file path=ppt/tags/tag173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7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75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82.xml><?xml version="1.0" encoding="utf-8"?>
<p:tagLst xmlns:p="http://schemas.openxmlformats.org/presentationml/2006/main">
  <p:tag name="KSO_WM_FIGMA_LIMIT" val=""/>
  <p:tag name="KSO_WM_FIGMA_SLIDE_GROUP" val="62"/>
  <p:tag name="KSO_WM_SLIDE_TYPE" val="text"/>
  <p:tag name="KSO_WM_TEMPLATE_SUBCATEGORY" val="29"/>
  <p:tag name="KSO_WM_TEMPLATE_FIGMA_ID" val="149b4e41b2d652bb"/>
</p:tagLst>
</file>

<file path=ppt/tags/tag183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8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85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86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87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9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i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FIGMA_LIMIT" val=""/>
  <p:tag name="KSO_WM_FIGMA_SLIDE_GROUP" val="42"/>
  <p:tag name="KSO_WM_SLIDE_TYPE" val="text"/>
  <p:tag name="KSO_WM_TEMPLATE_SUBCATEGORY" val="29"/>
  <p:tag name="KSO_WM_TEMPLATE_FIGMA_ID" val="149b4e41b2d652bb"/>
</p:tagLst>
</file>

<file path=ppt/tags/tag20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02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203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EMPLATE_FIGMA_ID" val="149b4e41b2d652bb"/>
</p:tagLst>
</file>

<file path=ppt/tags/tag20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05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06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07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08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21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13.xml><?xml version="1.0" encoding="utf-8"?>
<p:tagLst xmlns:p="http://schemas.openxmlformats.org/presentationml/2006/main">
  <p:tag name="KSO_WM_FIGMA_LIMIT" val=""/>
  <p:tag name="KSO_WM_FIGMA_SLIDE_GROUP" val="60"/>
  <p:tag name="KSO_WM_SLIDE_TYPE" val="text"/>
  <p:tag name="KSO_WM_TEMPLATE_SUBCATEGORY" val="29"/>
  <p:tag name="KSO_WM_TEMPLATE_FIGMA_ID" val="149b4e41b2d652bb"/>
</p:tagLst>
</file>

<file path=ppt/tags/tag21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15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16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2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i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29.xml><?xml version="1.0" encoding="utf-8"?>
<p:tagLst xmlns:p="http://schemas.openxmlformats.org/presentationml/2006/main">
  <p:tag name="KSO_WM_FIGMA_LIMIT" val=""/>
  <p:tag name="KSO_WM_FIGMA_SLIDE_GROUP" val="30"/>
  <p:tag name="KSO_WM_SLIDE_TYPE" val="text"/>
  <p:tag name="KSO_WM_TEMPLATE_SUBCATEGORY" val="29"/>
  <p:tag name="KSO_WM_TEMPLATE_FIGMA_ID" val="149b4e41b2d652bb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31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3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FIGMA_LIMIT" val=""/>
  <p:tag name="KSO_WM_FIGMA_SLIDE_GROUP" val="51"/>
  <p:tag name="KSO_WM_SLIDE_TYPE" val="text"/>
  <p:tag name="KSO_WM_TEMPLATE_SUBCATEGORY" val="29"/>
  <p:tag name="KSO_WM_TEMPLATE_FIGMA_ID" val="149b4e41b2d652bb"/>
</p:tagLst>
</file>

<file path=ppt/tags/tag241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4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43.xml><?xml version="1.0" encoding="utf-8"?>
<p:tagLst xmlns:p="http://schemas.openxmlformats.org/presentationml/2006/main">
  <p:tag name="KSO_WM_FIGMA_LIMIT" val=""/>
  <p:tag name="KSO_WM_FIGMA_SLIDE_GROUP" val="1"/>
  <p:tag name="KSO_WM_SLIDE_TYPE" val="endPage"/>
  <p:tag name="KSO_WM_TEMPLATE_SUBCATEGORY" val="29"/>
  <p:tag name="KSO_WM_TEMPLATE_FIGMA_ID" val="149b4e41b2d652bb"/>
</p:tagLst>
</file>

<file path=ppt/tags/tag244.xml><?xml version="1.0" encoding="utf-8"?>
<p:tagLst xmlns:p="http://schemas.openxmlformats.org/presentationml/2006/main">
  <p:tag name="KSO_WM_PRESENTATION_SOURCE" val="WPPAIGeneratePPT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6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65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7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78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79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1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8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83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84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91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蓝色金融商务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EFEFEF"/>
      </a:lt2>
      <a:accent1>
        <a:srgbClr val="0E3775"/>
      </a:accent1>
      <a:accent2>
        <a:srgbClr val="F1AD00"/>
      </a:accent2>
      <a:accent3>
        <a:srgbClr val="012357"/>
      </a:accent3>
      <a:accent4>
        <a:srgbClr val="FBE6B3"/>
      </a:accent4>
      <a:accent5>
        <a:srgbClr val="643AF8"/>
      </a:accent5>
      <a:accent6>
        <a:srgbClr val="2538D9"/>
      </a:accent6>
      <a:hlink>
        <a:srgbClr val="E28835"/>
      </a:hlink>
      <a:folHlink>
        <a:srgbClr val="9D8874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WPS 演示</Application>
  <PresentationFormat>宽屏</PresentationFormat>
  <Paragraphs>108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Microsoft YaHei UI</vt:lpstr>
      <vt:lpstr>微软雅黑</vt:lpstr>
      <vt:lpstr>Arial Unicode MS</vt:lpstr>
      <vt:lpstr>Calibri</vt:lpstr>
      <vt:lpstr>WPS</vt:lpstr>
      <vt:lpstr>蓝色金融商务风主题</vt:lpstr>
      <vt:lpstr>任务二 电动空压缩机检修</vt:lpstr>
      <vt:lpstr>任务二 空调压缩机的检修</vt:lpstr>
      <vt:lpstr>目录</vt:lpstr>
      <vt:lpstr>技术知识</vt:lpstr>
      <vt:lpstr>电动压缩机组成</vt:lpstr>
      <vt:lpstr>电动压缩机工作原理</vt:lpstr>
      <vt:lpstr>秦PLUS EV压缩机电路原理</vt:lpstr>
      <vt:lpstr>任务实施</vt:lpstr>
      <vt:lpstr>检测电动压缩机电源线</vt:lpstr>
      <vt:lpstr>检测电动压缩机搭铁线</vt:lpstr>
      <vt:lpstr>检测电动压缩机CAN通讯线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悠蓝的梦</cp:lastModifiedBy>
  <cp:revision>156</cp:revision>
  <dcterms:created xsi:type="dcterms:W3CDTF">2019-06-19T02:08:00Z</dcterms:created>
  <dcterms:modified xsi:type="dcterms:W3CDTF">2025-04-27T07:45:58Z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8344C95F420B461F987B969413984FB0_11</vt:lpwstr>
  </property>
</Properties>
</file>