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sldIdLst>
    <p:sldId id="257" r:id="rId5"/>
    <p:sldId id="275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74" r:id="rId14"/>
    <p:sldId id="266" r:id="rId15"/>
    <p:sldId id="269" r:id="rId16"/>
    <p:sldId id="270" r:id="rId17"/>
    <p:sldId id="271" r:id="rId18"/>
    <p:sldId id="272" r:id="rId19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3" Type="http://schemas.openxmlformats.org/officeDocument/2006/relationships/tags" Target="tags/tag370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image" Target="../media/image3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2.png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4.png"/><Relationship Id="rId2" Type="http://schemas.openxmlformats.org/officeDocument/2006/relationships/tags" Target="../tags/tag8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4.png"/><Relationship Id="rId2" Type="http://schemas.openxmlformats.org/officeDocument/2006/relationships/tags" Target="../tags/tag128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image" Target="../media/image1.png"/><Relationship Id="rId2" Type="http://schemas.openxmlformats.org/officeDocument/2006/relationships/tags" Target="../tags/tag142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55.xml"/><Relationship Id="rId5" Type="http://schemas.openxmlformats.org/officeDocument/2006/relationships/tags" Target="../tags/tag154.xml"/><Relationship Id="rId4" Type="http://schemas.openxmlformats.org/officeDocument/2006/relationships/tags" Target="../tags/tag153.xml"/><Relationship Id="rId3" Type="http://schemas.openxmlformats.org/officeDocument/2006/relationships/tags" Target="../tags/tag152.xml"/><Relationship Id="rId2" Type="http://schemas.openxmlformats.org/officeDocument/2006/relationships/tags" Target="../tags/tag151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image" Target="../media/image3.png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image" Target="../media/image2.png"/><Relationship Id="rId2" Type="http://schemas.openxmlformats.org/officeDocument/2006/relationships/tags" Target="../tags/tag156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67.xml"/><Relationship Id="rId8" Type="http://schemas.openxmlformats.org/officeDocument/2006/relationships/tags" Target="../tags/tag166.xml"/><Relationship Id="rId7" Type="http://schemas.openxmlformats.org/officeDocument/2006/relationships/tags" Target="../tags/tag165.xml"/><Relationship Id="rId6" Type="http://schemas.openxmlformats.org/officeDocument/2006/relationships/tags" Target="../tags/tag164.xml"/><Relationship Id="rId5" Type="http://schemas.openxmlformats.org/officeDocument/2006/relationships/tags" Target="../tags/tag163.xml"/><Relationship Id="rId4" Type="http://schemas.openxmlformats.org/officeDocument/2006/relationships/tags" Target="../tags/tag162.xml"/><Relationship Id="rId3" Type="http://schemas.openxmlformats.org/officeDocument/2006/relationships/image" Target="../media/image4.png"/><Relationship Id="rId2" Type="http://schemas.openxmlformats.org/officeDocument/2006/relationships/tags" Target="../tags/tag161.xml"/><Relationship Id="rId12" Type="http://schemas.openxmlformats.org/officeDocument/2006/relationships/tags" Target="../tags/tag170.xml"/><Relationship Id="rId11" Type="http://schemas.openxmlformats.org/officeDocument/2006/relationships/tags" Target="../tags/tag169.xml"/><Relationship Id="rId10" Type="http://schemas.openxmlformats.org/officeDocument/2006/relationships/tags" Target="../tags/tag168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84.xml"/><Relationship Id="rId8" Type="http://schemas.openxmlformats.org/officeDocument/2006/relationships/tags" Target="../tags/tag183.xml"/><Relationship Id="rId7" Type="http://schemas.openxmlformats.org/officeDocument/2006/relationships/tags" Target="../tags/tag182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188.xml"/><Relationship Id="rId4" Type="http://schemas.openxmlformats.org/officeDocument/2006/relationships/tags" Target="../tags/tag187.xml"/><Relationship Id="rId3" Type="http://schemas.openxmlformats.org/officeDocument/2006/relationships/tags" Target="../tags/tag186.xml"/><Relationship Id="rId2" Type="http://schemas.openxmlformats.org/officeDocument/2006/relationships/tags" Target="../tags/tag185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4" Type="http://schemas.openxmlformats.org/officeDocument/2006/relationships/tags" Target="../tags/tag191.xml"/><Relationship Id="rId3" Type="http://schemas.openxmlformats.org/officeDocument/2006/relationships/tags" Target="../tags/tag190.xml"/><Relationship Id="rId2" Type="http://schemas.openxmlformats.org/officeDocument/2006/relationships/tags" Target="../tags/tag189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202.xml"/><Relationship Id="rId5" Type="http://schemas.openxmlformats.org/officeDocument/2006/relationships/tags" Target="../tags/tag201.xml"/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tags" Target="../tags/tag203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image" Target="../media/image4.png"/><Relationship Id="rId2" Type="http://schemas.openxmlformats.org/officeDocument/2006/relationships/tags" Target="../tags/tag207.xml"/><Relationship Id="rId10" Type="http://schemas.openxmlformats.org/officeDocument/2006/relationships/tags" Target="../tags/tag214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任意多边形 4"/>
          <p:cNvSpPr/>
          <p:nvPr userDrawn="1">
            <p:custDataLst>
              <p:tags r:id="rId4"/>
            </p:custDataLst>
          </p:nvPr>
        </p:nvSpPr>
        <p:spPr>
          <a:xfrm>
            <a:off x="0" y="2336804"/>
            <a:ext cx="12191365" cy="2105025"/>
          </a:xfrm>
          <a:custGeom>
            <a:avLst/>
            <a:gdLst>
              <a:gd name="connisteX0" fmla="*/ 0 w 169333"/>
              <a:gd name="connsiteY0" fmla="*/ 1290547 h 29240"/>
              <a:gd name="connisteX1" fmla="*/ 0 w 169333"/>
              <a:gd name="connsiteY1" fmla="*/ 1268263 h 29240"/>
              <a:gd name="connisteX2" fmla="*/ 4578345 w 169333"/>
              <a:gd name="connsiteY2" fmla="*/ 1876714 h 29240"/>
              <a:gd name="connisteX3" fmla="*/ 12191996 w 169333"/>
              <a:gd name="connsiteY3" fmla="*/ 0 h 29240"/>
              <a:gd name="connisteX4" fmla="*/ 12191996 w 169333"/>
              <a:gd name="connsiteY4" fmla="*/ 594990 h 29240"/>
              <a:gd name="connisteX5" fmla="*/ 5251454 w 169333"/>
              <a:gd name="connsiteY5" fmla="*/ 2105341 h 29240"/>
              <a:gd name="connisteX6" fmla="*/ 0 w 169333"/>
              <a:gd name="connsiteY6" fmla="*/ 1290547 h 292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5342">
                <a:moveTo>
                  <a:pt x="0" y="1290548"/>
                </a:moveTo>
                <a:lnTo>
                  <a:pt x="0" y="1268264"/>
                </a:lnTo>
                <a:cubicBezTo>
                  <a:pt x="1391845" y="1658758"/>
                  <a:pt x="2943006" y="1876715"/>
                  <a:pt x="4578346" y="1876715"/>
                </a:cubicBezTo>
                <a:cubicBezTo>
                  <a:pt x="7541642" y="1876715"/>
                  <a:pt x="10228506" y="1161059"/>
                  <a:pt x="12191997" y="0"/>
                </a:cubicBezTo>
                <a:lnTo>
                  <a:pt x="12191997" y="594991"/>
                </a:lnTo>
                <a:cubicBezTo>
                  <a:pt x="10307583" y="1538359"/>
                  <a:pt x="7889023" y="2105342"/>
                  <a:pt x="5251454" y="2105342"/>
                </a:cubicBezTo>
                <a:cubicBezTo>
                  <a:pt x="3347298" y="2105342"/>
                  <a:pt x="1557287" y="1809835"/>
                  <a:pt x="0" y="129054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>
            <p:custDataLst>
              <p:tags r:id="rId5"/>
            </p:custDataLst>
          </p:nvPr>
        </p:nvSpPr>
        <p:spPr>
          <a:xfrm>
            <a:off x="0" y="2931786"/>
            <a:ext cx="12191365" cy="3926840"/>
          </a:xfrm>
          <a:custGeom>
            <a:avLst/>
            <a:gdLst>
              <a:gd name="connisteX0" fmla="*/ 0 w 169333"/>
              <a:gd name="connsiteY0" fmla="*/ 695556 h 54530"/>
              <a:gd name="connisteX1" fmla="*/ 0 w 169333"/>
              <a:gd name="connsiteY1" fmla="*/ 3926205 h 54530"/>
              <a:gd name="connisteX2" fmla="*/ 12191996 w 169333"/>
              <a:gd name="connsiteY2" fmla="*/ 3926205 h 54530"/>
              <a:gd name="connisteX3" fmla="*/ 12191996 w 169333"/>
              <a:gd name="connsiteY3" fmla="*/ 0 h 54530"/>
              <a:gd name="connisteX4" fmla="*/ 5251454 w 169333"/>
              <a:gd name="connsiteY4" fmla="*/ 1510351 h 54530"/>
              <a:gd name="connisteX5" fmla="*/ 0 w 169333"/>
              <a:gd name="connsiteY5" fmla="*/ 695556 h 545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926214">
                <a:moveTo>
                  <a:pt x="0" y="695557"/>
                </a:moveTo>
                <a:lnTo>
                  <a:pt x="0" y="3926205"/>
                </a:lnTo>
                <a:lnTo>
                  <a:pt x="12191997" y="3926205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3" hasCustomPrompt="1"/>
            <p:custDataLst>
              <p:tags r:id="rId9"/>
            </p:custDataLst>
          </p:nvPr>
        </p:nvSpPr>
        <p:spPr>
          <a:xfrm>
            <a:off x="8305797" y="419097"/>
            <a:ext cx="3378196" cy="457200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761997" y="5981703"/>
            <a:ext cx="106299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buNone/>
              <a:defRPr sz="20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5" hasCustomPrompt="1"/>
            <p:custDataLst>
              <p:tags r:id="rId11"/>
            </p:custDataLst>
          </p:nvPr>
        </p:nvSpPr>
        <p:spPr>
          <a:xfrm>
            <a:off x="761997" y="4965704"/>
            <a:ext cx="10756901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投资理财项目汇报通用模板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并列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8051804" y="0"/>
            <a:ext cx="4140200" cy="6858000"/>
          </a:xfrm>
          <a:custGeom>
            <a:avLst/>
            <a:gdLst>
              <a:gd name="connisteX0" fmla="*/ 0 w 57502"/>
              <a:gd name="connsiteY0" fmla="*/ 6858000 h 95250"/>
              <a:gd name="connisteX1" fmla="*/ 1289 w 57502"/>
              <a:gd name="connsiteY1" fmla="*/ 6858000 h 95250"/>
              <a:gd name="connisteX2" fmla="*/ 1572 w 57502"/>
              <a:gd name="connsiteY2" fmla="*/ 6856006 h 95250"/>
              <a:gd name="connisteX3" fmla="*/ 4140202 w 57502"/>
              <a:gd name="connsiteY3" fmla="*/ 441847 h 95250"/>
              <a:gd name="connisteX4" fmla="*/ 4140202 w 57502"/>
              <a:gd name="connsiteY4" fmla="*/ 0 h 95250"/>
              <a:gd name="connisteX5" fmla="*/ 3891823 w 57502"/>
              <a:gd name="connsiteY5" fmla="*/ 0 h 95250"/>
              <a:gd name="connisteX6" fmla="*/ 0 w 57502"/>
              <a:gd name="connsiteY6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140202" h="6858000">
                <a:moveTo>
                  <a:pt x="0" y="6858000"/>
                </a:moveTo>
                <a:lnTo>
                  <a:pt x="1289" y="6858000"/>
                </a:lnTo>
                <a:cubicBezTo>
                  <a:pt x="1381" y="6857342"/>
                  <a:pt x="1481" y="6856683"/>
                  <a:pt x="1573" y="6856007"/>
                </a:cubicBezTo>
                <a:cubicBezTo>
                  <a:pt x="427180" y="3898554"/>
                  <a:pt x="2023494" y="1478256"/>
                  <a:pt x="4140202" y="441847"/>
                </a:cubicBezTo>
                <a:lnTo>
                  <a:pt x="4140202" y="0"/>
                </a:lnTo>
                <a:lnTo>
                  <a:pt x="3891824" y="0"/>
                </a:lnTo>
                <a:cubicBezTo>
                  <a:pt x="1774192" y="1216563"/>
                  <a:pt x="245708" y="3796241"/>
                  <a:pt x="0" y="6858000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3070" y="441325"/>
            <a:ext cx="4138930" cy="641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09603" y="1282702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609603" y="812801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 rot="10800000" flipV="1">
            <a:off x="0" y="3185788"/>
            <a:ext cx="12191365" cy="3672840"/>
          </a:xfrm>
          <a:custGeom>
            <a:avLst/>
            <a:gdLst>
              <a:gd name="connisteX0" fmla="*/ 0 w 169333"/>
              <a:gd name="connsiteY0" fmla="*/ 695556 h 51002"/>
              <a:gd name="connisteX1" fmla="*/ 0 w 169333"/>
              <a:gd name="connsiteY1" fmla="*/ 3672202 h 51002"/>
              <a:gd name="connisteX2" fmla="*/ 12191996 w 169333"/>
              <a:gd name="connsiteY2" fmla="*/ 3672202 h 51002"/>
              <a:gd name="connisteX3" fmla="*/ 12191996 w 169333"/>
              <a:gd name="connsiteY3" fmla="*/ 0 h 51002"/>
              <a:gd name="connisteX4" fmla="*/ 5251454 w 169333"/>
              <a:gd name="connsiteY4" fmla="*/ 1510351 h 51002"/>
              <a:gd name="connisteX5" fmla="*/ 0 w 169333"/>
              <a:gd name="connsiteY5" fmla="*/ 695556 h 51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672212">
                <a:moveTo>
                  <a:pt x="0" y="695557"/>
                </a:moveTo>
                <a:lnTo>
                  <a:pt x="0" y="3672203"/>
                </a:lnTo>
                <a:lnTo>
                  <a:pt x="12191997" y="3672203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2654302"/>
            <a:ext cx="11366500" cy="2041525"/>
          </a:xfrm>
          <a:custGeom>
            <a:avLst/>
            <a:gdLst>
              <a:gd name="connisteX0" fmla="*/ 11366686 w 157870"/>
              <a:gd name="connsiteY0" fmla="*/ 1475228 h 28358"/>
              <a:gd name="connisteX1" fmla="*/ 7613651 w 157870"/>
              <a:gd name="connsiteY1" fmla="*/ 1876714 h 28358"/>
              <a:gd name="connisteX2" fmla="*/ 0 w 157870"/>
              <a:gd name="connsiteY2" fmla="*/ 0 h 28358"/>
              <a:gd name="connisteX3" fmla="*/ 0 w 157870"/>
              <a:gd name="connsiteY3" fmla="*/ 531485 h 28358"/>
              <a:gd name="connisteX4" fmla="*/ 6940552 w 157870"/>
              <a:gd name="connsiteY4" fmla="*/ 2041846 h 28358"/>
              <a:gd name="connisteX5" fmla="*/ 11366686 w 157870"/>
              <a:gd name="connsiteY5" fmla="*/ 1475228 h 2835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366687" h="2041837">
                <a:moveTo>
                  <a:pt x="11366687" y="1475229"/>
                </a:moveTo>
                <a:cubicBezTo>
                  <a:pt x="10196703" y="1734946"/>
                  <a:pt x="8932554" y="1876715"/>
                  <a:pt x="7613651" y="1876715"/>
                </a:cubicBezTo>
                <a:cubicBezTo>
                  <a:pt x="4650355" y="1876715"/>
                  <a:pt x="1963500" y="1161059"/>
                  <a:pt x="0" y="0"/>
                </a:cubicBezTo>
                <a:lnTo>
                  <a:pt x="0" y="531486"/>
                </a:lnTo>
                <a:cubicBezTo>
                  <a:pt x="1884414" y="1474863"/>
                  <a:pt x="4302974" y="2041846"/>
                  <a:pt x="6940552" y="2041846"/>
                </a:cubicBezTo>
                <a:cubicBezTo>
                  <a:pt x="8516530" y="2041846"/>
                  <a:pt x="10014317" y="1839416"/>
                  <a:pt x="11366687" y="147522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3263896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9"/>
            </p:custDataLst>
          </p:nvPr>
        </p:nvSpPr>
        <p:spPr>
          <a:xfrm>
            <a:off x="7315200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533397" y="5029200"/>
            <a:ext cx="11125203" cy="1219197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4000"/>
              </a:lnSpc>
              <a:buNone/>
              <a:defRPr sz="4800" b="0">
                <a:solidFill>
                  <a:schemeClr val="accent3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4911727" y="1691878"/>
            <a:ext cx="2368552" cy="1767563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106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0" y="3619497"/>
            <a:ext cx="12191365" cy="2108835"/>
          </a:xfrm>
          <a:custGeom>
            <a:avLst/>
            <a:gdLst>
              <a:gd name="connisteX0" fmla="*/ 0 w 169333"/>
              <a:gd name="connsiteY0" fmla="*/ 1292303 h 29280"/>
              <a:gd name="connisteX1" fmla="*/ 0 w 169333"/>
              <a:gd name="connsiteY1" fmla="*/ 1269982 h 29280"/>
              <a:gd name="connisteX2" fmla="*/ 4578345 w 169333"/>
              <a:gd name="connsiteY2" fmla="*/ 1879256 h 29280"/>
              <a:gd name="connisteX3" fmla="*/ 12191996 w 169333"/>
              <a:gd name="connsiteY3" fmla="*/ 0 h 29280"/>
              <a:gd name="connisteX4" fmla="*/ 12191996 w 169333"/>
              <a:gd name="connsiteY4" fmla="*/ 595795 h 29280"/>
              <a:gd name="connisteX5" fmla="*/ 5251454 w 169333"/>
              <a:gd name="connsiteY5" fmla="*/ 2108204 h 29280"/>
              <a:gd name="connisteX6" fmla="*/ 0 w 169333"/>
              <a:gd name="connsiteY6" fmla="*/ 1292303 h 292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8204">
                <a:moveTo>
                  <a:pt x="0" y="1292303"/>
                </a:moveTo>
                <a:lnTo>
                  <a:pt x="0" y="1269983"/>
                </a:lnTo>
                <a:cubicBezTo>
                  <a:pt x="1391845" y="1661008"/>
                  <a:pt x="2943006" y="1879257"/>
                  <a:pt x="4578346" y="1879257"/>
                </a:cubicBezTo>
                <a:cubicBezTo>
                  <a:pt x="7541642" y="1879257"/>
                  <a:pt x="10228506" y="1162641"/>
                  <a:pt x="12191997" y="0"/>
                </a:cubicBezTo>
                <a:lnTo>
                  <a:pt x="12191997" y="595796"/>
                </a:lnTo>
                <a:cubicBezTo>
                  <a:pt x="10307583" y="1540462"/>
                  <a:pt x="7889023" y="2108204"/>
                  <a:pt x="5251454" y="2108204"/>
                </a:cubicBezTo>
                <a:cubicBezTo>
                  <a:pt x="3347298" y="2108204"/>
                  <a:pt x="1557287" y="1812304"/>
                  <a:pt x="0" y="1292303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4203698"/>
            <a:ext cx="12191365" cy="2654935"/>
          </a:xfrm>
          <a:custGeom>
            <a:avLst/>
            <a:gdLst>
              <a:gd name="connisteX0" fmla="*/ 0 w 169333"/>
              <a:gd name="connsiteY0" fmla="*/ 695318 h 36865"/>
              <a:gd name="connisteX1" fmla="*/ 0 w 169333"/>
              <a:gd name="connsiteY1" fmla="*/ 2654302 h 36865"/>
              <a:gd name="connisteX2" fmla="*/ 12191996 w 169333"/>
              <a:gd name="connsiteY2" fmla="*/ 2654302 h 36865"/>
              <a:gd name="connisteX3" fmla="*/ 12191996 w 169333"/>
              <a:gd name="connsiteY3" fmla="*/ 0 h 36865"/>
              <a:gd name="connisteX4" fmla="*/ 5251454 w 169333"/>
              <a:gd name="connsiteY4" fmla="*/ 1509829 h 36865"/>
              <a:gd name="connisteX5" fmla="*/ 0 w 169333"/>
              <a:gd name="connsiteY5" fmla="*/ 695318 h 368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654302">
                <a:moveTo>
                  <a:pt x="0" y="695319"/>
                </a:moveTo>
                <a:lnTo>
                  <a:pt x="0" y="2654302"/>
                </a:lnTo>
                <a:lnTo>
                  <a:pt x="12191997" y="2654302"/>
                </a:lnTo>
                <a:lnTo>
                  <a:pt x="12191997" y="0"/>
                </a:lnTo>
                <a:cubicBezTo>
                  <a:pt x="10307583" y="943048"/>
                  <a:pt x="7889023" y="1509830"/>
                  <a:pt x="5251454" y="1509830"/>
                </a:cubicBezTo>
                <a:cubicBezTo>
                  <a:pt x="3347298" y="1509830"/>
                  <a:pt x="1557287" y="1214433"/>
                  <a:pt x="0" y="69531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3327401" y="2146298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11" name="标题 10"/>
          <p:cNvSpPr>
            <a:spLocks noGrp="1"/>
          </p:cNvSpPr>
          <p:nvPr>
            <p:ph type="ctrTitle" idx="14" hasCustomPrompt="1"/>
            <p:custDataLst>
              <p:tags r:id="rId10"/>
            </p:custDataLst>
          </p:nvPr>
        </p:nvSpPr>
        <p:spPr>
          <a:xfrm>
            <a:off x="3263896" y="2603498"/>
            <a:ext cx="5651504" cy="1015999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任意多边形 4"/>
          <p:cNvSpPr/>
          <p:nvPr userDrawn="1">
            <p:custDataLst>
              <p:tags r:id="rId4"/>
            </p:custDataLst>
          </p:nvPr>
        </p:nvSpPr>
        <p:spPr>
          <a:xfrm>
            <a:off x="0" y="2336804"/>
            <a:ext cx="12191365" cy="2105025"/>
          </a:xfrm>
          <a:custGeom>
            <a:avLst/>
            <a:gdLst>
              <a:gd name="connisteX0" fmla="*/ 0 w 169333"/>
              <a:gd name="connsiteY0" fmla="*/ 1290547 h 29240"/>
              <a:gd name="connisteX1" fmla="*/ 0 w 169333"/>
              <a:gd name="connsiteY1" fmla="*/ 1268263 h 29240"/>
              <a:gd name="connisteX2" fmla="*/ 4578345 w 169333"/>
              <a:gd name="connsiteY2" fmla="*/ 1876714 h 29240"/>
              <a:gd name="connisteX3" fmla="*/ 12191996 w 169333"/>
              <a:gd name="connsiteY3" fmla="*/ 0 h 29240"/>
              <a:gd name="connisteX4" fmla="*/ 12191996 w 169333"/>
              <a:gd name="connsiteY4" fmla="*/ 594990 h 29240"/>
              <a:gd name="connisteX5" fmla="*/ 5251454 w 169333"/>
              <a:gd name="connsiteY5" fmla="*/ 2105341 h 29240"/>
              <a:gd name="connisteX6" fmla="*/ 0 w 169333"/>
              <a:gd name="connsiteY6" fmla="*/ 1290547 h 292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5342">
                <a:moveTo>
                  <a:pt x="0" y="1290548"/>
                </a:moveTo>
                <a:lnTo>
                  <a:pt x="0" y="1268264"/>
                </a:lnTo>
                <a:cubicBezTo>
                  <a:pt x="1391845" y="1658758"/>
                  <a:pt x="2943006" y="1876715"/>
                  <a:pt x="4578346" y="1876715"/>
                </a:cubicBezTo>
                <a:cubicBezTo>
                  <a:pt x="7541642" y="1876715"/>
                  <a:pt x="10228506" y="1161059"/>
                  <a:pt x="12191997" y="0"/>
                </a:cubicBezTo>
                <a:lnTo>
                  <a:pt x="12191997" y="594991"/>
                </a:lnTo>
                <a:cubicBezTo>
                  <a:pt x="10307583" y="1538359"/>
                  <a:pt x="7889023" y="2105342"/>
                  <a:pt x="5251454" y="2105342"/>
                </a:cubicBezTo>
                <a:cubicBezTo>
                  <a:pt x="3347298" y="2105342"/>
                  <a:pt x="1557287" y="1809835"/>
                  <a:pt x="0" y="129054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>
            <p:custDataLst>
              <p:tags r:id="rId5"/>
            </p:custDataLst>
          </p:nvPr>
        </p:nvSpPr>
        <p:spPr>
          <a:xfrm>
            <a:off x="0" y="2931786"/>
            <a:ext cx="12191365" cy="3926840"/>
          </a:xfrm>
          <a:custGeom>
            <a:avLst/>
            <a:gdLst>
              <a:gd name="connisteX0" fmla="*/ 0 w 169333"/>
              <a:gd name="connsiteY0" fmla="*/ 695556 h 54530"/>
              <a:gd name="connisteX1" fmla="*/ 0 w 169333"/>
              <a:gd name="connsiteY1" fmla="*/ 3926205 h 54530"/>
              <a:gd name="connisteX2" fmla="*/ 12191996 w 169333"/>
              <a:gd name="connsiteY2" fmla="*/ 3926205 h 54530"/>
              <a:gd name="connisteX3" fmla="*/ 12191996 w 169333"/>
              <a:gd name="connsiteY3" fmla="*/ 0 h 54530"/>
              <a:gd name="connisteX4" fmla="*/ 5251454 w 169333"/>
              <a:gd name="connsiteY4" fmla="*/ 1510351 h 54530"/>
              <a:gd name="connisteX5" fmla="*/ 0 w 169333"/>
              <a:gd name="connsiteY5" fmla="*/ 695556 h 545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926214">
                <a:moveTo>
                  <a:pt x="0" y="695557"/>
                </a:moveTo>
                <a:lnTo>
                  <a:pt x="0" y="3926205"/>
                </a:lnTo>
                <a:lnTo>
                  <a:pt x="12191997" y="3926205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3" hasCustomPrompt="1"/>
            <p:custDataLst>
              <p:tags r:id="rId9"/>
            </p:custDataLst>
          </p:nvPr>
        </p:nvSpPr>
        <p:spPr>
          <a:xfrm>
            <a:off x="8305797" y="419097"/>
            <a:ext cx="3378196" cy="457200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761997" y="5981703"/>
            <a:ext cx="106299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buNone/>
              <a:defRPr sz="20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5" hasCustomPrompt="1"/>
            <p:custDataLst>
              <p:tags r:id="rId11"/>
            </p:custDataLst>
          </p:nvPr>
        </p:nvSpPr>
        <p:spPr>
          <a:xfrm>
            <a:off x="761997" y="4965704"/>
            <a:ext cx="10756901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投资理财项目汇报通用模板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并列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8051804" y="0"/>
            <a:ext cx="4140200" cy="6858000"/>
          </a:xfrm>
          <a:custGeom>
            <a:avLst/>
            <a:gdLst>
              <a:gd name="connisteX0" fmla="*/ 0 w 57502"/>
              <a:gd name="connsiteY0" fmla="*/ 6858000 h 95250"/>
              <a:gd name="connisteX1" fmla="*/ 1289 w 57502"/>
              <a:gd name="connsiteY1" fmla="*/ 6858000 h 95250"/>
              <a:gd name="connisteX2" fmla="*/ 1572 w 57502"/>
              <a:gd name="connsiteY2" fmla="*/ 6856006 h 95250"/>
              <a:gd name="connisteX3" fmla="*/ 4140202 w 57502"/>
              <a:gd name="connsiteY3" fmla="*/ 441847 h 95250"/>
              <a:gd name="connisteX4" fmla="*/ 4140202 w 57502"/>
              <a:gd name="connsiteY4" fmla="*/ 0 h 95250"/>
              <a:gd name="connisteX5" fmla="*/ 3891823 w 57502"/>
              <a:gd name="connsiteY5" fmla="*/ 0 h 95250"/>
              <a:gd name="connisteX6" fmla="*/ 0 w 57502"/>
              <a:gd name="connsiteY6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140202" h="6858000">
                <a:moveTo>
                  <a:pt x="0" y="6858000"/>
                </a:moveTo>
                <a:lnTo>
                  <a:pt x="1289" y="6858000"/>
                </a:lnTo>
                <a:cubicBezTo>
                  <a:pt x="1381" y="6857342"/>
                  <a:pt x="1481" y="6856683"/>
                  <a:pt x="1573" y="6856007"/>
                </a:cubicBezTo>
                <a:cubicBezTo>
                  <a:pt x="427180" y="3898554"/>
                  <a:pt x="2023494" y="1478256"/>
                  <a:pt x="4140202" y="441847"/>
                </a:cubicBezTo>
                <a:lnTo>
                  <a:pt x="4140202" y="0"/>
                </a:lnTo>
                <a:lnTo>
                  <a:pt x="3891824" y="0"/>
                </a:lnTo>
                <a:cubicBezTo>
                  <a:pt x="1774192" y="1216563"/>
                  <a:pt x="245708" y="3796241"/>
                  <a:pt x="0" y="6858000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3070" y="441325"/>
            <a:ext cx="4138930" cy="641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09603" y="1282702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609603" y="812801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 rot="10800000" flipV="1">
            <a:off x="0" y="3185788"/>
            <a:ext cx="12191365" cy="3672840"/>
          </a:xfrm>
          <a:custGeom>
            <a:avLst/>
            <a:gdLst>
              <a:gd name="connisteX0" fmla="*/ 0 w 169333"/>
              <a:gd name="connsiteY0" fmla="*/ 695556 h 51002"/>
              <a:gd name="connisteX1" fmla="*/ 0 w 169333"/>
              <a:gd name="connsiteY1" fmla="*/ 3672202 h 51002"/>
              <a:gd name="connisteX2" fmla="*/ 12191996 w 169333"/>
              <a:gd name="connsiteY2" fmla="*/ 3672202 h 51002"/>
              <a:gd name="connisteX3" fmla="*/ 12191996 w 169333"/>
              <a:gd name="connsiteY3" fmla="*/ 0 h 51002"/>
              <a:gd name="connisteX4" fmla="*/ 5251454 w 169333"/>
              <a:gd name="connsiteY4" fmla="*/ 1510351 h 51002"/>
              <a:gd name="connisteX5" fmla="*/ 0 w 169333"/>
              <a:gd name="connsiteY5" fmla="*/ 695556 h 51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672212">
                <a:moveTo>
                  <a:pt x="0" y="695557"/>
                </a:moveTo>
                <a:lnTo>
                  <a:pt x="0" y="3672203"/>
                </a:lnTo>
                <a:lnTo>
                  <a:pt x="12191997" y="3672203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2654302"/>
            <a:ext cx="11366500" cy="2041525"/>
          </a:xfrm>
          <a:custGeom>
            <a:avLst/>
            <a:gdLst>
              <a:gd name="connisteX0" fmla="*/ 11366686 w 157870"/>
              <a:gd name="connsiteY0" fmla="*/ 1475228 h 28358"/>
              <a:gd name="connisteX1" fmla="*/ 7613651 w 157870"/>
              <a:gd name="connsiteY1" fmla="*/ 1876714 h 28358"/>
              <a:gd name="connisteX2" fmla="*/ 0 w 157870"/>
              <a:gd name="connsiteY2" fmla="*/ 0 h 28358"/>
              <a:gd name="connisteX3" fmla="*/ 0 w 157870"/>
              <a:gd name="connsiteY3" fmla="*/ 531485 h 28358"/>
              <a:gd name="connisteX4" fmla="*/ 6940552 w 157870"/>
              <a:gd name="connsiteY4" fmla="*/ 2041846 h 28358"/>
              <a:gd name="connisteX5" fmla="*/ 11366686 w 157870"/>
              <a:gd name="connsiteY5" fmla="*/ 1475228 h 2835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366687" h="2041837">
                <a:moveTo>
                  <a:pt x="11366687" y="1475229"/>
                </a:moveTo>
                <a:cubicBezTo>
                  <a:pt x="10196703" y="1734946"/>
                  <a:pt x="8932554" y="1876715"/>
                  <a:pt x="7613651" y="1876715"/>
                </a:cubicBezTo>
                <a:cubicBezTo>
                  <a:pt x="4650355" y="1876715"/>
                  <a:pt x="1963500" y="1161059"/>
                  <a:pt x="0" y="0"/>
                </a:cubicBezTo>
                <a:lnTo>
                  <a:pt x="0" y="531486"/>
                </a:lnTo>
                <a:cubicBezTo>
                  <a:pt x="1884414" y="1474863"/>
                  <a:pt x="4302974" y="2041846"/>
                  <a:pt x="6940552" y="2041846"/>
                </a:cubicBezTo>
                <a:cubicBezTo>
                  <a:pt x="8516530" y="2041846"/>
                  <a:pt x="10014317" y="1839416"/>
                  <a:pt x="11366687" y="147522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3263896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9"/>
            </p:custDataLst>
          </p:nvPr>
        </p:nvSpPr>
        <p:spPr>
          <a:xfrm>
            <a:off x="7315200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533397" y="5029200"/>
            <a:ext cx="11125203" cy="1219197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4000"/>
              </a:lnSpc>
              <a:buNone/>
              <a:defRPr sz="4800" b="0">
                <a:solidFill>
                  <a:schemeClr val="accent3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4911727" y="1691878"/>
            <a:ext cx="2368552" cy="1767563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106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0" y="3619497"/>
            <a:ext cx="12191365" cy="2108835"/>
          </a:xfrm>
          <a:custGeom>
            <a:avLst/>
            <a:gdLst>
              <a:gd name="connisteX0" fmla="*/ 0 w 169333"/>
              <a:gd name="connsiteY0" fmla="*/ 1292303 h 29280"/>
              <a:gd name="connisteX1" fmla="*/ 0 w 169333"/>
              <a:gd name="connsiteY1" fmla="*/ 1269982 h 29280"/>
              <a:gd name="connisteX2" fmla="*/ 4578345 w 169333"/>
              <a:gd name="connsiteY2" fmla="*/ 1879256 h 29280"/>
              <a:gd name="connisteX3" fmla="*/ 12191996 w 169333"/>
              <a:gd name="connsiteY3" fmla="*/ 0 h 29280"/>
              <a:gd name="connisteX4" fmla="*/ 12191996 w 169333"/>
              <a:gd name="connsiteY4" fmla="*/ 595795 h 29280"/>
              <a:gd name="connisteX5" fmla="*/ 5251454 w 169333"/>
              <a:gd name="connsiteY5" fmla="*/ 2108204 h 29280"/>
              <a:gd name="connisteX6" fmla="*/ 0 w 169333"/>
              <a:gd name="connsiteY6" fmla="*/ 1292303 h 292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8204">
                <a:moveTo>
                  <a:pt x="0" y="1292303"/>
                </a:moveTo>
                <a:lnTo>
                  <a:pt x="0" y="1269983"/>
                </a:lnTo>
                <a:cubicBezTo>
                  <a:pt x="1391845" y="1661008"/>
                  <a:pt x="2943006" y="1879257"/>
                  <a:pt x="4578346" y="1879257"/>
                </a:cubicBezTo>
                <a:cubicBezTo>
                  <a:pt x="7541642" y="1879257"/>
                  <a:pt x="10228506" y="1162641"/>
                  <a:pt x="12191997" y="0"/>
                </a:cubicBezTo>
                <a:lnTo>
                  <a:pt x="12191997" y="595796"/>
                </a:lnTo>
                <a:cubicBezTo>
                  <a:pt x="10307583" y="1540462"/>
                  <a:pt x="7889023" y="2108204"/>
                  <a:pt x="5251454" y="2108204"/>
                </a:cubicBezTo>
                <a:cubicBezTo>
                  <a:pt x="3347298" y="2108204"/>
                  <a:pt x="1557287" y="1812304"/>
                  <a:pt x="0" y="1292303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4203698"/>
            <a:ext cx="12191365" cy="2654935"/>
          </a:xfrm>
          <a:custGeom>
            <a:avLst/>
            <a:gdLst>
              <a:gd name="connisteX0" fmla="*/ 0 w 169333"/>
              <a:gd name="connsiteY0" fmla="*/ 695318 h 36865"/>
              <a:gd name="connisteX1" fmla="*/ 0 w 169333"/>
              <a:gd name="connsiteY1" fmla="*/ 2654302 h 36865"/>
              <a:gd name="connisteX2" fmla="*/ 12191996 w 169333"/>
              <a:gd name="connsiteY2" fmla="*/ 2654302 h 36865"/>
              <a:gd name="connisteX3" fmla="*/ 12191996 w 169333"/>
              <a:gd name="connsiteY3" fmla="*/ 0 h 36865"/>
              <a:gd name="connisteX4" fmla="*/ 5251454 w 169333"/>
              <a:gd name="connsiteY4" fmla="*/ 1509829 h 36865"/>
              <a:gd name="connisteX5" fmla="*/ 0 w 169333"/>
              <a:gd name="connsiteY5" fmla="*/ 695318 h 368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654302">
                <a:moveTo>
                  <a:pt x="0" y="695319"/>
                </a:moveTo>
                <a:lnTo>
                  <a:pt x="0" y="2654302"/>
                </a:lnTo>
                <a:lnTo>
                  <a:pt x="12191997" y="2654302"/>
                </a:lnTo>
                <a:lnTo>
                  <a:pt x="12191997" y="0"/>
                </a:lnTo>
                <a:cubicBezTo>
                  <a:pt x="10307583" y="943048"/>
                  <a:pt x="7889023" y="1509830"/>
                  <a:pt x="5251454" y="1509830"/>
                </a:cubicBezTo>
                <a:cubicBezTo>
                  <a:pt x="3347298" y="1509830"/>
                  <a:pt x="1557287" y="1214433"/>
                  <a:pt x="0" y="69531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3327401" y="2146298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11" name="标题 10"/>
          <p:cNvSpPr>
            <a:spLocks noGrp="1"/>
          </p:cNvSpPr>
          <p:nvPr>
            <p:ph type="ctrTitle" idx="14" hasCustomPrompt="1"/>
            <p:custDataLst>
              <p:tags r:id="rId10"/>
            </p:custDataLst>
          </p:nvPr>
        </p:nvSpPr>
        <p:spPr>
          <a:xfrm>
            <a:off x="3263896" y="2603498"/>
            <a:ext cx="5651504" cy="1015999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9" Type="http://schemas.openxmlformats.org/officeDocument/2006/relationships/theme" Target="../theme/theme3.xml"/><Relationship Id="rId18" Type="http://schemas.openxmlformats.org/officeDocument/2006/relationships/tags" Target="../tags/tag220.xml"/><Relationship Id="rId17" Type="http://schemas.openxmlformats.org/officeDocument/2006/relationships/tags" Target="../tags/tag219.xml"/><Relationship Id="rId16" Type="http://schemas.openxmlformats.org/officeDocument/2006/relationships/tags" Target="../tags/tag218.xml"/><Relationship Id="rId15" Type="http://schemas.openxmlformats.org/officeDocument/2006/relationships/tags" Target="../tags/tag217.xml"/><Relationship Id="rId14" Type="http://schemas.openxmlformats.org/officeDocument/2006/relationships/tags" Target="../tags/tag216.xml"/><Relationship Id="rId13" Type="http://schemas.openxmlformats.org/officeDocument/2006/relationships/tags" Target="../tags/tag215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2.xml"/><Relationship Id="rId1" Type="http://schemas.openxmlformats.org/officeDocument/2006/relationships/tags" Target="../tags/tag22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tags" Target="../tags/tag310.xml"/><Relationship Id="rId3" Type="http://schemas.openxmlformats.org/officeDocument/2006/relationships/image" Target="../media/image15.png"/><Relationship Id="rId2" Type="http://schemas.openxmlformats.org/officeDocument/2006/relationships/tags" Target="../tags/tag309.xml"/><Relationship Id="rId1" Type="http://schemas.openxmlformats.org/officeDocument/2006/relationships/tags" Target="../tags/tag30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17.xml"/><Relationship Id="rId8" Type="http://schemas.openxmlformats.org/officeDocument/2006/relationships/tags" Target="../tags/tag316.xml"/><Relationship Id="rId7" Type="http://schemas.openxmlformats.org/officeDocument/2006/relationships/tags" Target="../tags/tag315.xml"/><Relationship Id="rId6" Type="http://schemas.openxmlformats.org/officeDocument/2006/relationships/tags" Target="../tags/tag314.xml"/><Relationship Id="rId5" Type="http://schemas.openxmlformats.org/officeDocument/2006/relationships/image" Target="../media/image8.png"/><Relationship Id="rId4" Type="http://schemas.openxmlformats.org/officeDocument/2006/relationships/image" Target="../media/image16.jpeg"/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319.xml"/><Relationship Id="rId10" Type="http://schemas.openxmlformats.org/officeDocument/2006/relationships/tags" Target="../tags/tag318.xml"/><Relationship Id="rId1" Type="http://schemas.openxmlformats.org/officeDocument/2006/relationships/tags" Target="../tags/tag31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27.xml"/><Relationship Id="rId8" Type="http://schemas.openxmlformats.org/officeDocument/2006/relationships/tags" Target="../tags/tag326.xml"/><Relationship Id="rId7" Type="http://schemas.openxmlformats.org/officeDocument/2006/relationships/tags" Target="../tags/tag325.xml"/><Relationship Id="rId6" Type="http://schemas.openxmlformats.org/officeDocument/2006/relationships/tags" Target="../tags/tag324.xml"/><Relationship Id="rId5" Type="http://schemas.openxmlformats.org/officeDocument/2006/relationships/tags" Target="../tags/tag323.xml"/><Relationship Id="rId4" Type="http://schemas.openxmlformats.org/officeDocument/2006/relationships/image" Target="../media/image17.png"/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335.xml"/><Relationship Id="rId17" Type="http://schemas.openxmlformats.org/officeDocument/2006/relationships/image" Target="../media/image18.png"/><Relationship Id="rId16" Type="http://schemas.openxmlformats.org/officeDocument/2006/relationships/tags" Target="../tags/tag334.xml"/><Relationship Id="rId15" Type="http://schemas.openxmlformats.org/officeDocument/2006/relationships/tags" Target="../tags/tag333.xml"/><Relationship Id="rId14" Type="http://schemas.openxmlformats.org/officeDocument/2006/relationships/tags" Target="../tags/tag332.xml"/><Relationship Id="rId13" Type="http://schemas.openxmlformats.org/officeDocument/2006/relationships/tags" Target="../tags/tag331.xml"/><Relationship Id="rId12" Type="http://schemas.openxmlformats.org/officeDocument/2006/relationships/tags" Target="../tags/tag330.xml"/><Relationship Id="rId11" Type="http://schemas.openxmlformats.org/officeDocument/2006/relationships/tags" Target="../tags/tag329.xml"/><Relationship Id="rId10" Type="http://schemas.openxmlformats.org/officeDocument/2006/relationships/tags" Target="../tags/tag328.xml"/><Relationship Id="rId1" Type="http://schemas.openxmlformats.org/officeDocument/2006/relationships/tags" Target="../tags/tag32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41.xml"/><Relationship Id="rId8" Type="http://schemas.openxmlformats.org/officeDocument/2006/relationships/tags" Target="../tags/tag340.xml"/><Relationship Id="rId7" Type="http://schemas.openxmlformats.org/officeDocument/2006/relationships/image" Target="../media/image8.png"/><Relationship Id="rId6" Type="http://schemas.openxmlformats.org/officeDocument/2006/relationships/image" Target="../media/image19.jpeg"/><Relationship Id="rId5" Type="http://schemas.openxmlformats.org/officeDocument/2006/relationships/tags" Target="../tags/tag339.xml"/><Relationship Id="rId4" Type="http://schemas.openxmlformats.org/officeDocument/2006/relationships/tags" Target="../tags/tag338.xml"/><Relationship Id="rId3" Type="http://schemas.openxmlformats.org/officeDocument/2006/relationships/tags" Target="../tags/tag337.xml"/><Relationship Id="rId25" Type="http://schemas.openxmlformats.org/officeDocument/2006/relationships/slideLayout" Target="../slideLayouts/slideLayout18.xml"/><Relationship Id="rId24" Type="http://schemas.openxmlformats.org/officeDocument/2006/relationships/tags" Target="../tags/tag353.xml"/><Relationship Id="rId23" Type="http://schemas.openxmlformats.org/officeDocument/2006/relationships/image" Target="../media/image22.png"/><Relationship Id="rId22" Type="http://schemas.openxmlformats.org/officeDocument/2006/relationships/tags" Target="../tags/tag352.xml"/><Relationship Id="rId21" Type="http://schemas.openxmlformats.org/officeDocument/2006/relationships/tags" Target="../tags/tag351.xml"/><Relationship Id="rId20" Type="http://schemas.openxmlformats.org/officeDocument/2006/relationships/tags" Target="../tags/tag350.xml"/><Relationship Id="rId2" Type="http://schemas.openxmlformats.org/officeDocument/2006/relationships/image" Target="../media/image4.png"/><Relationship Id="rId19" Type="http://schemas.openxmlformats.org/officeDocument/2006/relationships/tags" Target="../tags/tag349.xml"/><Relationship Id="rId18" Type="http://schemas.openxmlformats.org/officeDocument/2006/relationships/tags" Target="../tags/tag348.xml"/><Relationship Id="rId17" Type="http://schemas.openxmlformats.org/officeDocument/2006/relationships/tags" Target="../tags/tag347.xml"/><Relationship Id="rId16" Type="http://schemas.openxmlformats.org/officeDocument/2006/relationships/tags" Target="../tags/tag346.xml"/><Relationship Id="rId15" Type="http://schemas.openxmlformats.org/officeDocument/2006/relationships/image" Target="../media/image21.jpeg"/><Relationship Id="rId14" Type="http://schemas.openxmlformats.org/officeDocument/2006/relationships/tags" Target="../tags/tag345.xml"/><Relationship Id="rId13" Type="http://schemas.openxmlformats.org/officeDocument/2006/relationships/tags" Target="../tags/tag344.xml"/><Relationship Id="rId12" Type="http://schemas.openxmlformats.org/officeDocument/2006/relationships/image" Target="../media/image20.jpeg"/><Relationship Id="rId11" Type="http://schemas.openxmlformats.org/officeDocument/2006/relationships/tags" Target="../tags/tag343.xml"/><Relationship Id="rId10" Type="http://schemas.openxmlformats.org/officeDocument/2006/relationships/tags" Target="../tags/tag342.xml"/><Relationship Id="rId1" Type="http://schemas.openxmlformats.org/officeDocument/2006/relationships/tags" Target="../tags/tag336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62.xml"/><Relationship Id="rId8" Type="http://schemas.openxmlformats.org/officeDocument/2006/relationships/tags" Target="../tags/tag361.xml"/><Relationship Id="rId7" Type="http://schemas.openxmlformats.org/officeDocument/2006/relationships/tags" Target="../tags/tag360.xml"/><Relationship Id="rId6" Type="http://schemas.openxmlformats.org/officeDocument/2006/relationships/tags" Target="../tags/tag359.xml"/><Relationship Id="rId5" Type="http://schemas.openxmlformats.org/officeDocument/2006/relationships/tags" Target="../tags/tag358.xml"/><Relationship Id="rId4" Type="http://schemas.openxmlformats.org/officeDocument/2006/relationships/tags" Target="../tags/tag357.xml"/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366.xml"/><Relationship Id="rId12" Type="http://schemas.openxmlformats.org/officeDocument/2006/relationships/tags" Target="../tags/tag365.xml"/><Relationship Id="rId11" Type="http://schemas.openxmlformats.org/officeDocument/2006/relationships/tags" Target="../tags/tag364.xml"/><Relationship Id="rId10" Type="http://schemas.openxmlformats.org/officeDocument/2006/relationships/tags" Target="../tags/tag363.xml"/><Relationship Id="rId1" Type="http://schemas.openxmlformats.org/officeDocument/2006/relationships/tags" Target="../tags/tag35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369.xml"/><Relationship Id="rId2" Type="http://schemas.openxmlformats.org/officeDocument/2006/relationships/tags" Target="../tags/tag368.xml"/><Relationship Id="rId1" Type="http://schemas.openxmlformats.org/officeDocument/2006/relationships/tags" Target="../tags/tag3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33.xml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tags" Target="../tags/tag228.xml"/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1" Type="http://schemas.openxmlformats.org/officeDocument/2006/relationships/slideLayout" Target="../slideLayouts/slideLayout14.xml"/><Relationship Id="rId10" Type="http://schemas.openxmlformats.org/officeDocument/2006/relationships/tags" Target="../tags/tag234.xml"/><Relationship Id="rId1" Type="http://schemas.openxmlformats.org/officeDocument/2006/relationships/tags" Target="../tags/tag225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37.xml"/><Relationship Id="rId2" Type="http://schemas.openxmlformats.org/officeDocument/2006/relationships/tags" Target="../tags/tag236.xml"/><Relationship Id="rId1" Type="http://schemas.openxmlformats.org/officeDocument/2006/relationships/tags" Target="../tags/tag23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252.xml"/><Relationship Id="rId15" Type="http://schemas.openxmlformats.org/officeDocument/2006/relationships/image" Target="../media/image5.emf"/><Relationship Id="rId14" Type="http://schemas.openxmlformats.org/officeDocument/2006/relationships/tags" Target="../tags/tag251.xml"/><Relationship Id="rId13" Type="http://schemas.openxmlformats.org/officeDocument/2006/relationships/tags" Target="../tags/tag250.xml"/><Relationship Id="rId12" Type="http://schemas.openxmlformats.org/officeDocument/2006/relationships/tags" Target="../tags/tag249.xml"/><Relationship Id="rId11" Type="http://schemas.openxmlformats.org/officeDocument/2006/relationships/tags" Target="../tags/tag248.xml"/><Relationship Id="rId10" Type="http://schemas.openxmlformats.org/officeDocument/2006/relationships/tags" Target="../tags/tag247.xml"/><Relationship Id="rId1" Type="http://schemas.openxmlformats.org/officeDocument/2006/relationships/tags" Target="../tags/tag23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tags" Target="../tags/tag259.xml"/><Relationship Id="rId7" Type="http://schemas.openxmlformats.org/officeDocument/2006/relationships/tags" Target="../tags/tag258.xml"/><Relationship Id="rId6" Type="http://schemas.openxmlformats.org/officeDocument/2006/relationships/tags" Target="../tags/tag257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3" Type="http://schemas.openxmlformats.org/officeDocument/2006/relationships/image" Target="../media/image6.png"/><Relationship Id="rId2" Type="http://schemas.openxmlformats.org/officeDocument/2006/relationships/tags" Target="../tags/tag254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65.xml"/><Relationship Id="rId16" Type="http://schemas.openxmlformats.org/officeDocument/2006/relationships/image" Target="../media/image5.emf"/><Relationship Id="rId15" Type="http://schemas.openxmlformats.org/officeDocument/2006/relationships/tags" Target="../tags/tag264.xml"/><Relationship Id="rId14" Type="http://schemas.openxmlformats.org/officeDocument/2006/relationships/tags" Target="../tags/tag263.xml"/><Relationship Id="rId13" Type="http://schemas.openxmlformats.org/officeDocument/2006/relationships/tags" Target="../tags/tag262.xml"/><Relationship Id="rId12" Type="http://schemas.openxmlformats.org/officeDocument/2006/relationships/tags" Target="../tags/tag261.xml"/><Relationship Id="rId11" Type="http://schemas.openxmlformats.org/officeDocument/2006/relationships/tags" Target="../tags/tag260.xml"/><Relationship Id="rId10" Type="http://schemas.openxmlformats.org/officeDocument/2006/relationships/image" Target="../media/image8.png"/><Relationship Id="rId1" Type="http://schemas.openxmlformats.org/officeDocument/2006/relationships/tags" Target="../tags/tag25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73.xml"/><Relationship Id="rId8" Type="http://schemas.openxmlformats.org/officeDocument/2006/relationships/tags" Target="../tags/tag272.xml"/><Relationship Id="rId7" Type="http://schemas.openxmlformats.org/officeDocument/2006/relationships/tags" Target="../tags/tag271.xml"/><Relationship Id="rId6" Type="http://schemas.openxmlformats.org/officeDocument/2006/relationships/tags" Target="../tags/tag270.xml"/><Relationship Id="rId5" Type="http://schemas.openxmlformats.org/officeDocument/2006/relationships/tags" Target="../tags/tag269.xml"/><Relationship Id="rId4" Type="http://schemas.openxmlformats.org/officeDocument/2006/relationships/tags" Target="../tags/tag268.xml"/><Relationship Id="rId3" Type="http://schemas.openxmlformats.org/officeDocument/2006/relationships/image" Target="../media/image9.png"/><Relationship Id="rId23" Type="http://schemas.openxmlformats.org/officeDocument/2006/relationships/slideLayout" Target="../slideLayouts/slideLayout18.xml"/><Relationship Id="rId22" Type="http://schemas.openxmlformats.org/officeDocument/2006/relationships/tags" Target="../tags/tag282.xml"/><Relationship Id="rId21" Type="http://schemas.openxmlformats.org/officeDocument/2006/relationships/image" Target="../media/image12.png"/><Relationship Id="rId20" Type="http://schemas.openxmlformats.org/officeDocument/2006/relationships/tags" Target="../tags/tag281.xml"/><Relationship Id="rId2" Type="http://schemas.openxmlformats.org/officeDocument/2006/relationships/tags" Target="../tags/tag267.xml"/><Relationship Id="rId19" Type="http://schemas.openxmlformats.org/officeDocument/2006/relationships/tags" Target="../tags/tag280.xml"/><Relationship Id="rId18" Type="http://schemas.openxmlformats.org/officeDocument/2006/relationships/tags" Target="../tags/tag279.xml"/><Relationship Id="rId17" Type="http://schemas.openxmlformats.org/officeDocument/2006/relationships/tags" Target="../tags/tag278.xml"/><Relationship Id="rId16" Type="http://schemas.openxmlformats.org/officeDocument/2006/relationships/tags" Target="../tags/tag277.xml"/><Relationship Id="rId15" Type="http://schemas.openxmlformats.org/officeDocument/2006/relationships/image" Target="../media/image11.jpeg"/><Relationship Id="rId14" Type="http://schemas.openxmlformats.org/officeDocument/2006/relationships/tags" Target="../tags/tag276.xml"/><Relationship Id="rId13" Type="http://schemas.openxmlformats.org/officeDocument/2006/relationships/image" Target="../media/image8.png"/><Relationship Id="rId12" Type="http://schemas.openxmlformats.org/officeDocument/2006/relationships/image" Target="../media/image10.jpeg"/><Relationship Id="rId11" Type="http://schemas.openxmlformats.org/officeDocument/2006/relationships/tags" Target="../tags/tag275.xml"/><Relationship Id="rId10" Type="http://schemas.openxmlformats.org/officeDocument/2006/relationships/tags" Target="../tags/tag274.xml"/><Relationship Id="rId1" Type="http://schemas.openxmlformats.org/officeDocument/2006/relationships/tags" Target="../tags/tag266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91.xml"/><Relationship Id="rId8" Type="http://schemas.openxmlformats.org/officeDocument/2006/relationships/tags" Target="../tags/tag290.xml"/><Relationship Id="rId7" Type="http://schemas.openxmlformats.org/officeDocument/2006/relationships/tags" Target="../tags/tag289.xml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4" Type="http://schemas.openxmlformats.org/officeDocument/2006/relationships/tags" Target="../tags/tag286.xml"/><Relationship Id="rId3" Type="http://schemas.openxmlformats.org/officeDocument/2006/relationships/tags" Target="../tags/tag285.xml"/><Relationship Id="rId2" Type="http://schemas.openxmlformats.org/officeDocument/2006/relationships/tags" Target="../tags/tag284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92.xml"/><Relationship Id="rId10" Type="http://schemas.openxmlformats.org/officeDocument/2006/relationships/image" Target="../media/image13.png"/><Relationship Id="rId1" Type="http://schemas.openxmlformats.org/officeDocument/2006/relationships/tags" Target="../tags/tag28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301.xml"/><Relationship Id="rId8" Type="http://schemas.openxmlformats.org/officeDocument/2006/relationships/tags" Target="../tags/tag300.xml"/><Relationship Id="rId7" Type="http://schemas.openxmlformats.org/officeDocument/2006/relationships/tags" Target="../tags/tag299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7" Type="http://schemas.openxmlformats.org/officeDocument/2006/relationships/slideLayout" Target="../slideLayouts/slideLayout18.xml"/><Relationship Id="rId16" Type="http://schemas.openxmlformats.org/officeDocument/2006/relationships/tags" Target="../tags/tag307.xml"/><Relationship Id="rId15" Type="http://schemas.openxmlformats.org/officeDocument/2006/relationships/image" Target="../media/image14.png"/><Relationship Id="rId14" Type="http://schemas.openxmlformats.org/officeDocument/2006/relationships/tags" Target="../tags/tag306.xml"/><Relationship Id="rId13" Type="http://schemas.openxmlformats.org/officeDocument/2006/relationships/tags" Target="../tags/tag305.xml"/><Relationship Id="rId12" Type="http://schemas.openxmlformats.org/officeDocument/2006/relationships/tags" Target="../tags/tag304.xml"/><Relationship Id="rId11" Type="http://schemas.openxmlformats.org/officeDocument/2006/relationships/tags" Target="../tags/tag303.xml"/><Relationship Id="rId10" Type="http://schemas.openxmlformats.org/officeDocument/2006/relationships/tags" Target="../tags/tag302.xml"/><Relationship Id="rId1" Type="http://schemas.openxmlformats.org/officeDocument/2006/relationships/tags" Target="../tags/tag2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>
          <a:xfrm>
            <a:off x="402590" y="4965700"/>
            <a:ext cx="11747500" cy="1016000"/>
          </a:xfrm>
        </p:spPr>
        <p:txBody>
          <a:bodyPr/>
          <a:p>
            <a:r>
              <a:rPr lang="zh-CN" altLang="en-US"/>
              <a:t>项目二</a:t>
            </a:r>
            <a:r>
              <a:rPr lang="en-US" altLang="zh-CN"/>
              <a:t> </a:t>
            </a:r>
            <a:r>
              <a:rPr lang="zh-CN" altLang="en-US"/>
              <a:t>空调制冷系统的维修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0"/>
            <a:ext cx="1828800" cy="6858000"/>
          </a:xfrm>
          <a:custGeom>
            <a:avLst/>
            <a:gdLst>
              <a:gd name="connisteX0" fmla="*/ 1828800 w 25400"/>
              <a:gd name="connsiteY0" fmla="*/ 6858000 h 95250"/>
              <a:gd name="connisteX1" fmla="*/ 868423 w 25400"/>
              <a:gd name="connsiteY1" fmla="*/ 3264206 h 95250"/>
              <a:gd name="connisteX2" fmla="*/ 1569741 w 25400"/>
              <a:gd name="connsiteY2" fmla="*/ 0 h 95250"/>
              <a:gd name="connisteX3" fmla="*/ 0 w 25400"/>
              <a:gd name="connsiteY3" fmla="*/ 0 h 95250"/>
              <a:gd name="connisteX4" fmla="*/ 0 w 25400"/>
              <a:gd name="connsiteY4" fmla="*/ 6858000 h 95250"/>
              <a:gd name="connisteX5" fmla="*/ 182880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1828800" y="6858000"/>
                </a:moveTo>
                <a:cubicBezTo>
                  <a:pt x="1267880" y="6314380"/>
                  <a:pt x="868424" y="4910438"/>
                  <a:pt x="868424" y="3264207"/>
                </a:cubicBezTo>
                <a:cubicBezTo>
                  <a:pt x="868424" y="1884862"/>
                  <a:pt x="1148861" y="675604"/>
                  <a:pt x="1569741" y="0"/>
                </a:cubicBezTo>
                <a:lnTo>
                  <a:pt x="0" y="0"/>
                </a:lnTo>
                <a:lnTo>
                  <a:pt x="0" y="6858000"/>
                </a:lnTo>
                <a:lnTo>
                  <a:pt x="182880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828165" y="246380"/>
            <a:ext cx="9893935" cy="961390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秦</a:t>
            </a:r>
            <a:r>
              <a:rPr lang="en-US" altLang="zh-CN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PLUS EV</a:t>
            </a: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制冷板换膨胀阀电路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1450340"/>
            <a:ext cx="7152640" cy="4787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711202"/>
            <a:ext cx="11938000" cy="2070100"/>
          </a:xfrm>
          <a:custGeom>
            <a:avLst/>
            <a:gdLst>
              <a:gd name="connisteX0" fmla="*/ 11938004 w 165805"/>
              <a:gd name="connsiteY0" fmla="*/ 736604 h 28751"/>
              <a:gd name="connisteX1" fmla="*/ 7610916 w 165805"/>
              <a:gd name="connsiteY1" fmla="*/ 193962 h 28751"/>
              <a:gd name="connisteX2" fmla="*/ 0 w 165805"/>
              <a:gd name="connsiteY2" fmla="*/ 2070101 h 28751"/>
              <a:gd name="connisteX3" fmla="*/ 0 w 165805"/>
              <a:gd name="connsiteY3" fmla="*/ 1509893 h 28751"/>
              <a:gd name="connisteX4" fmla="*/ 6938064 w 165805"/>
              <a:gd name="connsiteY4" fmla="*/ 0 h 28751"/>
              <a:gd name="connisteX5" fmla="*/ 11938004 w 165805"/>
              <a:gd name="connsiteY5" fmla="*/ 736604 h 2875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938004" h="2070101">
                <a:moveTo>
                  <a:pt x="11938004" y="736604"/>
                </a:moveTo>
                <a:cubicBezTo>
                  <a:pt x="10608402" y="386736"/>
                  <a:pt x="9153473" y="193963"/>
                  <a:pt x="7610917" y="193963"/>
                </a:cubicBezTo>
                <a:cubicBezTo>
                  <a:pt x="4648682" y="193963"/>
                  <a:pt x="1962796" y="909398"/>
                  <a:pt x="0" y="2070101"/>
                </a:cubicBezTo>
                <a:lnTo>
                  <a:pt x="0" y="1509894"/>
                </a:lnTo>
                <a:cubicBezTo>
                  <a:pt x="1883728" y="566800"/>
                  <a:pt x="4301429" y="0"/>
                  <a:pt x="6938065" y="0"/>
                </a:cubicBezTo>
                <a:cubicBezTo>
                  <a:pt x="8745678" y="0"/>
                  <a:pt x="10437702" y="265176"/>
                  <a:pt x="11938004" y="73660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12191365" cy="2222500"/>
          </a:xfrm>
          <a:custGeom>
            <a:avLst/>
            <a:gdLst>
              <a:gd name="connisteX0" fmla="*/ 12191996 w 169333"/>
              <a:gd name="connsiteY0" fmla="*/ 1529526 h 30868"/>
              <a:gd name="connisteX1" fmla="*/ 12191996 w 169333"/>
              <a:gd name="connsiteY1" fmla="*/ 0 h 30868"/>
              <a:gd name="connisteX2" fmla="*/ 0 w 169333"/>
              <a:gd name="connsiteY2" fmla="*/ 0 h 30868"/>
              <a:gd name="connisteX3" fmla="*/ 0 w 169333"/>
              <a:gd name="connsiteY3" fmla="*/ 2222504 h 30868"/>
              <a:gd name="connisteX4" fmla="*/ 6940552 w 169333"/>
              <a:gd name="connsiteY4" fmla="*/ 717739 h 30868"/>
              <a:gd name="connisteX5" fmla="*/ 12191996 w 169333"/>
              <a:gd name="connsiteY5" fmla="*/ 1529526 h 3086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222504">
                <a:moveTo>
                  <a:pt x="12191997" y="1529526"/>
                </a:moveTo>
                <a:lnTo>
                  <a:pt x="12191997" y="0"/>
                </a:lnTo>
                <a:lnTo>
                  <a:pt x="0" y="0"/>
                </a:lnTo>
                <a:lnTo>
                  <a:pt x="0" y="2222504"/>
                </a:lnTo>
                <a:cubicBezTo>
                  <a:pt x="1884414" y="1282611"/>
                  <a:pt x="4302974" y="717740"/>
                  <a:pt x="6940552" y="717740"/>
                </a:cubicBezTo>
                <a:cubicBezTo>
                  <a:pt x="8844699" y="717740"/>
                  <a:pt x="10634710" y="1012149"/>
                  <a:pt x="12191997" y="152952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BF/AppData/Roaming/Kingsoft/office6/wppai/generateppt/fd498cd3-4a0e-4d7a-a434-f78a51bc7aa1.jpgfd498cd3-4a0e-4d7a-a434-f78a51bc7aa1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26" r="126"/>
          <a:stretch>
            <a:fillRect/>
          </a:stretch>
        </p:blipFill>
        <p:spPr>
          <a:xfrm>
            <a:off x="609603" y="609603"/>
            <a:ext cx="10972800" cy="35045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9603" y="47244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空调制冷系统作用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648200" y="4749800"/>
            <a:ext cx="7010400" cy="1473200"/>
            <a:chOff x="7320" y="7480"/>
            <a:chExt cx="11040" cy="2320"/>
          </a:xfrm>
        </p:grpSpPr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3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维持电池温度稳定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3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通过空调制冷系统，确保电池在适宜的温度范围内工作，避免过热或过冷影响性能。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3020" y="7480"/>
              <a:ext cx="53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延长电池使用寿命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3020" y="8360"/>
              <a:ext cx="53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空调制冷系统有助于减少电池温度波动，从而延长电动汽车动力电池的使用寿命。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秦</a:t>
            </a:r>
            <a:r>
              <a:rPr lang="en-US" altLang="zh-CN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PLUS EV</a:t>
            </a: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空调制冷系统组成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 rot="10800000" flipV="1">
            <a:off x="1371600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609603" y="1828800"/>
            <a:ext cx="1828800" cy="4418965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6"/>
            </p:custDataLst>
          </p:nvPr>
        </p:nvSpPr>
        <p:spPr>
          <a:xfrm>
            <a:off x="609603" y="1828800"/>
            <a:ext cx="864870" cy="1522095"/>
          </a:xfrm>
          <a:custGeom>
            <a:avLst/>
            <a:gdLst>
              <a:gd name="connisteX0" fmla="*/ 439186 w 12012"/>
              <a:gd name="connsiteY0" fmla="*/ 0 h 21141"/>
              <a:gd name="connisteX1" fmla="*/ 785981 w 12012"/>
              <a:gd name="connsiteY1" fmla="*/ 331524 h 21141"/>
              <a:gd name="connisteX2" fmla="*/ 793991 w 12012"/>
              <a:gd name="connsiteY2" fmla="*/ 692685 h 21141"/>
              <a:gd name="connisteX3" fmla="*/ 0 w 12012"/>
              <a:gd name="connsiteY3" fmla="*/ 1522155 h 21141"/>
              <a:gd name="connisteX4" fmla="*/ 0 w 12012"/>
              <a:gd name="connsiteY4" fmla="*/ 0 h 21141"/>
              <a:gd name="connisteX5" fmla="*/ 439186 w 12012"/>
              <a:gd name="connsiteY5" fmla="*/ 0 h 2114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64885" h="1522156">
                <a:moveTo>
                  <a:pt x="439186" y="0"/>
                </a:moveTo>
                <a:lnTo>
                  <a:pt x="785982" y="331525"/>
                </a:lnTo>
                <a:cubicBezTo>
                  <a:pt x="887974" y="429027"/>
                  <a:pt x="891558" y="590757"/>
                  <a:pt x="793992" y="692685"/>
                </a:cubicBezTo>
                <a:lnTo>
                  <a:pt x="0" y="1522156"/>
                </a:lnTo>
                <a:lnTo>
                  <a:pt x="0" y="0"/>
                </a:lnTo>
                <a:lnTo>
                  <a:pt x="439186" y="0"/>
                </a:lnTo>
                <a:close/>
              </a:path>
            </a:pathLst>
          </a:custGeom>
          <a:solidFill>
            <a:schemeClr val="accent4">
              <a:alpha val="12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1435096" y="3949696"/>
            <a:ext cx="1000760" cy="2298065"/>
          </a:xfrm>
          <a:custGeom>
            <a:avLst/>
            <a:gdLst>
              <a:gd name="connisteX0" fmla="*/ 1000362 w 13893"/>
              <a:gd name="connsiteY0" fmla="*/ 0 h 31916"/>
              <a:gd name="connisteX1" fmla="*/ 1000362 w 13893"/>
              <a:gd name="connsiteY1" fmla="*/ 2298006 h 31916"/>
              <a:gd name="connisteX2" fmla="*/ 902284 w 13893"/>
              <a:gd name="connsiteY2" fmla="*/ 2298006 h 31916"/>
              <a:gd name="connisteX3" fmla="*/ 148599 w 13893"/>
              <a:gd name="connsiteY3" fmla="*/ 1689061 h 31916"/>
              <a:gd name="connisteX4" fmla="*/ 89025 w 13893"/>
              <a:gd name="connsiteY4" fmla="*/ 1126431 h 31916"/>
              <a:gd name="connisteX5" fmla="*/ 1000362 w 13893"/>
              <a:gd name="connsiteY5" fmla="*/ 0 h 3191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000363" h="2297997">
                <a:moveTo>
                  <a:pt x="1000363" y="0"/>
                </a:moveTo>
                <a:lnTo>
                  <a:pt x="1000363" y="2298006"/>
                </a:lnTo>
                <a:lnTo>
                  <a:pt x="902284" y="2298006"/>
                </a:lnTo>
                <a:lnTo>
                  <a:pt x="148599" y="1689061"/>
                </a:lnTo>
                <a:cubicBezTo>
                  <a:pt x="-23281" y="1550191"/>
                  <a:pt x="-49963" y="1298229"/>
                  <a:pt x="89026" y="1126431"/>
                </a:cubicBezTo>
                <a:lnTo>
                  <a:pt x="1000363" y="0"/>
                </a:lnTo>
                <a:close/>
              </a:path>
            </a:pathLst>
          </a:custGeom>
          <a:solidFill>
            <a:schemeClr val="accent4">
              <a:alpha val="15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2743200" y="1567180"/>
            <a:ext cx="3573780" cy="5162550"/>
            <a:chOff x="4000" y="6240"/>
            <a:chExt cx="4800" cy="12119"/>
          </a:xfrm>
        </p:grpSpPr>
        <p:sp>
          <p:nvSpPr>
            <p:cNvPr id="11" name="矩形 10"/>
            <p:cNvSpPr/>
            <p:nvPr>
              <p:custDataLst>
                <p:tags r:id="rId8"/>
              </p:custDataLst>
            </p:nvPr>
          </p:nvSpPr>
          <p:spPr>
            <a:xfrm>
              <a:off x="4000" y="6240"/>
              <a:ext cx="4640" cy="360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9"/>
              </p:custDataLst>
            </p:nvPr>
          </p:nvSpPr>
          <p:spPr>
            <a:xfrm>
              <a:off x="4160" y="14759"/>
              <a:ext cx="4640" cy="360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4480" y="6880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压缩机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4480" y="7760"/>
              <a:ext cx="39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压缩机是空调制冷系统的核心部件，负责压缩制冷剂，维持循环。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2"/>
              </p:custDataLst>
            </p:nvPr>
          </p:nvSpPr>
          <p:spPr>
            <a:xfrm>
              <a:off x="4000" y="10556"/>
              <a:ext cx="4640" cy="360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4640" y="15399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蒸发器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4"/>
              </p:custDataLst>
            </p:nvPr>
          </p:nvSpPr>
          <p:spPr>
            <a:xfrm>
              <a:off x="4640" y="16280"/>
              <a:ext cx="3639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蒸发器在制冷过程中吸收热量，降低车内温度，提供舒适的驾驶环境。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15"/>
              </p:custDataLst>
            </p:nvPr>
          </p:nvSpPr>
          <p:spPr>
            <a:xfrm>
              <a:off x="4480" y="11196"/>
              <a:ext cx="3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冷凝器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6"/>
              </p:custDataLst>
            </p:nvPr>
          </p:nvSpPr>
          <p:spPr>
            <a:xfrm>
              <a:off x="4480" y="12076"/>
              <a:ext cx="37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冷凝器用于将高温高压的制冷剂气体冷却成液体，释放热量到车外。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756" name="IM 756"/>
          <p:cNvPicPr/>
          <p:nvPr/>
        </p:nvPicPr>
        <p:blipFill>
          <a:blip r:embed="rId17"/>
          <a:stretch>
            <a:fillRect/>
          </a:stretch>
        </p:blipFill>
        <p:spPr>
          <a:xfrm>
            <a:off x="6609715" y="1829435"/>
            <a:ext cx="5104765" cy="4256405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主要部件认识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609603" y="1828800"/>
            <a:ext cx="10972800" cy="4419603"/>
            <a:chOff x="960" y="2880"/>
            <a:chExt cx="17280" cy="6960"/>
          </a:xfrm>
        </p:grpSpPr>
        <p:sp>
          <p:nvSpPr>
            <p:cNvPr id="7" name="矩形 6"/>
            <p:cNvSpPr/>
            <p:nvPr>
              <p:custDataLst>
                <p:tags r:id="rId4"/>
              </p:custDataLst>
            </p:nvPr>
          </p:nvSpPr>
          <p:spPr>
            <a:xfrm>
              <a:off x="960" y="6000"/>
              <a:ext cx="3960" cy="38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BF/AppData/Roaming/Kingsoft/office6/wppai/generateppt/3dc3bcdd4d49d51e87ea70e8b08eaaa9.jpg3dc3bcdd4d49d51e87ea70e8b08eaaa9"/>
            <p:cNvPicPr preferRelativeResize="0"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l="7705" r="7705"/>
            <a:stretch>
              <a:fillRect/>
            </a:stretch>
          </p:blipFill>
          <p:spPr>
            <a:xfrm>
              <a:off x="5400" y="2880"/>
              <a:ext cx="3960" cy="3120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>
              <a:off x="5400" y="6000"/>
              <a:ext cx="3960" cy="38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1440" y="632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冷却液循环泵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440" y="712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冷却液循环泵是电动汽车冷却系统的关键部件，负责推动冷却液在电池组和散热器之间循环流动。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BF/AppData/Roaming/Kingsoft/office6/wppai/generateppt/4464d0190cefe7d1c8ef0e7be46c977b.jpg4464d0190cefe7d1c8ef0e7be46c977b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7667" r="7667"/>
            <a:stretch>
              <a:fillRect/>
            </a:stretch>
          </p:blipFill>
          <p:spPr>
            <a:xfrm>
              <a:off x="9840" y="2880"/>
              <a:ext cx="3960" cy="3120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9" name="矩形 18"/>
            <p:cNvSpPr/>
            <p:nvPr>
              <p:custDataLst>
                <p:tags r:id="rId13"/>
              </p:custDataLst>
            </p:nvPr>
          </p:nvSpPr>
          <p:spPr>
            <a:xfrm>
              <a:off x="9840" y="6000"/>
              <a:ext cx="3960" cy="38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2" name="图片 21" descr="C:/Users/BF/AppData/Roaming/Kingsoft/office6/wppai/generateppt/a416508efaf377b43151e4a3bc67b9b8.jpga416508efaf377b43151e4a3bc67b9b8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10057" r="10057"/>
            <a:stretch>
              <a:fillRect/>
            </a:stretch>
          </p:blipFill>
          <p:spPr>
            <a:xfrm>
              <a:off x="14280" y="2880"/>
              <a:ext cx="3960" cy="3120"/>
            </a:xfrm>
            <a:prstGeom prst="rect">
              <a:avLst/>
            </a:prstGeom>
            <a:blipFill rotWithShape="1">
              <a:blip r:embed="rId7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5" name="矩形 24"/>
            <p:cNvSpPr/>
            <p:nvPr>
              <p:custDataLst>
                <p:tags r:id="rId16"/>
              </p:custDataLst>
            </p:nvPr>
          </p:nvSpPr>
          <p:spPr>
            <a:xfrm>
              <a:off x="14280" y="6000"/>
              <a:ext cx="3960" cy="38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5880" y="632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散热器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5880" y="712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散热器用于散发电池产生的热量，确保电池在适宜的温度下工作，防止过热。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9"/>
              </p:custDataLst>
            </p:nvPr>
          </p:nvSpPr>
          <p:spPr>
            <a:xfrm>
              <a:off x="10320" y="632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冷却液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0320" y="712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冷却液在电池冷却系统中起到传递热量的作用，通常需要具备良好的热稳定性和导热性能。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1"/>
              </p:custDataLst>
            </p:nvPr>
          </p:nvSpPr>
          <p:spPr>
            <a:xfrm>
              <a:off x="14760" y="6320"/>
              <a:ext cx="31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温度传感器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2"/>
              </p:custDataLst>
            </p:nvPr>
          </p:nvSpPr>
          <p:spPr>
            <a:xfrm>
              <a:off x="14760" y="7120"/>
              <a:ext cx="308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温度传感器用于实时监测电池温度，为冷却系统提供准确的温度数据，确保系统及时响应。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7855" y="1796415"/>
            <a:ext cx="2506345" cy="2115185"/>
          </a:xfrm>
          <a:prstGeom prst="rect">
            <a:avLst/>
          </a:prstGeom>
        </p:spPr>
      </p:pic>
    </p:spTree>
    <p:custDataLst>
      <p:tags r:id="rId2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609600"/>
            <a:ext cx="8648065" cy="1524000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部件功能与作用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840100" y="2413000"/>
            <a:ext cx="10819770" cy="3446785"/>
            <a:chOff x="7320" y="960"/>
            <a:chExt cx="11040" cy="3200"/>
          </a:xfrm>
        </p:grpSpPr>
        <p:sp>
          <p:nvSpPr>
            <p:cNvPr id="5" name="任意多边形 4"/>
            <p:cNvSpPr/>
            <p:nvPr>
              <p:custDataLst>
                <p:tags r:id="rId4"/>
              </p:custDataLst>
            </p:nvPr>
          </p:nvSpPr>
          <p:spPr>
            <a:xfrm>
              <a:off x="7320" y="960"/>
              <a:ext cx="81" cy="3200"/>
            </a:xfrm>
            <a:custGeom>
              <a:avLst/>
              <a:gdLst>
                <a:gd name="connisteX0" fmla="*/ 0 w 705"/>
                <a:gd name="connsiteY0" fmla="*/ 25402 h 28222"/>
                <a:gd name="connisteX1" fmla="*/ 25402 w 705"/>
                <a:gd name="connsiteY1" fmla="*/ 0 h 28222"/>
                <a:gd name="connisteX2" fmla="*/ 25402 w 705"/>
                <a:gd name="connsiteY2" fmla="*/ 0 h 28222"/>
                <a:gd name="connisteX3" fmla="*/ 50804 w 705"/>
                <a:gd name="connsiteY3" fmla="*/ 25402 h 28222"/>
                <a:gd name="connisteX4" fmla="*/ 50804 w 705"/>
                <a:gd name="connsiteY4" fmla="*/ 2006595 h 28222"/>
                <a:gd name="connisteX5" fmla="*/ 25402 w 705"/>
                <a:gd name="connsiteY5" fmla="*/ 2031997 h 28222"/>
                <a:gd name="connisteX6" fmla="*/ 25402 w 705"/>
                <a:gd name="connsiteY6" fmla="*/ 2031997 h 28222"/>
                <a:gd name="connisteX7" fmla="*/ 0 w 705"/>
                <a:gd name="connsiteY7" fmla="*/ 2006595 h 28222"/>
                <a:gd name="connisteX8" fmla="*/ 0 w 705"/>
                <a:gd name="connsiteY8" fmla="*/ 25402 h 282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800"/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7560" y="960"/>
              <a:ext cx="3634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3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冷却液循环泵</a:t>
              </a:r>
              <a:endParaRPr lang="zh-CN" altLang="en-US" sz="3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75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循环泵负责推动冷却液在电池组和散热器之间流动，以维持电池温度稳定。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7"/>
              </p:custDataLst>
            </p:nvPr>
          </p:nvSpPr>
          <p:spPr>
            <a:xfrm>
              <a:off x="11120" y="960"/>
              <a:ext cx="81" cy="3200"/>
            </a:xfrm>
            <a:custGeom>
              <a:avLst/>
              <a:gdLst>
                <a:gd name="connisteX0" fmla="*/ 0 w 705"/>
                <a:gd name="connsiteY0" fmla="*/ 25402 h 28222"/>
                <a:gd name="connisteX1" fmla="*/ 25402 w 705"/>
                <a:gd name="connsiteY1" fmla="*/ 0 h 28222"/>
                <a:gd name="connisteX2" fmla="*/ 25402 w 705"/>
                <a:gd name="connsiteY2" fmla="*/ 0 h 28222"/>
                <a:gd name="connisteX3" fmla="*/ 50804 w 705"/>
                <a:gd name="connsiteY3" fmla="*/ 25402 h 28222"/>
                <a:gd name="connisteX4" fmla="*/ 50804 w 705"/>
                <a:gd name="connsiteY4" fmla="*/ 2006595 h 28222"/>
                <a:gd name="connisteX5" fmla="*/ 25402 w 705"/>
                <a:gd name="connsiteY5" fmla="*/ 2031997 h 28222"/>
                <a:gd name="connisteX6" fmla="*/ 25402 w 705"/>
                <a:gd name="connsiteY6" fmla="*/ 2031997 h 28222"/>
                <a:gd name="connisteX7" fmla="*/ 0 w 705"/>
                <a:gd name="connsiteY7" fmla="*/ 2006595 h 28222"/>
                <a:gd name="connisteX8" fmla="*/ 0 w 705"/>
                <a:gd name="connsiteY8" fmla="*/ 25402 h 282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800"/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13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3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热交换器</a:t>
              </a:r>
              <a:endParaRPr lang="zh-CN" altLang="en-US" sz="3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113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热交换器通过与冷却液的热交换作用，将电池产生的热量传递到外界，从而降低电池温度。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14920" y="960"/>
              <a:ext cx="81" cy="3200"/>
            </a:xfrm>
            <a:custGeom>
              <a:avLst/>
              <a:gdLst>
                <a:gd name="connisteX0" fmla="*/ 0 w 705"/>
                <a:gd name="connsiteY0" fmla="*/ 25402 h 28222"/>
                <a:gd name="connisteX1" fmla="*/ 25402 w 705"/>
                <a:gd name="connsiteY1" fmla="*/ 0 h 28222"/>
                <a:gd name="connisteX2" fmla="*/ 25402 w 705"/>
                <a:gd name="connsiteY2" fmla="*/ 0 h 28222"/>
                <a:gd name="connisteX3" fmla="*/ 50804 w 705"/>
                <a:gd name="connsiteY3" fmla="*/ 25402 h 28222"/>
                <a:gd name="connisteX4" fmla="*/ 50804 w 705"/>
                <a:gd name="connsiteY4" fmla="*/ 2006595 h 28222"/>
                <a:gd name="connisteX5" fmla="*/ 25402 w 705"/>
                <a:gd name="connsiteY5" fmla="*/ 2031997 h 28222"/>
                <a:gd name="connisteX6" fmla="*/ 25402 w 705"/>
                <a:gd name="connsiteY6" fmla="*/ 2031997 h 28222"/>
                <a:gd name="connisteX7" fmla="*/ 0 w 705"/>
                <a:gd name="connsiteY7" fmla="*/ 2006595 h 28222"/>
                <a:gd name="connisteX8" fmla="*/ 0 w 705"/>
                <a:gd name="connsiteY8" fmla="*/ 25402 h 2822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20319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2006596"/>
                  </a:lnTo>
                  <a:cubicBezTo>
                    <a:pt x="50804" y="2020632"/>
                    <a:pt x="39429" y="2031998"/>
                    <a:pt x="25402" y="2031998"/>
                  </a:cubicBezTo>
                  <a:lnTo>
                    <a:pt x="25402" y="2031998"/>
                  </a:lnTo>
                  <a:cubicBezTo>
                    <a:pt x="11375" y="2031998"/>
                    <a:pt x="0" y="2020632"/>
                    <a:pt x="0" y="2006596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800"/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5160" y="960"/>
              <a:ext cx="3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3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温度传感器</a:t>
              </a:r>
              <a:endParaRPr lang="zh-CN" altLang="en-US" sz="3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2"/>
              </p:custDataLst>
            </p:nvPr>
          </p:nvSpPr>
          <p:spPr>
            <a:xfrm>
              <a:off x="15160" y="1760"/>
              <a:ext cx="3160" cy="240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温度传感器监测电池温度，为冷却系统提供实时数据，确保电池在安全温度范围内运行。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>
          <a:xfrm>
            <a:off x="402590" y="4965700"/>
            <a:ext cx="11747500" cy="1016000"/>
          </a:xfrm>
        </p:spPr>
        <p:txBody>
          <a:bodyPr/>
          <a:p>
            <a:r>
              <a:rPr lang="zh-CN" altLang="en-US"/>
              <a:t>任务五</a:t>
            </a:r>
            <a:r>
              <a:rPr lang="en-US" altLang="zh-CN"/>
              <a:t> </a:t>
            </a:r>
            <a:r>
              <a:rPr lang="zh-CN" altLang="en-US"/>
              <a:t>电动汽车动力电池的冷却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4" name="组合 13"/>
          <p:cNvGrpSpPr/>
          <p:nvPr>
            <p:custDataLst>
              <p:tags r:id="rId3"/>
            </p:custDataLst>
          </p:nvPr>
        </p:nvGrpSpPr>
        <p:grpSpPr>
          <a:xfrm>
            <a:off x="1039499" y="4001538"/>
            <a:ext cx="7165970" cy="976863"/>
            <a:chOff x="845" y="5142"/>
            <a:chExt cx="11285" cy="1538"/>
          </a:xfrm>
        </p:grpSpPr>
        <p:sp>
          <p:nvSpPr>
            <p:cNvPr id="8" name="文本框 7"/>
            <p:cNvSpPr txBox="1"/>
            <p:nvPr>
              <p:custDataLst>
                <p:tags r:id="rId4"/>
              </p:custDataLst>
            </p:nvPr>
          </p:nvSpPr>
          <p:spPr>
            <a:xfrm>
              <a:off x="845" y="514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5"/>
              </p:custDataLst>
            </p:nvPr>
          </p:nvSpPr>
          <p:spPr>
            <a:xfrm>
              <a:off x="2800" y="524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3220" y="524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技术知识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6685" y="514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8"/>
              </p:custDataLst>
            </p:nvPr>
          </p:nvSpPr>
          <p:spPr>
            <a:xfrm>
              <a:off x="8640" y="524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9060" y="524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任务实施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技术知识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0 w 25400"/>
              <a:gd name="connsiteY0" fmla="*/ 6858000 h 95250"/>
              <a:gd name="connisteX1" fmla="*/ 960376 w 25400"/>
              <a:gd name="connsiteY1" fmla="*/ 3264206 h 95250"/>
              <a:gd name="connisteX2" fmla="*/ 253489 w 25400"/>
              <a:gd name="connsiteY2" fmla="*/ 0 h 95250"/>
              <a:gd name="connisteX3" fmla="*/ 1828800 w 25400"/>
              <a:gd name="connsiteY3" fmla="*/ 0 h 95250"/>
              <a:gd name="connisteX4" fmla="*/ 1828800 w 25400"/>
              <a:gd name="connsiteY4" fmla="*/ 6858000 h 95250"/>
              <a:gd name="connisteX5" fmla="*/ 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0" y="6858000"/>
                </a:moveTo>
                <a:cubicBezTo>
                  <a:pt x="560920" y="6314380"/>
                  <a:pt x="960376" y="4910438"/>
                  <a:pt x="960376" y="3264207"/>
                </a:cubicBezTo>
                <a:cubicBezTo>
                  <a:pt x="960376" y="1884862"/>
                  <a:pt x="674370" y="675604"/>
                  <a:pt x="253490" y="0"/>
                </a:cubicBezTo>
                <a:lnTo>
                  <a:pt x="1828800" y="0"/>
                </a:lnTo>
                <a:lnTo>
                  <a:pt x="1828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动力电池冷却系统组成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电子水泵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冷却液循环系统通过泵推动冷却液在电池和散热器之间循环，以维持电池温度。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板式热交换器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液冷板技术通过在电池模组中嵌入冷却板，直接对电池单元进行冷却，效率高。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冷却风扇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空气冷却系统利用风扇或自然风对电池进行散热，适用于对温度要求不高的场合。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en-US" altLang="zh-CN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BMS</a:t>
              </a: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和传感器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热管理系统整合了传感器、控制单元和冷却设备，实时监控并调节电池温度。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91400" y="2946400"/>
            <a:ext cx="3662045" cy="34232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1582403" y="5943600"/>
            <a:ext cx="609600" cy="914400"/>
          </a:xfrm>
          <a:custGeom>
            <a:avLst/>
            <a:gdLst>
              <a:gd name="connisteX0" fmla="*/ 0 w 8466"/>
              <a:gd name="connsiteY0" fmla="*/ 0 h 12700"/>
              <a:gd name="connisteX1" fmla="*/ 609603 w 8466"/>
              <a:gd name="connsiteY1" fmla="*/ 0 h 12700"/>
              <a:gd name="connisteX2" fmla="*/ 609603 w 8466"/>
              <a:gd name="connsiteY2" fmla="*/ 914400 h 12700"/>
              <a:gd name="connisteX3" fmla="*/ 0 w 8466"/>
              <a:gd name="connsiteY3" fmla="*/ 914400 h 12700"/>
              <a:gd name="connisteX4" fmla="*/ 0 w 8466"/>
              <a:gd name="connsiteY4" fmla="*/ 0 h 12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3" h="914400">
                <a:moveTo>
                  <a:pt x="0" y="0"/>
                </a:moveTo>
                <a:lnTo>
                  <a:pt x="609603" y="0"/>
                </a:lnTo>
                <a:lnTo>
                  <a:pt x="609603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201400" y="5688965"/>
            <a:ext cx="838200" cy="965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板式换热器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77796" y="634996"/>
            <a:ext cx="177800" cy="737235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0" y="634996"/>
            <a:ext cx="177165" cy="737235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609603" y="1828800"/>
            <a:ext cx="10972794" cy="4419603"/>
            <a:chOff x="960" y="2880"/>
            <a:chExt cx="17280" cy="6960"/>
          </a:xfrm>
        </p:grpSpPr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960" y="6720"/>
              <a:ext cx="8399" cy="312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BF/AppData/Roaming/Kingsoft/office6/wppai/generateppt/037d3b73-69e9-44d6-a2ff-1f2186346c36.jpg037d3b73-69e9-44d6-a2ff-1f2186346c36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6" t="27" r="-6" b="27"/>
            <a:stretch>
              <a:fillRect/>
            </a:stretch>
          </p:blipFill>
          <p:spPr>
            <a:xfrm>
              <a:off x="9840" y="2880"/>
              <a:ext cx="8399" cy="3840"/>
            </a:xfrm>
            <a:prstGeom prst="rect">
              <a:avLst/>
            </a:pr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矩形 15"/>
            <p:cNvSpPr/>
            <p:nvPr>
              <p:custDataLst>
                <p:tags r:id="rId11"/>
              </p:custDataLst>
            </p:nvPr>
          </p:nvSpPr>
          <p:spPr>
            <a:xfrm>
              <a:off x="9840" y="6720"/>
              <a:ext cx="8400" cy="312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440" y="736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工作原理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440" y="82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板式换热器通过交替的金属板片和密封垫片形成多个通道，实现流体间的热交换。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10320" y="7360"/>
              <a:ext cx="7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应用优势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10320" y="8240"/>
              <a:ext cx="75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板式换热器具有高效热传导、紧凑结构和易于维护的特点，广泛应用于电动汽车电池冷却系统。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9600" y="1710690"/>
            <a:ext cx="4942840" cy="244094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9652004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5680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电子水泵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09603" y="1828800"/>
            <a:ext cx="9144001" cy="4419602"/>
            <a:chOff x="960" y="2880"/>
            <a:chExt cx="14400" cy="6960"/>
          </a:xfrm>
        </p:grpSpPr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960" y="6160"/>
              <a:ext cx="4480" cy="36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>
              <a:off x="5920" y="2880"/>
              <a:ext cx="4480" cy="36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44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工作原理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44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电子水泵通过电子控制单元调节，以精确控制冷却液的流动，保持电池温度稳定。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BF/AppData/Roaming/Kingsoft/office6/wppai/generateppt/1d172a1c2c83b5fc0e7322be22a7453f.jpg1d172a1c2c83b5fc0e7322be22a7453f"/>
            <p:cNvPicPr preferRelativeResize="0"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4495" t="-15" r="4495" b="15"/>
            <a:stretch>
              <a:fillRect/>
            </a:stretch>
          </p:blipFill>
          <p:spPr>
            <a:xfrm>
              <a:off x="5920" y="6560"/>
              <a:ext cx="4479" cy="3280"/>
            </a:xfrm>
            <a:prstGeom prst="rect">
              <a:avLst/>
            </a:prstGeom>
            <a:blipFill rotWithShape="1">
              <a:blip r:embed="rId13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9" name="图片 18" descr="C:/Users/BF/AppData/Roaming/Kingsoft/office6/wppai/generateppt/f7a217e4e27fc92b8f6696b489882c2b.jpgf7a217e4e27fc92b8f6696b489882c2b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4495" t="-15" r="4495" b="15"/>
            <a:stretch>
              <a:fillRect/>
            </a:stretch>
          </p:blipFill>
          <p:spPr>
            <a:xfrm>
              <a:off x="10880" y="2880"/>
              <a:ext cx="4479" cy="3280"/>
            </a:xfrm>
            <a:prstGeom prst="rect">
              <a:avLst/>
            </a:prstGeom>
            <a:blipFill rotWithShape="1">
              <a:blip r:embed="rId13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矩形 21"/>
            <p:cNvSpPr/>
            <p:nvPr>
              <p:custDataLst>
                <p:tags r:id="rId16"/>
              </p:custDataLst>
            </p:nvPr>
          </p:nvSpPr>
          <p:spPr>
            <a:xfrm>
              <a:off x="10880" y="6160"/>
              <a:ext cx="4480" cy="36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优势特点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6400" y="416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电子水泵相比传统机械水泵，具有响应速度快、能耗低、噪音小等优点。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9"/>
              </p:custDataLst>
            </p:nvPr>
          </p:nvSpPr>
          <p:spPr>
            <a:xfrm>
              <a:off x="11360" y="66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应用场景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0"/>
              </p:custDataLst>
            </p:nvPr>
          </p:nvSpPr>
          <p:spPr>
            <a:xfrm>
              <a:off x="11360" y="7440"/>
              <a:ext cx="36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在高性能电动汽车中，电子水泵被广泛应用于电池热管理系统，以提高冷却效率。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21"/>
          <a:srcRect l="20792" t="16774" r="13816" b="5733"/>
          <a:stretch>
            <a:fillRect/>
          </a:stretch>
        </p:blipFill>
        <p:spPr>
          <a:xfrm rot="5400000">
            <a:off x="1004570" y="1380490"/>
            <a:ext cx="2131060" cy="2830830"/>
          </a:xfrm>
          <a:prstGeom prst="rect">
            <a:avLst/>
          </a:prstGeom>
        </p:spPr>
      </p:pic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0 w 25400"/>
              <a:gd name="connsiteY0" fmla="*/ 6858000 h 95250"/>
              <a:gd name="connisteX1" fmla="*/ 960376 w 25400"/>
              <a:gd name="connsiteY1" fmla="*/ 3264206 h 95250"/>
              <a:gd name="connisteX2" fmla="*/ 253489 w 25400"/>
              <a:gd name="connsiteY2" fmla="*/ 0 h 95250"/>
              <a:gd name="connisteX3" fmla="*/ 1828800 w 25400"/>
              <a:gd name="connsiteY3" fmla="*/ 0 h 95250"/>
              <a:gd name="connisteX4" fmla="*/ 1828800 w 25400"/>
              <a:gd name="connsiteY4" fmla="*/ 6858000 h 95250"/>
              <a:gd name="connisteX5" fmla="*/ 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0" y="6858000"/>
                </a:moveTo>
                <a:cubicBezTo>
                  <a:pt x="560920" y="6314380"/>
                  <a:pt x="960376" y="4910438"/>
                  <a:pt x="960376" y="3264207"/>
                </a:cubicBezTo>
                <a:cubicBezTo>
                  <a:pt x="960376" y="1884862"/>
                  <a:pt x="674370" y="675604"/>
                  <a:pt x="253490" y="0"/>
                </a:cubicBezTo>
                <a:lnTo>
                  <a:pt x="1828800" y="0"/>
                </a:lnTo>
                <a:lnTo>
                  <a:pt x="18288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电子膨胀阀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6527800" y="1828800"/>
            <a:ext cx="40386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946900" y="2336800"/>
            <a:ext cx="3200400" cy="3403600"/>
            <a:chOff x="12600" y="3680"/>
            <a:chExt cx="5040" cy="5360"/>
          </a:xfrm>
        </p:grpSpPr>
        <p:sp>
          <p:nvSpPr>
            <p:cNvPr id="10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12600" y="368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工作原理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2600" y="456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电子膨胀阀通过电子控制调节制冷剂流量，以维持电池在理想温度范围内。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12600" y="672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应用优势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12600" y="7600"/>
              <a:ext cx="50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使用电子膨胀阀可以精确控制冷却系统，提高电动汽车电池的性能和寿命。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2080" y="1828800"/>
            <a:ext cx="4448810" cy="444881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0"/>
            <a:ext cx="1828800" cy="6858000"/>
          </a:xfrm>
          <a:custGeom>
            <a:avLst/>
            <a:gdLst>
              <a:gd name="connisteX0" fmla="*/ 1828800 w 25400"/>
              <a:gd name="connsiteY0" fmla="*/ 6858000 h 95250"/>
              <a:gd name="connisteX1" fmla="*/ 868423 w 25400"/>
              <a:gd name="connsiteY1" fmla="*/ 3264206 h 95250"/>
              <a:gd name="connisteX2" fmla="*/ 1569741 w 25400"/>
              <a:gd name="connsiteY2" fmla="*/ 0 h 95250"/>
              <a:gd name="connisteX3" fmla="*/ 0 w 25400"/>
              <a:gd name="connsiteY3" fmla="*/ 0 h 95250"/>
              <a:gd name="connisteX4" fmla="*/ 0 w 25400"/>
              <a:gd name="connsiteY4" fmla="*/ 6858000 h 95250"/>
              <a:gd name="connisteX5" fmla="*/ 182880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1828800" y="6858000"/>
                </a:moveTo>
                <a:cubicBezTo>
                  <a:pt x="1267880" y="6314380"/>
                  <a:pt x="868424" y="4910438"/>
                  <a:pt x="868424" y="3264207"/>
                </a:cubicBezTo>
                <a:cubicBezTo>
                  <a:pt x="868424" y="1884862"/>
                  <a:pt x="1148861" y="675604"/>
                  <a:pt x="1569741" y="0"/>
                </a:cubicBezTo>
                <a:lnTo>
                  <a:pt x="0" y="0"/>
                </a:lnTo>
                <a:lnTo>
                  <a:pt x="0" y="6858000"/>
                </a:lnTo>
                <a:lnTo>
                  <a:pt x="182880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828165" y="246380"/>
            <a:ext cx="9893935" cy="961390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秦</a:t>
            </a:r>
            <a:r>
              <a:rPr lang="en-US" altLang="zh-CN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PLUS EV</a:t>
            </a: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制冷系统概述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999605" y="1957705"/>
            <a:ext cx="4478020" cy="3810000"/>
            <a:chOff x="8280" y="4640"/>
            <a:chExt cx="10080" cy="5200"/>
          </a:xfrm>
        </p:grpSpPr>
        <p:sp>
          <p:nvSpPr>
            <p:cNvPr id="7" name="任意多边形 6"/>
            <p:cNvSpPr/>
            <p:nvPr>
              <p:custDataLst>
                <p:tags r:id="rId3"/>
              </p:custDataLst>
            </p:nvPr>
          </p:nvSpPr>
          <p:spPr>
            <a:xfrm>
              <a:off x="8280" y="46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4"/>
              </p:custDataLst>
            </p:nvPr>
          </p:nvSpPr>
          <p:spPr>
            <a:xfrm>
              <a:off x="828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852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制冷剂循环系统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852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秦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PLUS EV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使用环保制冷剂，通过压缩机、冷凝器等循环，有效降低电池温度。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7"/>
              </p:custDataLst>
            </p:nvPr>
          </p:nvSpPr>
          <p:spPr>
            <a:xfrm>
              <a:off x="13620" y="4640"/>
              <a:ext cx="81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852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空气流通系统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852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通过风扇和通风道设计，秦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PLUS EV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实现空气流通，辅助电池散热。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0"/>
              </p:custDataLst>
            </p:nvPr>
          </p:nvSpPr>
          <p:spPr>
            <a:xfrm>
              <a:off x="13620" y="7600"/>
              <a:ext cx="81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386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冷却液循环系统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1386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该系统利用冷却液在电池模块和热交换器间循环，带走电池产生的热量。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1386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智能温控管理系统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4"/>
              </p:custDataLst>
            </p:nvPr>
          </p:nvSpPr>
          <p:spPr>
            <a:xfrm>
              <a:off x="1386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集成的智能温控系统实时监测电池温度，自动调节冷却系统工作状态。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3925" y="1957705"/>
            <a:ext cx="5791200" cy="387667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3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149b4e41b2d652bb"/>
</p:tagLst>
</file>

<file path=ppt/tags/tag14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49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5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6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21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149b4e41b2d652bb"/>
</p:tagLst>
</file>

<file path=ppt/tags/tag22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22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24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22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2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227.xml><?xml version="1.0" encoding="utf-8"?>
<p:tagLst xmlns:p="http://schemas.openxmlformats.org/presentationml/2006/main">
  <p:tag name="KSO_WM_DIAGRAM_VIRTUALLY_FRAME" val="{&quot;height&quot;:203.01854858398437,&quot;left&quot;:28.000320434570312,&quot;top&quot;:250.98175659179688,&quot;width&quot;:734.0996032714844}"/>
</p:tagLst>
</file>

<file path=ppt/tags/tag228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SLIDE_FIGMA_DIAGRAM" val="1"/>
  <p:tag name="KSO_WM_DIAGRAM_VIRTUALLY_FRAME" val="{&quot;height&quot;:203.01854858398437,&quot;left&quot;:28.000320434570312,&quot;top&quot;:250.98175659179688,&quot;width&quot;:734.0996032714844}"/>
</p:tagLst>
</file>

<file path=ppt/tags/tag229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  <p:tag name="KSO_WM_DIAGRAM_VIRTUALLY_FRAME" val="{&quot;height&quot;:203.01854858398437,&quot;left&quot;:28.000320434570312,&quot;top&quot;:250.98175659179688,&quot;width&quot;:734.0996032714844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  <p:tag name="KSO_WM_DIAGRAM_VIRTUALLY_FRAME" val="{&quot;height&quot;:203.01854858398437,&quot;left&quot;:28.000320434570312,&quot;top&quot;:250.98175659179688,&quot;width&quot;:734.0996032714844}"/>
</p:tagLst>
</file>

<file path=ppt/tags/tag231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SLIDE_FIGMA_DIAGRAM" val="1"/>
  <p:tag name="KSO_WM_DIAGRAM_VIRTUALLY_FRAME" val="{&quot;height&quot;:203.01854858398437,&quot;left&quot;:28.000320434570312,&quot;top&quot;:250.98175659179688,&quot;width&quot;:734.0996032714844}"/>
</p:tagLst>
</file>

<file path=ppt/tags/tag232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  <p:tag name="KSO_WM_DIAGRAM_VIRTUALLY_FRAME" val="{&quot;height&quot;:203.01854858398437,&quot;left&quot;:28.000320434570312,&quot;top&quot;:250.98175659179688,&quot;width&quot;:734.0996032714844}"/>
</p:tagLst>
</file>

<file path=ppt/tags/tag233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  <p:tag name="KSO_WM_DIAGRAM_VIRTUALLY_FRAME" val="{&quot;height&quot;:203.01854858398437,&quot;left&quot;:28.000320434570312,&quot;top&quot;:250.98175659179688,&quot;width&quot;:734.0996032714844}"/>
</p:tagLst>
</file>

<file path=ppt/tags/tag234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  <p:tag name="KSO_WM_TEMPLATE_FIGMA_ID" val="149b4e41b2d652bb"/>
</p:tagLst>
</file>

<file path=ppt/tags/tag23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36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3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2.xml><?xml version="1.0" encoding="utf-8"?>
<p:tagLst xmlns:p="http://schemas.openxmlformats.org/presentationml/2006/main">
  <p:tag name="KSO_WM_FIGMA_LIMIT" val=""/>
  <p:tag name="KSO_WM_FIGMA_SLIDE_GROUP" val="6"/>
  <p:tag name="KSO_WM_SLIDE_TYPE" val="text"/>
  <p:tag name="KSO_WM_TEMPLATE_SUBCATEGORY" val="29"/>
  <p:tag name="KSO_WM_TEMPLATE_FIGMA_ID" val="149b4e41b2d652bb"/>
</p:tagLst>
</file>

<file path=ppt/tags/tag25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5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http://zh-ai-group.ks3-cn-beijing-internal.ksyun.com/image_generate/image_process/production/202504/037d3b73-69e9-44d6-a2ff-1f2186346c36.jpg?Expires=1776849738&amp;AWSAccessKeyId=AKLT9NSy7kh8TIS1UzNqLRY2&amp;Signature=flIbsfC8kXljq%2FFfo5xhYwH1X%2Fk%3D&quot;}*auto_ai_ai_*1745313729652_134.102_5ea37837da8a-slide-4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5.xml><?xml version="1.0" encoding="utf-8"?>
<p:tagLst xmlns:p="http://schemas.openxmlformats.org/presentationml/2006/main">
  <p:tag name="KSO_WM_FIGMA_LIMIT" val=""/>
  <p:tag name="KSO_WM_FIGMA_SLIDE_GROUP" val="2"/>
  <p:tag name="KSO_WM_SLIDE_TYPE" val="text"/>
  <p:tag name="KSO_WM_TEMPLATE_SUBCATEGORY" val="29"/>
  <p:tag name="KSO_WM_TEMPLATE_FIGMA_ID" val="149b4e41b2d652bb"/>
</p:tagLst>
</file>

<file path=ppt/tags/tag26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6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6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6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211222429767&quot;}*auto_galley_ai_*1745313729652_134.102_5ea37837da8a-slide-5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VCG41N640286868&quot;}*auto_galley_ai_*1745313729652_134.102_5ea37837da8a-slide-5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2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  <p:tag name="KSO_WM_TEMPLATE_FIGMA_ID" val="149b4e41b2d652bb"/>
</p:tagLst>
</file>

<file path=ppt/tags/tag28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87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2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  <p:tag name="KSO_WM_TEMPLATE_FIGMA_ID" val="149b4e41b2d652bb"/>
</p:tagLst>
</file>

<file path=ppt/tags/tag29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9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7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  <p:tag name="KSO_WM_TEMPLATE_FIGMA_ID" val="149b4e41b2d652bb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0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  <p:tag name="KSO_WM_TEMPLATE_FIGMA_ID" val="149b4e41b2d652bb"/>
</p:tagLst>
</file>

<file path=ppt/tags/tag31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1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1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SHAPE_GUID" val="generate_slide_ai*{&quot;ai_type&quot;:&quot;generate_ppt&quot;,&quot;id&quot;:&quot;http://zh-ai-group.ks3-cn-beijing-internal.ksyun.com/image_generate/image_process/production/202504/fd498cd3-4a0e-4d7a-a434-f78a51bc7aa1.jpg?Expires=1776849738&amp;AWSAccessKeyId=AKLT9NSy7kh8TIS1UzNqLRY2&amp;Signature=2T9cEc2DDwZaBY91MKrljVRA%2FgI%3D&quot;}*auto_ai_ai_*1745313729652_134.102_5ea37837da8a-slide-9"/>
</p:tagLst>
</file>

<file path=ppt/tags/tag31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19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  <p:tag name="KSO_WM_TEMPLATE_FIGMA_ID" val="149b4e41b2d652bb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2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2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2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2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32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32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2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3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35.xml><?xml version="1.0" encoding="utf-8"?>
<p:tagLst xmlns:p="http://schemas.openxmlformats.org/presentationml/2006/main">
  <p:tag name="KSO_WM_FIGMA_LIMIT" val=""/>
  <p:tag name="KSO_WM_FIGMA_SLIDE_GROUP" val="38"/>
  <p:tag name="KSO_WM_SLIDE_TYPE" val="text"/>
  <p:tag name="KSO_WM_TEMPLATE_SUBCATEGORY" val="29"/>
  <p:tag name="KSO_WM_TEMPLATE_FIGMA_ID" val="149b4e41b2d652bb"/>
</p:tagLst>
</file>

<file path=ppt/tags/tag33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3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1361028621&quot;}*auto_galley_ai_*1745313729652_134.102_5ea37837da8a-slide-13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VCG41N1397003648&quot;}*auto_galley_ai_*1745313729652_134.102_5ea37837da8a-slide-13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4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SHAPE_GUID" val="generate_slide_ai*{&quot;ai_type&quot;:&quot;generate_ppt&quot;,&quot;id&quot;:&quot;VCG41N1607456217&quot;}*auto_galley_ai_*1745313729652_134.102_5ea37837da8a-slide-13"/>
</p:tagLst>
</file>

<file path=ppt/tags/tag34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4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53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  <p:tag name="KSO_WM_TEMPLATE_FIGMA_ID" val="149b4e41b2d652bb"/>
</p:tagLst>
</file>

<file path=ppt/tags/tag35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35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35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3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3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66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  <p:tag name="KSO_WM_TEMPLATE_FIGMA_ID" val="149b4e41b2d652bb"/>
</p:tagLst>
</file>

<file path=ppt/tags/tag367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6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69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EMPLATE_FIGMA_ID" val="149b4e41b2d652bb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0.xml><?xml version="1.0" encoding="utf-8"?>
<p:tagLst xmlns:p="http://schemas.openxmlformats.org/presentationml/2006/main">
  <p:tag name="KSO_WM_PRESENTATION_SOURCE" val="WPPAIGeneratePPT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6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7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金融商务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EFEFEF"/>
      </a:lt2>
      <a:accent1>
        <a:srgbClr val="0E3775"/>
      </a:accent1>
      <a:accent2>
        <a:srgbClr val="F1AD00"/>
      </a:accent2>
      <a:accent3>
        <a:srgbClr val="012357"/>
      </a:accent3>
      <a:accent4>
        <a:srgbClr val="FBE6B3"/>
      </a:accent4>
      <a:accent5>
        <a:srgbClr val="643AF8"/>
      </a:accent5>
      <a:accent6>
        <a:srgbClr val="2538D9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蓝色金融商务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EFEFEF"/>
      </a:lt2>
      <a:accent1>
        <a:srgbClr val="0E3775"/>
      </a:accent1>
      <a:accent2>
        <a:srgbClr val="F1AD00"/>
      </a:accent2>
      <a:accent3>
        <a:srgbClr val="012357"/>
      </a:accent3>
      <a:accent4>
        <a:srgbClr val="FBE6B3"/>
      </a:accent4>
      <a:accent5>
        <a:srgbClr val="643AF8"/>
      </a:accent5>
      <a:accent6>
        <a:srgbClr val="2538D9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1245</Words>
  <Application>WPS 演示</Application>
  <PresentationFormat>宽屏</PresentationFormat>
  <Paragraphs>152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Arial</vt:lpstr>
      <vt:lpstr>宋体</vt:lpstr>
      <vt:lpstr>Wingdings</vt:lpstr>
      <vt:lpstr>Wingdings</vt:lpstr>
      <vt:lpstr>Microsoft YaHei UI</vt:lpstr>
      <vt:lpstr>微软雅黑</vt:lpstr>
      <vt:lpstr>Arial Unicode MS</vt:lpstr>
      <vt:lpstr>Calibri</vt:lpstr>
      <vt:lpstr>WPS</vt:lpstr>
      <vt:lpstr>蓝色金融商务风主题</vt:lpstr>
      <vt:lpstr>1_蓝色金融商务风主题</vt:lpstr>
      <vt:lpstr>电动汽车动力电池的冷却</vt:lpstr>
      <vt:lpstr>任务五 电动汽车动力电池的冷却</vt:lpstr>
      <vt:lpstr>目录</vt:lpstr>
      <vt:lpstr>技术知识</vt:lpstr>
      <vt:lpstr>动力电池冷却系统组成</vt:lpstr>
      <vt:lpstr>板式换热器</vt:lpstr>
      <vt:lpstr>电子水泵</vt:lpstr>
      <vt:lpstr>电子膨胀阀</vt:lpstr>
      <vt:lpstr>秦PLUS EV制冷系统概述</vt:lpstr>
      <vt:lpstr>秦PLUS EV制冷板换膨胀阀电路</vt:lpstr>
      <vt:lpstr>空调制冷系统作用</vt:lpstr>
      <vt:lpstr>秦PLUS EV空调制冷系统组成</vt:lpstr>
      <vt:lpstr>主要部件认识</vt:lpstr>
      <vt:lpstr>部件功能与作用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悠蓝的梦</cp:lastModifiedBy>
  <cp:revision>156</cp:revision>
  <dcterms:created xsi:type="dcterms:W3CDTF">2019-06-19T02:08:00Z</dcterms:created>
  <dcterms:modified xsi:type="dcterms:W3CDTF">2025-04-27T07:50:46Z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3616CFC25AEB4C2182EC9848CBD66C85_11</vt:lpwstr>
  </property>
</Properties>
</file>