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7" r:id="rId4"/>
    <p:sldId id="26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26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image" Target="../media/image3.pn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2.png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4.png"/><Relationship Id="rId2" Type="http://schemas.openxmlformats.org/officeDocument/2006/relationships/tags" Target="../tags/tag8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4.png"/><Relationship Id="rId2" Type="http://schemas.openxmlformats.org/officeDocument/2006/relationships/tags" Target="../tags/tag128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5" name="任意多边形 4"/>
          <p:cNvSpPr/>
          <p:nvPr userDrawn="1">
            <p:custDataLst>
              <p:tags r:id="rId4"/>
            </p:custDataLst>
          </p:nvPr>
        </p:nvSpPr>
        <p:spPr>
          <a:xfrm>
            <a:off x="0" y="2336804"/>
            <a:ext cx="12191365" cy="2105025"/>
          </a:xfrm>
          <a:custGeom>
            <a:avLst/>
            <a:gdLst>
              <a:gd name="connisteX0" fmla="*/ 0 w 169333"/>
              <a:gd name="connsiteY0" fmla="*/ 1290547 h 29240"/>
              <a:gd name="connisteX1" fmla="*/ 0 w 169333"/>
              <a:gd name="connsiteY1" fmla="*/ 1268263 h 29240"/>
              <a:gd name="connisteX2" fmla="*/ 4578345 w 169333"/>
              <a:gd name="connsiteY2" fmla="*/ 1876714 h 29240"/>
              <a:gd name="connisteX3" fmla="*/ 12191996 w 169333"/>
              <a:gd name="connsiteY3" fmla="*/ 0 h 29240"/>
              <a:gd name="connisteX4" fmla="*/ 12191996 w 169333"/>
              <a:gd name="connsiteY4" fmla="*/ 594990 h 29240"/>
              <a:gd name="connisteX5" fmla="*/ 5251454 w 169333"/>
              <a:gd name="connsiteY5" fmla="*/ 2105341 h 29240"/>
              <a:gd name="connisteX6" fmla="*/ 0 w 169333"/>
              <a:gd name="connsiteY6" fmla="*/ 1290547 h 292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5342">
                <a:moveTo>
                  <a:pt x="0" y="1290548"/>
                </a:moveTo>
                <a:lnTo>
                  <a:pt x="0" y="1268264"/>
                </a:lnTo>
                <a:cubicBezTo>
                  <a:pt x="1391845" y="1658758"/>
                  <a:pt x="2943006" y="1876715"/>
                  <a:pt x="4578346" y="1876715"/>
                </a:cubicBezTo>
                <a:cubicBezTo>
                  <a:pt x="7541642" y="1876715"/>
                  <a:pt x="10228506" y="1161059"/>
                  <a:pt x="12191997" y="0"/>
                </a:cubicBezTo>
                <a:lnTo>
                  <a:pt x="12191997" y="594991"/>
                </a:lnTo>
                <a:cubicBezTo>
                  <a:pt x="10307583" y="1538359"/>
                  <a:pt x="7889023" y="2105342"/>
                  <a:pt x="5251454" y="2105342"/>
                </a:cubicBezTo>
                <a:cubicBezTo>
                  <a:pt x="3347298" y="2105342"/>
                  <a:pt x="1557287" y="1809835"/>
                  <a:pt x="0" y="129054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 userDrawn="1">
            <p:custDataLst>
              <p:tags r:id="rId5"/>
            </p:custDataLst>
          </p:nvPr>
        </p:nvSpPr>
        <p:spPr>
          <a:xfrm>
            <a:off x="0" y="2931786"/>
            <a:ext cx="12191365" cy="3926840"/>
          </a:xfrm>
          <a:custGeom>
            <a:avLst/>
            <a:gdLst>
              <a:gd name="connisteX0" fmla="*/ 0 w 169333"/>
              <a:gd name="connsiteY0" fmla="*/ 695556 h 54530"/>
              <a:gd name="connisteX1" fmla="*/ 0 w 169333"/>
              <a:gd name="connsiteY1" fmla="*/ 3926205 h 54530"/>
              <a:gd name="connisteX2" fmla="*/ 12191996 w 169333"/>
              <a:gd name="connsiteY2" fmla="*/ 3926205 h 54530"/>
              <a:gd name="connisteX3" fmla="*/ 12191996 w 169333"/>
              <a:gd name="connsiteY3" fmla="*/ 0 h 54530"/>
              <a:gd name="connisteX4" fmla="*/ 5251454 w 169333"/>
              <a:gd name="connsiteY4" fmla="*/ 1510351 h 54530"/>
              <a:gd name="connisteX5" fmla="*/ 0 w 169333"/>
              <a:gd name="connsiteY5" fmla="*/ 695556 h 545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926214">
                <a:moveTo>
                  <a:pt x="0" y="695557"/>
                </a:moveTo>
                <a:lnTo>
                  <a:pt x="0" y="3926205"/>
                </a:lnTo>
                <a:lnTo>
                  <a:pt x="12191997" y="3926205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accent3">
              <a:alpha val="9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3" hasCustomPrompt="1"/>
            <p:custDataLst>
              <p:tags r:id="rId9"/>
            </p:custDataLst>
          </p:nvPr>
        </p:nvSpPr>
        <p:spPr>
          <a:xfrm>
            <a:off x="8305797" y="419097"/>
            <a:ext cx="3378196" cy="457200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761997" y="5981703"/>
            <a:ext cx="106299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buNone/>
              <a:defRPr sz="20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5" hasCustomPrompt="1"/>
            <p:custDataLst>
              <p:tags r:id="rId11"/>
            </p:custDataLst>
          </p:nvPr>
        </p:nvSpPr>
        <p:spPr>
          <a:xfrm>
            <a:off x="761997" y="4965704"/>
            <a:ext cx="10756901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投资理财项目汇报通用模板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并列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8051804" y="0"/>
            <a:ext cx="4140200" cy="6858000"/>
          </a:xfrm>
          <a:custGeom>
            <a:avLst/>
            <a:gdLst>
              <a:gd name="connisteX0" fmla="*/ 0 w 57502"/>
              <a:gd name="connsiteY0" fmla="*/ 6858000 h 95250"/>
              <a:gd name="connisteX1" fmla="*/ 1289 w 57502"/>
              <a:gd name="connsiteY1" fmla="*/ 6858000 h 95250"/>
              <a:gd name="connisteX2" fmla="*/ 1572 w 57502"/>
              <a:gd name="connsiteY2" fmla="*/ 6856006 h 95250"/>
              <a:gd name="connisteX3" fmla="*/ 4140202 w 57502"/>
              <a:gd name="connsiteY3" fmla="*/ 441847 h 95250"/>
              <a:gd name="connisteX4" fmla="*/ 4140202 w 57502"/>
              <a:gd name="connsiteY4" fmla="*/ 0 h 95250"/>
              <a:gd name="connisteX5" fmla="*/ 3891823 w 57502"/>
              <a:gd name="connsiteY5" fmla="*/ 0 h 95250"/>
              <a:gd name="connisteX6" fmla="*/ 0 w 57502"/>
              <a:gd name="connsiteY6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140202" h="6858000">
                <a:moveTo>
                  <a:pt x="0" y="6858000"/>
                </a:moveTo>
                <a:lnTo>
                  <a:pt x="1289" y="6858000"/>
                </a:lnTo>
                <a:cubicBezTo>
                  <a:pt x="1381" y="6857342"/>
                  <a:pt x="1481" y="6856683"/>
                  <a:pt x="1573" y="6856007"/>
                </a:cubicBezTo>
                <a:cubicBezTo>
                  <a:pt x="427180" y="3898554"/>
                  <a:pt x="2023494" y="1478256"/>
                  <a:pt x="4140202" y="441847"/>
                </a:cubicBezTo>
                <a:lnTo>
                  <a:pt x="4140202" y="0"/>
                </a:lnTo>
                <a:lnTo>
                  <a:pt x="3891824" y="0"/>
                </a:lnTo>
                <a:cubicBezTo>
                  <a:pt x="1774192" y="1216563"/>
                  <a:pt x="245708" y="3796241"/>
                  <a:pt x="0" y="6858000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3070" y="441325"/>
            <a:ext cx="4138930" cy="6416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1092196" y="1282702"/>
            <a:ext cx="2044699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1092196" y="812801"/>
            <a:ext cx="19812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 rot="10800000" flipV="1">
            <a:off x="0" y="3185788"/>
            <a:ext cx="12191365" cy="3672840"/>
          </a:xfrm>
          <a:custGeom>
            <a:avLst/>
            <a:gdLst>
              <a:gd name="connisteX0" fmla="*/ 0 w 169333"/>
              <a:gd name="connsiteY0" fmla="*/ 695556 h 51002"/>
              <a:gd name="connisteX1" fmla="*/ 0 w 169333"/>
              <a:gd name="connsiteY1" fmla="*/ 3672202 h 51002"/>
              <a:gd name="connisteX2" fmla="*/ 12191996 w 169333"/>
              <a:gd name="connsiteY2" fmla="*/ 3672202 h 51002"/>
              <a:gd name="connisteX3" fmla="*/ 12191996 w 169333"/>
              <a:gd name="connsiteY3" fmla="*/ 0 h 51002"/>
              <a:gd name="connisteX4" fmla="*/ 5251454 w 169333"/>
              <a:gd name="connsiteY4" fmla="*/ 1510351 h 51002"/>
              <a:gd name="connisteX5" fmla="*/ 0 w 169333"/>
              <a:gd name="connsiteY5" fmla="*/ 695556 h 51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672212">
                <a:moveTo>
                  <a:pt x="0" y="695557"/>
                </a:moveTo>
                <a:lnTo>
                  <a:pt x="0" y="3672203"/>
                </a:lnTo>
                <a:lnTo>
                  <a:pt x="12191997" y="3672203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2654302"/>
            <a:ext cx="11366500" cy="2041525"/>
          </a:xfrm>
          <a:custGeom>
            <a:avLst/>
            <a:gdLst>
              <a:gd name="connisteX0" fmla="*/ 11366686 w 157870"/>
              <a:gd name="connsiteY0" fmla="*/ 1475228 h 28358"/>
              <a:gd name="connisteX1" fmla="*/ 7613651 w 157870"/>
              <a:gd name="connsiteY1" fmla="*/ 1876714 h 28358"/>
              <a:gd name="connisteX2" fmla="*/ 0 w 157870"/>
              <a:gd name="connsiteY2" fmla="*/ 0 h 28358"/>
              <a:gd name="connisteX3" fmla="*/ 0 w 157870"/>
              <a:gd name="connsiteY3" fmla="*/ 531485 h 28358"/>
              <a:gd name="connisteX4" fmla="*/ 6940552 w 157870"/>
              <a:gd name="connsiteY4" fmla="*/ 2041846 h 28358"/>
              <a:gd name="connisteX5" fmla="*/ 11366686 w 157870"/>
              <a:gd name="connsiteY5" fmla="*/ 1475228 h 2835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366687" h="2041837">
                <a:moveTo>
                  <a:pt x="11366687" y="1475229"/>
                </a:moveTo>
                <a:cubicBezTo>
                  <a:pt x="10196703" y="1734946"/>
                  <a:pt x="8932554" y="1876715"/>
                  <a:pt x="7613651" y="1876715"/>
                </a:cubicBezTo>
                <a:cubicBezTo>
                  <a:pt x="4650355" y="1876715"/>
                  <a:pt x="1963500" y="1161059"/>
                  <a:pt x="0" y="0"/>
                </a:cubicBezTo>
                <a:lnTo>
                  <a:pt x="0" y="531486"/>
                </a:lnTo>
                <a:cubicBezTo>
                  <a:pt x="1884414" y="1474863"/>
                  <a:pt x="4302974" y="2041846"/>
                  <a:pt x="6940552" y="2041846"/>
                </a:cubicBezTo>
                <a:cubicBezTo>
                  <a:pt x="8516530" y="2041846"/>
                  <a:pt x="10014317" y="1839416"/>
                  <a:pt x="11366687" y="147522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3263896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9"/>
            </p:custDataLst>
          </p:nvPr>
        </p:nvSpPr>
        <p:spPr>
          <a:xfrm>
            <a:off x="7315200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533397" y="5029200"/>
            <a:ext cx="11125203" cy="1219197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4000"/>
              </a:lnSpc>
              <a:buNone/>
              <a:defRPr sz="4800" b="0">
                <a:solidFill>
                  <a:schemeClr val="accent3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4911727" y="1691878"/>
            <a:ext cx="2368552" cy="1767563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106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0" y="3619497"/>
            <a:ext cx="12191365" cy="2108835"/>
          </a:xfrm>
          <a:custGeom>
            <a:avLst/>
            <a:gdLst>
              <a:gd name="connisteX0" fmla="*/ 0 w 169333"/>
              <a:gd name="connsiteY0" fmla="*/ 1292303 h 29280"/>
              <a:gd name="connisteX1" fmla="*/ 0 w 169333"/>
              <a:gd name="connsiteY1" fmla="*/ 1269982 h 29280"/>
              <a:gd name="connisteX2" fmla="*/ 4578345 w 169333"/>
              <a:gd name="connsiteY2" fmla="*/ 1879256 h 29280"/>
              <a:gd name="connisteX3" fmla="*/ 12191996 w 169333"/>
              <a:gd name="connsiteY3" fmla="*/ 0 h 29280"/>
              <a:gd name="connisteX4" fmla="*/ 12191996 w 169333"/>
              <a:gd name="connsiteY4" fmla="*/ 595795 h 29280"/>
              <a:gd name="connisteX5" fmla="*/ 5251454 w 169333"/>
              <a:gd name="connsiteY5" fmla="*/ 2108204 h 29280"/>
              <a:gd name="connisteX6" fmla="*/ 0 w 169333"/>
              <a:gd name="connsiteY6" fmla="*/ 1292303 h 292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8204">
                <a:moveTo>
                  <a:pt x="0" y="1292303"/>
                </a:moveTo>
                <a:lnTo>
                  <a:pt x="0" y="1269983"/>
                </a:lnTo>
                <a:cubicBezTo>
                  <a:pt x="1391845" y="1661008"/>
                  <a:pt x="2943006" y="1879257"/>
                  <a:pt x="4578346" y="1879257"/>
                </a:cubicBezTo>
                <a:cubicBezTo>
                  <a:pt x="7541642" y="1879257"/>
                  <a:pt x="10228506" y="1162641"/>
                  <a:pt x="12191997" y="0"/>
                </a:cubicBezTo>
                <a:lnTo>
                  <a:pt x="12191997" y="595796"/>
                </a:lnTo>
                <a:cubicBezTo>
                  <a:pt x="10307583" y="1540462"/>
                  <a:pt x="7889023" y="2108204"/>
                  <a:pt x="5251454" y="2108204"/>
                </a:cubicBezTo>
                <a:cubicBezTo>
                  <a:pt x="3347298" y="2108204"/>
                  <a:pt x="1557287" y="1812304"/>
                  <a:pt x="0" y="1292303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4203698"/>
            <a:ext cx="12191365" cy="2654935"/>
          </a:xfrm>
          <a:custGeom>
            <a:avLst/>
            <a:gdLst>
              <a:gd name="connisteX0" fmla="*/ 0 w 169333"/>
              <a:gd name="connsiteY0" fmla="*/ 695318 h 36865"/>
              <a:gd name="connisteX1" fmla="*/ 0 w 169333"/>
              <a:gd name="connsiteY1" fmla="*/ 2654302 h 36865"/>
              <a:gd name="connisteX2" fmla="*/ 12191996 w 169333"/>
              <a:gd name="connsiteY2" fmla="*/ 2654302 h 36865"/>
              <a:gd name="connisteX3" fmla="*/ 12191996 w 169333"/>
              <a:gd name="connsiteY3" fmla="*/ 0 h 36865"/>
              <a:gd name="connisteX4" fmla="*/ 5251454 w 169333"/>
              <a:gd name="connsiteY4" fmla="*/ 1509829 h 36865"/>
              <a:gd name="connisteX5" fmla="*/ 0 w 169333"/>
              <a:gd name="connsiteY5" fmla="*/ 695318 h 368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654302">
                <a:moveTo>
                  <a:pt x="0" y="695319"/>
                </a:moveTo>
                <a:lnTo>
                  <a:pt x="0" y="2654302"/>
                </a:lnTo>
                <a:lnTo>
                  <a:pt x="12191997" y="2654302"/>
                </a:lnTo>
                <a:lnTo>
                  <a:pt x="12191997" y="0"/>
                </a:lnTo>
                <a:cubicBezTo>
                  <a:pt x="10307583" y="943048"/>
                  <a:pt x="7889023" y="1509830"/>
                  <a:pt x="5251454" y="1509830"/>
                </a:cubicBezTo>
                <a:cubicBezTo>
                  <a:pt x="3347298" y="1509830"/>
                  <a:pt x="1557287" y="1214433"/>
                  <a:pt x="0" y="69531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副标题 9"/>
          <p:cNvSpPr>
            <a:spLocks noGrp="1"/>
          </p:cNvSpPr>
          <p:nvPr>
            <p:ph type="subTitle" idx="13" hasCustomPrompt="1"/>
            <p:custDataLst>
              <p:tags r:id="rId9"/>
            </p:custDataLst>
          </p:nvPr>
        </p:nvSpPr>
        <p:spPr>
          <a:xfrm>
            <a:off x="3327401" y="2146298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11" name="标题 10"/>
          <p:cNvSpPr>
            <a:spLocks noGrp="1"/>
          </p:cNvSpPr>
          <p:nvPr>
            <p:ph type="ctrTitle" idx="14" hasCustomPrompt="1"/>
            <p:custDataLst>
              <p:tags r:id="rId10"/>
            </p:custDataLst>
          </p:nvPr>
        </p:nvSpPr>
        <p:spPr>
          <a:xfrm>
            <a:off x="3263896" y="2603498"/>
            <a:ext cx="5651504" cy="1015999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41.xml"/><Relationship Id="rId17" Type="http://schemas.openxmlformats.org/officeDocument/2006/relationships/tags" Target="../tags/tag140.xml"/><Relationship Id="rId16" Type="http://schemas.openxmlformats.org/officeDocument/2006/relationships/tags" Target="../tags/tag139.xml"/><Relationship Id="rId15" Type="http://schemas.openxmlformats.org/officeDocument/2006/relationships/tags" Target="../tags/tag138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33.xml"/><Relationship Id="rId8" Type="http://schemas.openxmlformats.org/officeDocument/2006/relationships/tags" Target="../tags/tag232.xml"/><Relationship Id="rId7" Type="http://schemas.openxmlformats.org/officeDocument/2006/relationships/tags" Target="../tags/tag231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3" Type="http://schemas.openxmlformats.org/officeDocument/2006/relationships/image" Target="../media/image5.png"/><Relationship Id="rId2" Type="http://schemas.openxmlformats.org/officeDocument/2006/relationships/tags" Target="../tags/tag227.xml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237.xml"/><Relationship Id="rId14" Type="http://schemas.openxmlformats.org/officeDocument/2006/relationships/image" Target="../media/image21.jpeg"/><Relationship Id="rId13" Type="http://schemas.openxmlformats.org/officeDocument/2006/relationships/image" Target="../media/image20.png"/><Relationship Id="rId12" Type="http://schemas.openxmlformats.org/officeDocument/2006/relationships/tags" Target="../tags/tag236.xml"/><Relationship Id="rId11" Type="http://schemas.openxmlformats.org/officeDocument/2006/relationships/tags" Target="../tags/tag235.xml"/><Relationship Id="rId10" Type="http://schemas.openxmlformats.org/officeDocument/2006/relationships/tags" Target="../tags/tag234.xml"/><Relationship Id="rId1" Type="http://schemas.openxmlformats.org/officeDocument/2006/relationships/tags" Target="../tags/tag22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47.xml"/><Relationship Id="rId10" Type="http://schemas.openxmlformats.org/officeDocument/2006/relationships/image" Target="../media/image22.png"/><Relationship Id="rId1" Type="http://schemas.openxmlformats.org/officeDocument/2006/relationships/tags" Target="../tags/tag23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tags" Target="../tags/tag255.xml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57.xml"/><Relationship Id="rId10" Type="http://schemas.openxmlformats.org/officeDocument/2006/relationships/image" Target="../media/image23.emf"/><Relationship Id="rId1" Type="http://schemas.openxmlformats.org/officeDocument/2006/relationships/tags" Target="../tags/tag24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0" Type="http://schemas.openxmlformats.org/officeDocument/2006/relationships/slideLayout" Target="../slideLayouts/slideLayout14.xml"/><Relationship Id="rId1" Type="http://schemas.openxmlformats.org/officeDocument/2006/relationships/tags" Target="../tags/tag14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image" Target="../media/image5.png"/><Relationship Id="rId29" Type="http://schemas.openxmlformats.org/officeDocument/2006/relationships/slideLayout" Target="../slideLayouts/slideLayout18.xml"/><Relationship Id="rId28" Type="http://schemas.openxmlformats.org/officeDocument/2006/relationships/tags" Target="../tags/tag179.xml"/><Relationship Id="rId27" Type="http://schemas.openxmlformats.org/officeDocument/2006/relationships/tags" Target="../tags/tag178.xml"/><Relationship Id="rId26" Type="http://schemas.openxmlformats.org/officeDocument/2006/relationships/tags" Target="../tags/tag177.xml"/><Relationship Id="rId25" Type="http://schemas.openxmlformats.org/officeDocument/2006/relationships/tags" Target="../tags/tag176.xml"/><Relationship Id="rId24" Type="http://schemas.openxmlformats.org/officeDocument/2006/relationships/tags" Target="../tags/tag175.xml"/><Relationship Id="rId23" Type="http://schemas.openxmlformats.org/officeDocument/2006/relationships/tags" Target="../tags/tag174.xml"/><Relationship Id="rId22" Type="http://schemas.openxmlformats.org/officeDocument/2006/relationships/tags" Target="../tags/tag173.xml"/><Relationship Id="rId21" Type="http://schemas.openxmlformats.org/officeDocument/2006/relationships/image" Target="../media/image10.jpeg"/><Relationship Id="rId20" Type="http://schemas.openxmlformats.org/officeDocument/2006/relationships/tags" Target="../tags/tag172.xml"/><Relationship Id="rId2" Type="http://schemas.openxmlformats.org/officeDocument/2006/relationships/tags" Target="../tags/tag159.xml"/><Relationship Id="rId19" Type="http://schemas.openxmlformats.org/officeDocument/2006/relationships/tags" Target="../tags/tag171.xml"/><Relationship Id="rId18" Type="http://schemas.openxmlformats.org/officeDocument/2006/relationships/tags" Target="../tags/tag170.xml"/><Relationship Id="rId17" Type="http://schemas.openxmlformats.org/officeDocument/2006/relationships/image" Target="../media/image9.jpeg"/><Relationship Id="rId16" Type="http://schemas.openxmlformats.org/officeDocument/2006/relationships/tags" Target="../tags/tag169.xml"/><Relationship Id="rId15" Type="http://schemas.openxmlformats.org/officeDocument/2006/relationships/tags" Target="../tags/tag168.xml"/><Relationship Id="rId14" Type="http://schemas.openxmlformats.org/officeDocument/2006/relationships/tags" Target="../tags/tag167.xml"/><Relationship Id="rId13" Type="http://schemas.openxmlformats.org/officeDocument/2006/relationships/image" Target="../media/image8.jpeg"/><Relationship Id="rId12" Type="http://schemas.openxmlformats.org/officeDocument/2006/relationships/tags" Target="../tags/tag166.xml"/><Relationship Id="rId11" Type="http://schemas.openxmlformats.org/officeDocument/2006/relationships/tags" Target="../tags/tag165.xml"/><Relationship Id="rId10" Type="http://schemas.openxmlformats.org/officeDocument/2006/relationships/image" Target="../media/image7.png"/><Relationship Id="rId1" Type="http://schemas.openxmlformats.org/officeDocument/2006/relationships/tags" Target="../tags/tag15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189.xml"/><Relationship Id="rId11" Type="http://schemas.openxmlformats.org/officeDocument/2006/relationships/image" Target="../media/image12.jpeg"/><Relationship Id="rId10" Type="http://schemas.openxmlformats.org/officeDocument/2006/relationships/image" Target="../media/image11.png"/><Relationship Id="rId1" Type="http://schemas.openxmlformats.org/officeDocument/2006/relationships/tags" Target="../tags/tag18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202.xml"/><Relationship Id="rId14" Type="http://schemas.openxmlformats.org/officeDocument/2006/relationships/image" Target="../media/image14.jpeg"/><Relationship Id="rId13" Type="http://schemas.openxmlformats.org/officeDocument/2006/relationships/image" Target="../media/image13.emf"/><Relationship Id="rId12" Type="http://schemas.openxmlformats.org/officeDocument/2006/relationships/tags" Target="../tags/tag201.xml"/><Relationship Id="rId11" Type="http://schemas.openxmlformats.org/officeDocument/2006/relationships/tags" Target="../tags/tag200.xml"/><Relationship Id="rId10" Type="http://schemas.openxmlformats.org/officeDocument/2006/relationships/tags" Target="../tags/tag199.xml"/><Relationship Id="rId1" Type="http://schemas.openxmlformats.org/officeDocument/2006/relationships/tags" Target="../tags/tag19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image" Target="../media/image15.png"/><Relationship Id="rId3" Type="http://schemas.openxmlformats.org/officeDocument/2006/relationships/tags" Target="../tags/tag205.xml"/><Relationship Id="rId27" Type="http://schemas.openxmlformats.org/officeDocument/2006/relationships/slideLayout" Target="../slideLayouts/slideLayout18.xml"/><Relationship Id="rId26" Type="http://schemas.openxmlformats.org/officeDocument/2006/relationships/tags" Target="../tags/tag222.xml"/><Relationship Id="rId25" Type="http://schemas.openxmlformats.org/officeDocument/2006/relationships/tags" Target="../tags/tag221.xml"/><Relationship Id="rId24" Type="http://schemas.openxmlformats.org/officeDocument/2006/relationships/tags" Target="../tags/tag220.xml"/><Relationship Id="rId23" Type="http://schemas.openxmlformats.org/officeDocument/2006/relationships/tags" Target="../tags/tag219.xml"/><Relationship Id="rId22" Type="http://schemas.openxmlformats.org/officeDocument/2006/relationships/tags" Target="../tags/tag218.xml"/><Relationship Id="rId21" Type="http://schemas.openxmlformats.org/officeDocument/2006/relationships/image" Target="../media/image19.jpeg"/><Relationship Id="rId20" Type="http://schemas.openxmlformats.org/officeDocument/2006/relationships/tags" Target="../tags/tag217.xml"/><Relationship Id="rId2" Type="http://schemas.openxmlformats.org/officeDocument/2006/relationships/tags" Target="../tags/tag204.xml"/><Relationship Id="rId19" Type="http://schemas.openxmlformats.org/officeDocument/2006/relationships/tags" Target="../tags/tag216.xml"/><Relationship Id="rId18" Type="http://schemas.openxmlformats.org/officeDocument/2006/relationships/image" Target="../media/image18.jpeg"/><Relationship Id="rId17" Type="http://schemas.openxmlformats.org/officeDocument/2006/relationships/tags" Target="../tags/tag215.xml"/><Relationship Id="rId16" Type="http://schemas.openxmlformats.org/officeDocument/2006/relationships/tags" Target="../tags/tag214.xml"/><Relationship Id="rId15" Type="http://schemas.openxmlformats.org/officeDocument/2006/relationships/tags" Target="../tags/tag213.xml"/><Relationship Id="rId14" Type="http://schemas.openxmlformats.org/officeDocument/2006/relationships/tags" Target="../tags/tag212.xml"/><Relationship Id="rId13" Type="http://schemas.openxmlformats.org/officeDocument/2006/relationships/image" Target="../media/image17.jpeg"/><Relationship Id="rId12" Type="http://schemas.openxmlformats.org/officeDocument/2006/relationships/tags" Target="../tags/tag211.xml"/><Relationship Id="rId11" Type="http://schemas.openxmlformats.org/officeDocument/2006/relationships/tags" Target="../tags/tag210.xml"/><Relationship Id="rId10" Type="http://schemas.openxmlformats.org/officeDocument/2006/relationships/image" Target="../media/image7.png"/><Relationship Id="rId1" Type="http://schemas.openxmlformats.org/officeDocument/2006/relationships/tags" Target="../tags/tag203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ctrTitle" idx="1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项目二</a:t>
            </a:r>
            <a:r>
              <a:rPr lang="en-US" altLang="zh-CN"/>
              <a:t> </a:t>
            </a:r>
            <a:r>
              <a:rPr lang="zh-CN" altLang="en-US"/>
              <a:t>空调制冷系统的维修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9652004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5680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冷媒更换前的准备工作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609603" y="1828800"/>
            <a:ext cx="9143999" cy="4419597"/>
            <a:chOff x="960" y="2880"/>
            <a:chExt cx="14400" cy="6960"/>
          </a:xfrm>
        </p:grpSpPr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560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440" y="334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检查空调系统压力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440" y="422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在更换冷媒前，需检查系统压力是否正常，确保无泄漏，避免冷媒流失。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0"/>
              </p:custDataLst>
            </p:nvPr>
          </p:nvSpPr>
          <p:spPr>
            <a:xfrm>
              <a:off x="9760" y="6600"/>
              <a:ext cx="560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1"/>
              </p:custDataLst>
            </p:nvPr>
          </p:nvSpPr>
          <p:spPr>
            <a:xfrm>
              <a:off x="10240" y="70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清理空调滤网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>
              <a:off x="10240" y="79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清洁或更换空调滤网，以保证更换冷媒时系统内部的清洁度，提高工作效率。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800" name="IM 800"/>
          <p:cNvPicPr/>
          <p:nvPr/>
        </p:nvPicPr>
        <p:blipFill>
          <a:blip r:embed="rId13"/>
          <a:stretch>
            <a:fillRect/>
          </a:stretch>
        </p:blipFill>
        <p:spPr>
          <a:xfrm>
            <a:off x="4672965" y="1811020"/>
            <a:ext cx="5080635" cy="2039620"/>
          </a:xfrm>
          <a:prstGeom prst="rect">
            <a:avLst/>
          </a:prstGeom>
        </p:spPr>
      </p:pic>
      <p:pic>
        <p:nvPicPr>
          <p:cNvPr id="20" name="图片 19"/>
          <p:cNvPicPr/>
          <p:nvPr/>
        </p:nvPicPr>
        <p:blipFill>
          <a:blip r:embed="rId14"/>
          <a:stretch>
            <a:fillRect/>
          </a:stretch>
        </p:blipFill>
        <p:spPr>
          <a:xfrm>
            <a:off x="609600" y="4191000"/>
            <a:ext cx="5097780" cy="223520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711202"/>
            <a:ext cx="11938000" cy="2070100"/>
          </a:xfrm>
          <a:custGeom>
            <a:avLst/>
            <a:gdLst>
              <a:gd name="connisteX0" fmla="*/ 11938004 w 165805"/>
              <a:gd name="connsiteY0" fmla="*/ 736604 h 28751"/>
              <a:gd name="connisteX1" fmla="*/ 7610916 w 165805"/>
              <a:gd name="connsiteY1" fmla="*/ 193962 h 28751"/>
              <a:gd name="connisteX2" fmla="*/ 0 w 165805"/>
              <a:gd name="connsiteY2" fmla="*/ 2070101 h 28751"/>
              <a:gd name="connisteX3" fmla="*/ 0 w 165805"/>
              <a:gd name="connsiteY3" fmla="*/ 1509893 h 28751"/>
              <a:gd name="connisteX4" fmla="*/ 6938064 w 165805"/>
              <a:gd name="connsiteY4" fmla="*/ 0 h 28751"/>
              <a:gd name="connisteX5" fmla="*/ 11938004 w 165805"/>
              <a:gd name="connsiteY5" fmla="*/ 736604 h 2875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938004" h="2070101">
                <a:moveTo>
                  <a:pt x="11938004" y="736604"/>
                </a:moveTo>
                <a:cubicBezTo>
                  <a:pt x="10608402" y="386736"/>
                  <a:pt x="9153473" y="193963"/>
                  <a:pt x="7610917" y="193963"/>
                </a:cubicBezTo>
                <a:cubicBezTo>
                  <a:pt x="4648682" y="193963"/>
                  <a:pt x="1962796" y="909398"/>
                  <a:pt x="0" y="2070101"/>
                </a:cubicBezTo>
                <a:lnTo>
                  <a:pt x="0" y="1509894"/>
                </a:lnTo>
                <a:cubicBezTo>
                  <a:pt x="1883728" y="566800"/>
                  <a:pt x="4301429" y="0"/>
                  <a:pt x="6938065" y="0"/>
                </a:cubicBezTo>
                <a:cubicBezTo>
                  <a:pt x="8745678" y="0"/>
                  <a:pt x="10437702" y="265176"/>
                  <a:pt x="11938004" y="73660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12191365" cy="2222500"/>
          </a:xfrm>
          <a:custGeom>
            <a:avLst/>
            <a:gdLst>
              <a:gd name="connisteX0" fmla="*/ 12191996 w 169333"/>
              <a:gd name="connsiteY0" fmla="*/ 1529526 h 30868"/>
              <a:gd name="connisteX1" fmla="*/ 12191996 w 169333"/>
              <a:gd name="connsiteY1" fmla="*/ 0 h 30868"/>
              <a:gd name="connisteX2" fmla="*/ 0 w 169333"/>
              <a:gd name="connsiteY2" fmla="*/ 0 h 30868"/>
              <a:gd name="connisteX3" fmla="*/ 0 w 169333"/>
              <a:gd name="connsiteY3" fmla="*/ 2222504 h 30868"/>
              <a:gd name="connisteX4" fmla="*/ 6940552 w 169333"/>
              <a:gd name="connsiteY4" fmla="*/ 717739 h 30868"/>
              <a:gd name="connisteX5" fmla="*/ 12191996 w 169333"/>
              <a:gd name="connsiteY5" fmla="*/ 1529526 h 3086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222504">
                <a:moveTo>
                  <a:pt x="12191997" y="1529526"/>
                </a:moveTo>
                <a:lnTo>
                  <a:pt x="12191997" y="0"/>
                </a:lnTo>
                <a:lnTo>
                  <a:pt x="0" y="0"/>
                </a:lnTo>
                <a:lnTo>
                  <a:pt x="0" y="2222504"/>
                </a:lnTo>
                <a:cubicBezTo>
                  <a:pt x="1884414" y="1282611"/>
                  <a:pt x="4302974" y="717740"/>
                  <a:pt x="6940552" y="717740"/>
                </a:cubicBezTo>
                <a:cubicBezTo>
                  <a:pt x="8844699" y="717740"/>
                  <a:pt x="10634710" y="1012149"/>
                  <a:pt x="12191997" y="152952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冷媒更换步骤详解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648200" y="4724400"/>
            <a:ext cx="7010400" cy="1473200"/>
            <a:chOff x="7320" y="7440"/>
            <a:chExt cx="11040" cy="2320"/>
          </a:xfrm>
        </p:grpSpPr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7320" y="74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检查系统压力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7320" y="8320"/>
              <a:ext cx="3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首先使用压力表检查空调系统压力，确保系统无泄漏，压力正常。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6"/>
              </p:custDataLst>
            </p:nvPr>
          </p:nvSpPr>
          <p:spPr>
            <a:xfrm>
              <a:off x="11120" y="74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回收旧冷媒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1120" y="8320"/>
              <a:ext cx="3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使用专业设备将旧冷媒从系统中回收，防止对环境造成污染。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14920" y="74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注入新冷媒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14920" y="8320"/>
              <a:ext cx="3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根据制造商的规格，注入适量的新冷媒，并确保无空气进入系统。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4453255" y="-4029710"/>
            <a:ext cx="3294380" cy="1220089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0 w 25400"/>
              <a:gd name="connsiteY0" fmla="*/ 6858000 h 95250"/>
              <a:gd name="connisteX1" fmla="*/ 960376 w 25400"/>
              <a:gd name="connsiteY1" fmla="*/ 3264206 h 95250"/>
              <a:gd name="connisteX2" fmla="*/ 253489 w 25400"/>
              <a:gd name="connsiteY2" fmla="*/ 0 h 95250"/>
              <a:gd name="connisteX3" fmla="*/ 1828800 w 25400"/>
              <a:gd name="connsiteY3" fmla="*/ 0 h 95250"/>
              <a:gd name="connisteX4" fmla="*/ 1828800 w 25400"/>
              <a:gd name="connsiteY4" fmla="*/ 6858000 h 95250"/>
              <a:gd name="connisteX5" fmla="*/ 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0" y="6858000"/>
                </a:moveTo>
                <a:cubicBezTo>
                  <a:pt x="560920" y="6314380"/>
                  <a:pt x="960376" y="4910438"/>
                  <a:pt x="960376" y="3264207"/>
                </a:cubicBezTo>
                <a:cubicBezTo>
                  <a:pt x="960376" y="1884862"/>
                  <a:pt x="674370" y="675604"/>
                  <a:pt x="253490" y="0"/>
                </a:cubicBezTo>
                <a:lnTo>
                  <a:pt x="1828800" y="0"/>
                </a:lnTo>
                <a:lnTo>
                  <a:pt x="1828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更换后的系统检查与测试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7543800" y="1828800"/>
            <a:ext cx="4038600" cy="441896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10" name="文本框 9"/>
            <p:cNvSpPr txBox="1"/>
            <p:nvPr>
              <p:custDataLst>
                <p:tags r:id="rId6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检查空调系统密封性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更换空调滤芯后，确保所有接口密封良好，无泄漏，以保证系统正常运行。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测试空调制冷效果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启动车辆，运行空调系统，检查制冷剂是否充足，确保制冷效果达到标准。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" y="1835150"/>
            <a:ext cx="6934835" cy="441198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ctrTitle" idx="1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任务六</a:t>
            </a:r>
            <a:r>
              <a:rPr lang="en-US" altLang="zh-CN"/>
              <a:t> </a:t>
            </a:r>
            <a:r>
              <a:rPr lang="zh-CN" altLang="en-US"/>
              <a:t>空调系统的检修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19175" y="3468370"/>
            <a:ext cx="6372225" cy="2297430"/>
            <a:chOff x="1605" y="5462"/>
            <a:chExt cx="10035" cy="361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1605" y="54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3560" y="556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3980" y="5560"/>
              <a:ext cx="76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技术知识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605" y="754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3560" y="764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3980" y="7640"/>
              <a:ext cx="76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任务实施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技术知识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9652004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5680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冷冻油的作用与选择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29" name="矩形 28"/>
          <p:cNvSpPr/>
          <p:nvPr>
            <p:custDataLst>
              <p:tags r:id="rId5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6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609603" y="1828800"/>
            <a:ext cx="10972797" cy="4418965"/>
            <a:chOff x="960" y="2880"/>
            <a:chExt cx="17280" cy="6959"/>
          </a:xfrm>
        </p:grpSpPr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8520" cy="3359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C:/Users/BF/AppData/Roaming/Kingsoft/office6/wppai/generateppt/fd815747-d323-41b9-a709-580f96794bed.jpgfd815747-d323-41b9-a709-580f96794bed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1440" y="3600"/>
              <a:ext cx="1919" cy="1919"/>
            </a:xfrm>
            <a:custGeom>
              <a:avLst/>
              <a:gdLst>
                <a:gd name="connisteX0" fmla="*/ 0 w 16933"/>
                <a:gd name="connsiteY0" fmla="*/ 609603 h 16933"/>
                <a:gd name="connisteX1" fmla="*/ 609603 w 16933"/>
                <a:gd name="connsiteY1" fmla="*/ 0 h 16933"/>
                <a:gd name="connisteX2" fmla="*/ 609603 w 16933"/>
                <a:gd name="connsiteY2" fmla="*/ 0 h 16933"/>
                <a:gd name="connisteX3" fmla="*/ 1219196 w 16933"/>
                <a:gd name="connsiteY3" fmla="*/ 609603 h 16933"/>
                <a:gd name="connisteX4" fmla="*/ 1219196 w 16933"/>
                <a:gd name="connsiteY4" fmla="*/ 609603 h 16933"/>
                <a:gd name="connisteX5" fmla="*/ 609603 w 16933"/>
                <a:gd name="connsiteY5" fmla="*/ 1219196 h 16933"/>
                <a:gd name="connisteX6" fmla="*/ 609603 w 16933"/>
                <a:gd name="connsiteY6" fmla="*/ 1219196 h 16933"/>
                <a:gd name="connisteX7" fmla="*/ 0 w 16933"/>
                <a:gd name="connsiteY7" fmla="*/ 609603 h 16933"/>
                <a:gd name="connisteX8" fmla="*/ 0 w 16933"/>
                <a:gd name="connsiteY8" fmla="*/ 609603 h 1693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矩形 10"/>
            <p:cNvSpPr/>
            <p:nvPr>
              <p:custDataLst>
                <p:tags r:id="rId11"/>
              </p:custDataLst>
            </p:nvPr>
          </p:nvSpPr>
          <p:spPr>
            <a:xfrm>
              <a:off x="960" y="6480"/>
              <a:ext cx="852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2" name="图片 11" descr="C:/Users/BF/AppData/Roaming/Kingsoft/office6/wppai/generateppt/59183e31-0061-4b59-b91f-ef44ccaad348.jpg59183e31-0061-4b59-b91f-ef44ccaad348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>
            <a:xfrm>
              <a:off x="1440" y="7200"/>
              <a:ext cx="1919" cy="1919"/>
            </a:xfrm>
            <a:custGeom>
              <a:avLst/>
              <a:gdLst>
                <a:gd name="connisteX0" fmla="*/ 0 w 16933"/>
                <a:gd name="connsiteY0" fmla="*/ 609603 h 16933"/>
                <a:gd name="connisteX1" fmla="*/ 609603 w 16933"/>
                <a:gd name="connsiteY1" fmla="*/ 0 h 16933"/>
                <a:gd name="connisteX2" fmla="*/ 609603 w 16933"/>
                <a:gd name="connsiteY2" fmla="*/ 0 h 16933"/>
                <a:gd name="connisteX3" fmla="*/ 1219196 w 16933"/>
                <a:gd name="connsiteY3" fmla="*/ 609603 h 16933"/>
                <a:gd name="connisteX4" fmla="*/ 1219196 w 16933"/>
                <a:gd name="connsiteY4" fmla="*/ 609603 h 16933"/>
                <a:gd name="connisteX5" fmla="*/ 609603 w 16933"/>
                <a:gd name="connsiteY5" fmla="*/ 1219196 h 16933"/>
                <a:gd name="connisteX6" fmla="*/ 609603 w 16933"/>
                <a:gd name="connsiteY6" fmla="*/ 1219196 h 16933"/>
                <a:gd name="connisteX7" fmla="*/ 0 w 16933"/>
                <a:gd name="connsiteY7" fmla="*/ 609603 h 16933"/>
                <a:gd name="connisteX8" fmla="*/ 0 w 16933"/>
                <a:gd name="connsiteY8" fmla="*/ 609603 h 1693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文本框 8"/>
            <p:cNvSpPr txBox="1"/>
            <p:nvPr>
              <p:custDataLst>
                <p:tags r:id="rId14"/>
              </p:custDataLst>
            </p:nvPr>
          </p:nvSpPr>
          <p:spPr>
            <a:xfrm>
              <a:off x="3840" y="36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冷冻油的基本作用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9720" y="2880"/>
              <a:ext cx="852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C:/Users/BF/AppData/Roaming/Kingsoft/office6/wppai/generateppt/631065ff-820a-4c22-8181-f33eefbd5631.jpg631065ff-820a-4c22-8181-f33eefbd5631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/>
            <a:stretch>
              <a:fillRect/>
            </a:stretch>
          </p:blipFill>
          <p:spPr>
            <a:xfrm>
              <a:off x="10200" y="3600"/>
              <a:ext cx="1919" cy="1919"/>
            </a:xfrm>
            <a:custGeom>
              <a:avLst/>
              <a:gdLst>
                <a:gd name="connisteX0" fmla="*/ 0 w 16933"/>
                <a:gd name="connsiteY0" fmla="*/ 609603 h 16933"/>
                <a:gd name="connisteX1" fmla="*/ 609603 w 16933"/>
                <a:gd name="connsiteY1" fmla="*/ 0 h 16933"/>
                <a:gd name="connisteX2" fmla="*/ 609603 w 16933"/>
                <a:gd name="connsiteY2" fmla="*/ 0 h 16933"/>
                <a:gd name="connisteX3" fmla="*/ 1219196 w 16933"/>
                <a:gd name="connsiteY3" fmla="*/ 609603 h 16933"/>
                <a:gd name="connisteX4" fmla="*/ 1219196 w 16933"/>
                <a:gd name="connsiteY4" fmla="*/ 609603 h 16933"/>
                <a:gd name="connisteX5" fmla="*/ 609603 w 16933"/>
                <a:gd name="connsiteY5" fmla="*/ 1219196 h 16933"/>
                <a:gd name="connisteX6" fmla="*/ 609603 w 16933"/>
                <a:gd name="connsiteY6" fmla="*/ 1219196 h 16933"/>
                <a:gd name="connisteX7" fmla="*/ 0 w 16933"/>
                <a:gd name="connsiteY7" fmla="*/ 609603 h 16933"/>
                <a:gd name="connisteX8" fmla="*/ 0 w 16933"/>
                <a:gd name="connsiteY8" fmla="*/ 609603 h 1693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8"/>
              </p:custDataLst>
            </p:nvPr>
          </p:nvSpPr>
          <p:spPr>
            <a:xfrm>
              <a:off x="3840" y="44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冷冻油在电动汽车空调系统中起到润滑、密封和冷却压缩机的作用。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19"/>
              </p:custDataLst>
            </p:nvPr>
          </p:nvSpPr>
          <p:spPr>
            <a:xfrm>
              <a:off x="9720" y="6480"/>
              <a:ext cx="8520" cy="3359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4" name="图片 23" descr="C:/Users/BF/AppData/Roaming/Kingsoft/office6/wppai/generateppt/13a2c8ff-b324-40f7-a572-0c2cca0b0dfb.jpg13a2c8ff-b324-40f7-a572-0c2cca0b0dfb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/>
            <a:stretch>
              <a:fillRect/>
            </a:stretch>
          </p:blipFill>
          <p:spPr>
            <a:xfrm>
              <a:off x="10200" y="7200"/>
              <a:ext cx="1919" cy="1919"/>
            </a:xfrm>
            <a:custGeom>
              <a:avLst/>
              <a:gdLst>
                <a:gd name="connisteX0" fmla="*/ 0 w 16933"/>
                <a:gd name="connsiteY0" fmla="*/ 609603 h 16933"/>
                <a:gd name="connisteX1" fmla="*/ 609603 w 16933"/>
                <a:gd name="connsiteY1" fmla="*/ 0 h 16933"/>
                <a:gd name="connisteX2" fmla="*/ 609603 w 16933"/>
                <a:gd name="connsiteY2" fmla="*/ 0 h 16933"/>
                <a:gd name="connisteX3" fmla="*/ 1219196 w 16933"/>
                <a:gd name="connsiteY3" fmla="*/ 609603 h 16933"/>
                <a:gd name="connisteX4" fmla="*/ 1219196 w 16933"/>
                <a:gd name="connsiteY4" fmla="*/ 609603 h 16933"/>
                <a:gd name="connisteX5" fmla="*/ 609603 w 16933"/>
                <a:gd name="connsiteY5" fmla="*/ 1219196 h 16933"/>
                <a:gd name="connisteX6" fmla="*/ 609603 w 16933"/>
                <a:gd name="connsiteY6" fmla="*/ 1219196 h 16933"/>
                <a:gd name="connisteX7" fmla="*/ 0 w 16933"/>
                <a:gd name="connsiteY7" fmla="*/ 609603 h 16933"/>
                <a:gd name="connisteX8" fmla="*/ 0 w 16933"/>
                <a:gd name="connsiteY8" fmla="*/ 609603 h 1693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5" name="文本框 14"/>
            <p:cNvSpPr txBox="1"/>
            <p:nvPr>
              <p:custDataLst>
                <p:tags r:id="rId22"/>
              </p:custDataLst>
            </p:nvPr>
          </p:nvSpPr>
          <p:spPr>
            <a:xfrm>
              <a:off x="3840" y="72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兼容性考量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23"/>
              </p:custDataLst>
            </p:nvPr>
          </p:nvSpPr>
          <p:spPr>
            <a:xfrm>
              <a:off x="3840" y="80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冷冻油必须与空调系统中的其他材料兼容，避免化学反应导致的损坏。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4"/>
              </p:custDataLst>
            </p:nvPr>
          </p:nvSpPr>
          <p:spPr>
            <a:xfrm>
              <a:off x="12600" y="36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选择合适粘度的重要性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5"/>
              </p:custDataLst>
            </p:nvPr>
          </p:nvSpPr>
          <p:spPr>
            <a:xfrm>
              <a:off x="12600" y="44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选择与压缩机和系统设计相匹配的粘度等级冷冻油，以确保最佳性能。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6"/>
              </p:custDataLst>
            </p:nvPr>
          </p:nvSpPr>
          <p:spPr>
            <a:xfrm>
              <a:off x="12600" y="72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环保与节能标准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7"/>
              </p:custDataLst>
            </p:nvPr>
          </p:nvSpPr>
          <p:spPr>
            <a:xfrm>
              <a:off x="12600" y="80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选择符合环保要求的冷冻油，有助于减少对环境的影响，并提高能效。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空调检修设备介绍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5" name="任意多边形 4"/>
            <p:cNvSpPr/>
            <p:nvPr>
              <p:custDataLst>
                <p:tags r:id="rId4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75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压力测试仪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5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压力测试仪用于检测空调系统中的压力是否正常，确保制冷剂的正确流动。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7"/>
              </p:custDataLst>
            </p:nvPr>
          </p:nvSpPr>
          <p:spPr>
            <a:xfrm>
              <a:off x="13020" y="1040"/>
              <a:ext cx="80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32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温度检测器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32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温度传感器能够监测空调系统各部分的温度，帮助诊断系统是否过热或制冷不足。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5370" y="2639695"/>
            <a:ext cx="3365500" cy="3365500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11"/>
          <a:stretch>
            <a:fillRect/>
          </a:stretch>
        </p:blipFill>
        <p:spPr>
          <a:xfrm rot="16200000">
            <a:off x="2653665" y="1924685"/>
            <a:ext cx="3132455" cy="538988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4076697"/>
            <a:ext cx="11938000" cy="2070100"/>
          </a:xfrm>
          <a:custGeom>
            <a:avLst/>
            <a:gdLst>
              <a:gd name="connisteX0" fmla="*/ 11938004 w 165805"/>
              <a:gd name="connsiteY0" fmla="*/ 736604 h 28751"/>
              <a:gd name="connisteX1" fmla="*/ 7610916 w 165805"/>
              <a:gd name="connsiteY1" fmla="*/ 193962 h 28751"/>
              <a:gd name="connisteX2" fmla="*/ 0 w 165805"/>
              <a:gd name="connsiteY2" fmla="*/ 2070101 h 28751"/>
              <a:gd name="connisteX3" fmla="*/ 0 w 165805"/>
              <a:gd name="connsiteY3" fmla="*/ 1509893 h 28751"/>
              <a:gd name="connisteX4" fmla="*/ 6938064 w 165805"/>
              <a:gd name="connsiteY4" fmla="*/ 0 h 28751"/>
              <a:gd name="connisteX5" fmla="*/ 11938004 w 165805"/>
              <a:gd name="connsiteY5" fmla="*/ 736604 h 2875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938004" h="2070101">
                <a:moveTo>
                  <a:pt x="11938004" y="736604"/>
                </a:moveTo>
                <a:cubicBezTo>
                  <a:pt x="10608402" y="386736"/>
                  <a:pt x="9153473" y="193963"/>
                  <a:pt x="7610917" y="193963"/>
                </a:cubicBezTo>
                <a:cubicBezTo>
                  <a:pt x="4648682" y="193963"/>
                  <a:pt x="1962796" y="909398"/>
                  <a:pt x="0" y="2070101"/>
                </a:cubicBezTo>
                <a:lnTo>
                  <a:pt x="0" y="1509894"/>
                </a:lnTo>
                <a:cubicBezTo>
                  <a:pt x="1883728" y="566800"/>
                  <a:pt x="4301429" y="0"/>
                  <a:pt x="6938065" y="0"/>
                </a:cubicBezTo>
                <a:cubicBezTo>
                  <a:pt x="8745678" y="0"/>
                  <a:pt x="10437702" y="265176"/>
                  <a:pt x="11938004" y="73660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 flipV="1">
            <a:off x="0" y="4635496"/>
            <a:ext cx="12191365" cy="2223135"/>
          </a:xfrm>
          <a:custGeom>
            <a:avLst/>
            <a:gdLst>
              <a:gd name="connisteX0" fmla="*/ 12191996 w 169333"/>
              <a:gd name="connsiteY0" fmla="*/ 1529526 h 30868"/>
              <a:gd name="connisteX1" fmla="*/ 12191996 w 169333"/>
              <a:gd name="connsiteY1" fmla="*/ 0 h 30868"/>
              <a:gd name="connisteX2" fmla="*/ 0 w 169333"/>
              <a:gd name="connsiteY2" fmla="*/ 0 h 30868"/>
              <a:gd name="connisteX3" fmla="*/ 0 w 169333"/>
              <a:gd name="connsiteY3" fmla="*/ 2222504 h 30868"/>
              <a:gd name="connisteX4" fmla="*/ 6940552 w 169333"/>
              <a:gd name="connsiteY4" fmla="*/ 717739 h 30868"/>
              <a:gd name="connisteX5" fmla="*/ 12191996 w 169333"/>
              <a:gd name="connsiteY5" fmla="*/ 1529526 h 3086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222504">
                <a:moveTo>
                  <a:pt x="12191997" y="1529526"/>
                </a:moveTo>
                <a:lnTo>
                  <a:pt x="12191997" y="0"/>
                </a:lnTo>
                <a:lnTo>
                  <a:pt x="0" y="0"/>
                </a:lnTo>
                <a:lnTo>
                  <a:pt x="0" y="2222504"/>
                </a:lnTo>
                <a:cubicBezTo>
                  <a:pt x="1884414" y="1282611"/>
                  <a:pt x="4302974" y="717740"/>
                  <a:pt x="6940552" y="717740"/>
                </a:cubicBezTo>
                <a:cubicBezTo>
                  <a:pt x="8844699" y="717740"/>
                  <a:pt x="10634710" y="1012149"/>
                  <a:pt x="12191997" y="152952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压力表的使用方法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09600" y="1828800"/>
            <a:ext cx="10972800" cy="2082800"/>
            <a:chOff x="960" y="2880"/>
            <a:chExt cx="17280" cy="3280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96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44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选择合适的压力表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44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根据电动汽车空调系统的规格选择相应量程和精度的压力表，确保测量准确性。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680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28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连接压力表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28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将压力表的接口与空调系统的高低压管路正确连接，确保无泄漏和紧密连接。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10"/>
              </p:custDataLst>
            </p:nvPr>
          </p:nvSpPr>
          <p:spPr>
            <a:xfrm>
              <a:off x="1264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12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读取压力值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312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观察压力表指针或数字显示，记录系统在不同工况下的压力读数，用于判断系统状态。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8495" y="4182110"/>
            <a:ext cx="3409950" cy="1964690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14"/>
          <a:stretch>
            <a:fillRect/>
          </a:stretch>
        </p:blipFill>
        <p:spPr>
          <a:xfrm>
            <a:off x="6096000" y="4182110"/>
            <a:ext cx="2160905" cy="219773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真空泵的操作流程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0800000" flipV="1">
            <a:off x="1371600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grpSp>
        <p:nvGrpSpPr>
          <p:cNvPr id="29" name="组合 28"/>
          <p:cNvGrpSpPr/>
          <p:nvPr/>
        </p:nvGrpSpPr>
        <p:grpSpPr>
          <a:xfrm>
            <a:off x="609603" y="1828800"/>
            <a:ext cx="10972797" cy="4419600"/>
            <a:chOff x="960" y="2880"/>
            <a:chExt cx="17280" cy="6960"/>
          </a:xfrm>
        </p:grpSpPr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600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144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检查真空泵状态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144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在启动前，检查真空泵的油位、油质，确保无泄漏和损坏。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8" name="图片 7" descr="C:/Users/BF/AppData/Roaming/Kingsoft/office6/wppai/generateppt/db309bb8156a4ee9726c2d56fce8d128.jpgdb309bb8156a4ee9726c2d56fce8d128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21" t="5013" r="-21" b="5013"/>
            <a:stretch>
              <a:fillRect/>
            </a:stretch>
          </p:blipFill>
          <p:spPr>
            <a:xfrm>
              <a:off x="6960" y="2880"/>
              <a:ext cx="2400" cy="3240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矩形 10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600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BF/AppData/Roaming/Kingsoft/office6/wppai/generateppt/31f9bab2925cf88d25e6a4ddab469fb6.jpg31f9bab2925cf88d25e6a4ddab469fb6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21" t="5013" r="-21" b="5013"/>
            <a:stretch>
              <a:fillRect/>
            </a:stretch>
          </p:blipFill>
          <p:spPr>
            <a:xfrm>
              <a:off x="6960" y="6600"/>
              <a:ext cx="2400" cy="3240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矩形 16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6001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44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启动真空泵并抽真空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44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开启真空泵，持续抽真空直至系统压力达到规定标准，通常为负压。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BF/AppData/Roaming/Kingsoft/office6/wppai/generateppt/015231eea4c54d35d5d2b13159eae6de.jpg015231eea4c54d35d5d2b13159eae6de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-21" t="5013" r="21" b="5013"/>
            <a:stretch>
              <a:fillRect/>
            </a:stretch>
          </p:blipFill>
          <p:spPr>
            <a:xfrm>
              <a:off x="15840" y="2880"/>
              <a:ext cx="2400" cy="3240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矩形 22"/>
            <p:cNvSpPr/>
            <p:nvPr>
              <p:custDataLst>
                <p:tags r:id="rId19"/>
              </p:custDataLst>
            </p:nvPr>
          </p:nvSpPr>
          <p:spPr>
            <a:xfrm>
              <a:off x="9840" y="6600"/>
              <a:ext cx="6001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6" name="图片 25" descr="C:/Users/BF/AppData/Roaming/Kingsoft/office6/wppai/generateppt/cd79471f40a53ee349019c99eb2e6c0e.jpgcd79471f40a53ee349019c99eb2e6c0e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l="-21" t="5013" r="21" b="5013"/>
            <a:stretch>
              <a:fillRect/>
            </a:stretch>
          </p:blipFill>
          <p:spPr>
            <a:xfrm>
              <a:off x="15840" y="6600"/>
              <a:ext cx="2400" cy="3240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8" name="文本框 17"/>
            <p:cNvSpPr txBox="1"/>
            <p:nvPr>
              <p:custDataLst>
                <p:tags r:id="rId22"/>
              </p:custDataLst>
            </p:nvPr>
          </p:nvSpPr>
          <p:spPr>
            <a:xfrm>
              <a:off x="1032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连接真空泵与系统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3"/>
              </p:custDataLst>
            </p:nvPr>
          </p:nvSpPr>
          <p:spPr>
            <a:xfrm>
              <a:off x="1032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将真空泵的接口与电动汽车空调系统的相应接口正确连接，确保密封性。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4"/>
              </p:custDataLst>
            </p:nvPr>
          </p:nvSpPr>
          <p:spPr>
            <a:xfrm>
              <a:off x="1032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检查系统泄漏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5"/>
              </p:custDataLst>
            </p:nvPr>
          </p:nvSpPr>
          <p:spPr>
            <a:xfrm>
              <a:off x="1032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在真空状态下，使用检漏剂或检漏灯检查系统是否有泄漏，确保系统密封性良好。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任务实施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3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149b4e41b2d652bb"/>
</p:tagLst>
</file>

<file path=ppt/tags/tag14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3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EMPLATE_FIGMA_ID" val="149b4e41b2d652bb"/>
</p:tagLst>
</file>

<file path=ppt/tags/tag14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5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EMPLATE_FIGMA_ID" val="149b4e41b2d652bb"/>
</p:tagLst>
</file>

<file path=ppt/tags/tag14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7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48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SLIDE_FIGMA_DIAGRAM" val="1"/>
</p:tagLst>
</file>

<file path=ppt/tags/tag149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ags/tag151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SLIDE_FIGMA_DIAGRAM" val="1"/>
</p:tagLst>
</file>

<file path=ppt/tags/tag152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53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54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  <p:tag name="KSO_WM_TEMPLATE_FIGMA_ID" val="149b4e41b2d652bb"/>
</p:tagLst>
</file>

<file path=ppt/tags/tag15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56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15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EMPLATE_FIGMA_ID" val="149b4e41b2d652bb"/>
</p:tagLst>
</file>

<file path=ppt/tags/tag15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http://zh-ai-group.ks3-cn-beijing-internal.ksyun.com/image_generate/image_process/production/202504/fd815747-d323-41b9-a709-580f96794bed.jpg?Expires=1776851217&amp;AWSAccessKeyId=AKLT9NSy7kh8TIS1UzNqLRY2&amp;Signature=occa%2BH%2Fxv55EdwzGtdQSAaoJPdM%3D&quot;}*auto_ai_ai_*1745315211428_134.102_1b5d76c9792c-slide-3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SHAPE_GUID" val="generate_slide_ai*{&quot;ai_type&quot;:&quot;generate_ppt&quot;,&quot;id&quot;:&quot;http://zh-ai-group.ks3-cn-beijing-internal.ksyun.com/image_generate/image_process/production/202504/59183e31-0061-4b59-b91f-ef44ccaad348.jpg?Expires=1776851218&amp;AWSAccessKeyId=AKLT9NSy7kh8TIS1UzNqLRY2&amp;Signature=YXt6rv9MaEm43wF%2FxbK02POw2LA%3D&quot;}*auto_ai_ai_*1745315211428_134.102_1b5d76c9792c-slide-3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http://zh-ai-group.ks3-cn-beijing-internal.ksyun.com/image_generate/image_process/production/202504/631065ff-820a-4c22-8181-f33eefbd5631.jpg?Expires=1776851218&amp;AWSAccessKeyId=AKLT9NSy7kh8TIS1UzNqLRY2&amp;Signature=uJkAgJckuUb3N3c0qIrsN3Ww02s%3D&quot;}*auto_ai_ai_*1745315211428_134.102_1b5d76c9792c-slide-3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SHAPE_GUID" val="generate_slide_ai*{&quot;ai_type&quot;:&quot;generate_ppt&quot;,&quot;id&quot;:&quot;http://zh-ai-group.ks3-cn-beijing-internal.ksyun.com/image_generate/image_process/production/202504/13a2c8ff-b324-40f7-a572-0c2cca0b0dfb.jpg?Expires=1776851218&amp;AWSAccessKeyId=AKLT9NSy7kh8TIS1UzNqLRY2&amp;Signature=nnJRwuphxEFOMArOT3REMGNgDc8%3D&quot;}*auto_ai_ai_*1745315211428_134.102_1b5d76c9792c-slide-3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179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  <p:tag name="KSO_WM_TEMPLATE_FIGMA_ID" val="149b4e41b2d652bb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9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  <p:tag name="KSO_WM_TEMPLATE_FIGMA_ID" val="149b4e41b2d652bb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2.xml><?xml version="1.0" encoding="utf-8"?>
<p:tagLst xmlns:p="http://schemas.openxmlformats.org/presentationml/2006/main">
  <p:tag name="KSO_WM_FIGMA_LIMIT" val=""/>
  <p:tag name="KSO_WM_FIGMA_SLIDE_GROUP" val="59"/>
  <p:tag name="KSO_WM_SLIDE_TYPE" val="text"/>
  <p:tag name="KSO_WM_TEMPLATE_SUBCATEGORY" val="29"/>
  <p:tag name="KSO_WM_TEMPLATE_FIGMA_ID" val="149b4e41b2d652bb"/>
</p:tagLst>
</file>

<file path=ppt/tags/tag20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VCG41N1213740912&quot;}*auto_galley_ai_*1745315211428_134.102_1b5d76c9792c-slide-6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SHAPE_GUID" val="generate_slide_ai*{&quot;ai_type&quot;:&quot;generate_ppt&quot;,&quot;id&quot;:&quot;VCG41N690329824&quot;}*auto_galley_ai_*1745315211428_134.102_1b5d76c9792c-slide-6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41N1521990071&quot;}*auto_galley_ai_*1745315211428_134.102_1b5d76c9792c-slide-6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SHAPE_GUID" val="generate_slide_ai*{&quot;ai_type&quot;:&quot;generate_ppt&quot;,&quot;id&quot;:&quot;VCG41N636290712&quot;}*auto_galley_ai_*1745315211428_134.102_1b5d76c9792c-slide-6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2.xml><?xml version="1.0" encoding="utf-8"?>
<p:tagLst xmlns:p="http://schemas.openxmlformats.org/presentationml/2006/main">
  <p:tag name="KSO_WM_FIGMA_LIMIT" val=""/>
  <p:tag name="KSO_WM_FIGMA_SLIDE_GROUP" val="38"/>
  <p:tag name="KSO_WM_SLIDE_TYPE" val="text"/>
  <p:tag name="KSO_WM_TEMPLATE_SUBCATEGORY" val="29"/>
  <p:tag name="KSO_WM_TEMPLATE_FIGMA_ID" val="149b4e41b2d652bb"/>
</p:tagLst>
</file>

<file path=ppt/tags/tag22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24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25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EMPLATE_FIGMA_ID" val="149b4e41b2d652bb"/>
</p:tagLst>
</file>

<file path=ppt/tags/tag22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7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  <p:tag name="KSO_WM_TEMPLATE_FIGMA_ID" val="149b4e41b2d652bb"/>
</p:tagLst>
</file>

<file path=ppt/tags/tag23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47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  <p:tag name="KSO_WM_TEMPLATE_FIGMA_ID" val="149b4e41b2d652bb"/>
</p:tagLst>
</file>

<file path=ppt/tags/tag24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5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7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  <p:tag name="KSO_WM_TEMPLATE_FIGMA_ID" val="149b4e41b2d652bb"/>
</p:tagLst>
</file>

<file path=ppt/tags/tag258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25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EMPLATE_FIGMA_ID" val="149b4e41b2d652bb"/>
</p:tagLst>
</file>

<file path=ppt/tags/tag261.xml><?xml version="1.0" encoding="utf-8"?>
<p:tagLst xmlns:p="http://schemas.openxmlformats.org/presentationml/2006/main">
  <p:tag name="KSO_WM_PRESENTATION_SOURCE" val="WPPAIGeneratePPT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6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7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1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金融商务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EFEFEF"/>
      </a:lt2>
      <a:accent1>
        <a:srgbClr val="0E3775"/>
      </a:accent1>
      <a:accent2>
        <a:srgbClr val="F1AD00"/>
      </a:accent2>
      <a:accent3>
        <a:srgbClr val="012357"/>
      </a:accent3>
      <a:accent4>
        <a:srgbClr val="FBE6B3"/>
      </a:accent4>
      <a:accent5>
        <a:srgbClr val="643AF8"/>
      </a:accent5>
      <a:accent6>
        <a:srgbClr val="2538D9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904</Words>
  <Application>WPS 演示</Application>
  <PresentationFormat>宽屏</PresentationFormat>
  <Paragraphs>122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Arial</vt:lpstr>
      <vt:lpstr>宋体</vt:lpstr>
      <vt:lpstr>Wingdings</vt:lpstr>
      <vt:lpstr>Wingdings</vt:lpstr>
      <vt:lpstr>Microsoft YaHei UI</vt:lpstr>
      <vt:lpstr>微软雅黑</vt:lpstr>
      <vt:lpstr>Arial Unicode MS</vt:lpstr>
      <vt:lpstr>Calibri</vt:lpstr>
      <vt:lpstr>WPS</vt:lpstr>
      <vt:lpstr>蓝色金融商务风主题</vt:lpstr>
      <vt:lpstr>电动汽车空调系统检修</vt:lpstr>
      <vt:lpstr>任务六 空调系统的检修</vt:lpstr>
      <vt:lpstr>目录</vt:lpstr>
      <vt:lpstr>技术知识</vt:lpstr>
      <vt:lpstr>冷冻油的作用与选择</vt:lpstr>
      <vt:lpstr>空调检修设备介绍</vt:lpstr>
      <vt:lpstr>压力表的使用方法</vt:lpstr>
      <vt:lpstr>真空泵的操作流程</vt:lpstr>
      <vt:lpstr>任务实施</vt:lpstr>
      <vt:lpstr>冷媒更换前的准备工作</vt:lpstr>
      <vt:lpstr>冷媒更换步骤详解</vt:lpstr>
      <vt:lpstr>更换后的系统检查与测试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悠蓝的梦</cp:lastModifiedBy>
  <cp:revision>156</cp:revision>
  <dcterms:created xsi:type="dcterms:W3CDTF">2019-06-19T02:08:00Z</dcterms:created>
  <dcterms:modified xsi:type="dcterms:W3CDTF">2025-04-27T07:51:46Z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DCDEBAD0D6F14048B67F2DCB9618D0E5_11</vt:lpwstr>
  </property>
</Properties>
</file>