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sldIdLst>
    <p:sldId id="257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66" r:id="rId17"/>
    <p:sldId id="26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4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4.png"/><Relationship Id="rId2" Type="http://schemas.openxmlformats.org/officeDocument/2006/relationships/tags" Target="../tags/tag8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4.png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1.png"/><Relationship Id="rId2" Type="http://schemas.openxmlformats.org/officeDocument/2006/relationships/tags" Target="../tags/tag142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../media/image3.png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image" Target="../media/image2.png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4.png"/><Relationship Id="rId2" Type="http://schemas.openxmlformats.org/officeDocument/2006/relationships/tags" Target="../tags/tag16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image" Target="../media/image4.png"/><Relationship Id="rId2" Type="http://schemas.openxmlformats.org/officeDocument/2006/relationships/tags" Target="../tags/tag207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0" y="2336804"/>
            <a:ext cx="12191365" cy="2105025"/>
          </a:xfrm>
          <a:custGeom>
            <a:avLst/>
            <a:gdLst>
              <a:gd name="connisteX0" fmla="*/ 0 w 169333"/>
              <a:gd name="connsiteY0" fmla="*/ 1290547 h 29240"/>
              <a:gd name="connisteX1" fmla="*/ 0 w 169333"/>
              <a:gd name="connsiteY1" fmla="*/ 1268263 h 29240"/>
              <a:gd name="connisteX2" fmla="*/ 4578345 w 169333"/>
              <a:gd name="connsiteY2" fmla="*/ 1876714 h 29240"/>
              <a:gd name="connisteX3" fmla="*/ 12191996 w 169333"/>
              <a:gd name="connsiteY3" fmla="*/ 0 h 29240"/>
              <a:gd name="connisteX4" fmla="*/ 12191996 w 169333"/>
              <a:gd name="connsiteY4" fmla="*/ 594990 h 29240"/>
              <a:gd name="connisteX5" fmla="*/ 5251454 w 169333"/>
              <a:gd name="connsiteY5" fmla="*/ 2105341 h 29240"/>
              <a:gd name="connisteX6" fmla="*/ 0 w 169333"/>
              <a:gd name="connsiteY6" fmla="*/ 1290547 h 29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5342">
                <a:moveTo>
                  <a:pt x="0" y="1290548"/>
                </a:moveTo>
                <a:lnTo>
                  <a:pt x="0" y="1268264"/>
                </a:lnTo>
                <a:cubicBezTo>
                  <a:pt x="1391845" y="1658758"/>
                  <a:pt x="2943006" y="1876715"/>
                  <a:pt x="4578346" y="1876715"/>
                </a:cubicBezTo>
                <a:cubicBezTo>
                  <a:pt x="7541642" y="1876715"/>
                  <a:pt x="10228506" y="1161059"/>
                  <a:pt x="12191997" y="0"/>
                </a:cubicBezTo>
                <a:lnTo>
                  <a:pt x="12191997" y="594991"/>
                </a:lnTo>
                <a:cubicBezTo>
                  <a:pt x="10307583" y="1538359"/>
                  <a:pt x="7889023" y="2105342"/>
                  <a:pt x="5251454" y="2105342"/>
                </a:cubicBezTo>
                <a:cubicBezTo>
                  <a:pt x="3347298" y="2105342"/>
                  <a:pt x="1557287" y="1809835"/>
                  <a:pt x="0" y="12905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2931786"/>
            <a:ext cx="12191365" cy="3926840"/>
          </a:xfrm>
          <a:custGeom>
            <a:avLst/>
            <a:gdLst>
              <a:gd name="connisteX0" fmla="*/ 0 w 169333"/>
              <a:gd name="connsiteY0" fmla="*/ 695556 h 54530"/>
              <a:gd name="connisteX1" fmla="*/ 0 w 169333"/>
              <a:gd name="connsiteY1" fmla="*/ 3926205 h 54530"/>
              <a:gd name="connisteX2" fmla="*/ 12191996 w 169333"/>
              <a:gd name="connsiteY2" fmla="*/ 3926205 h 54530"/>
              <a:gd name="connisteX3" fmla="*/ 12191996 w 169333"/>
              <a:gd name="connsiteY3" fmla="*/ 0 h 54530"/>
              <a:gd name="connisteX4" fmla="*/ 5251454 w 169333"/>
              <a:gd name="connsiteY4" fmla="*/ 1510351 h 54530"/>
              <a:gd name="connisteX5" fmla="*/ 0 w 169333"/>
              <a:gd name="connsiteY5" fmla="*/ 695556 h 54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926214">
                <a:moveTo>
                  <a:pt x="0" y="695557"/>
                </a:moveTo>
                <a:lnTo>
                  <a:pt x="0" y="3926205"/>
                </a:lnTo>
                <a:lnTo>
                  <a:pt x="12191997" y="3926205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8305797" y="419097"/>
            <a:ext cx="3378196" cy="457200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761997" y="5981703"/>
            <a:ext cx="10629900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buNone/>
              <a:defRPr sz="2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5" hasCustomPrompt="1"/>
            <p:custDataLst>
              <p:tags r:id="rId11"/>
            </p:custDataLst>
          </p:nvPr>
        </p:nvSpPr>
        <p:spPr>
          <a:xfrm>
            <a:off x="761997" y="4965704"/>
            <a:ext cx="10756901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投资理财项目汇报通用模板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并列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051804" y="0"/>
            <a:ext cx="4140200" cy="6858000"/>
          </a:xfrm>
          <a:custGeom>
            <a:avLst/>
            <a:gdLst>
              <a:gd name="connisteX0" fmla="*/ 0 w 57502"/>
              <a:gd name="connsiteY0" fmla="*/ 6858000 h 95250"/>
              <a:gd name="connisteX1" fmla="*/ 1289 w 57502"/>
              <a:gd name="connsiteY1" fmla="*/ 6858000 h 95250"/>
              <a:gd name="connisteX2" fmla="*/ 1572 w 57502"/>
              <a:gd name="connsiteY2" fmla="*/ 6856006 h 95250"/>
              <a:gd name="connisteX3" fmla="*/ 4140202 w 57502"/>
              <a:gd name="connsiteY3" fmla="*/ 441847 h 95250"/>
              <a:gd name="connisteX4" fmla="*/ 4140202 w 57502"/>
              <a:gd name="connsiteY4" fmla="*/ 0 h 95250"/>
              <a:gd name="connisteX5" fmla="*/ 3891823 w 57502"/>
              <a:gd name="connsiteY5" fmla="*/ 0 h 95250"/>
              <a:gd name="connisteX6" fmla="*/ 0 w 57502"/>
              <a:gd name="connsiteY6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140202" h="6858000">
                <a:moveTo>
                  <a:pt x="0" y="6858000"/>
                </a:moveTo>
                <a:lnTo>
                  <a:pt x="1289" y="6858000"/>
                </a:lnTo>
                <a:cubicBezTo>
                  <a:pt x="1381" y="6857342"/>
                  <a:pt x="1481" y="6856683"/>
                  <a:pt x="1573" y="6856007"/>
                </a:cubicBezTo>
                <a:cubicBezTo>
                  <a:pt x="427180" y="3898554"/>
                  <a:pt x="2023494" y="1478256"/>
                  <a:pt x="4140202" y="441847"/>
                </a:cubicBezTo>
                <a:lnTo>
                  <a:pt x="4140202" y="0"/>
                </a:lnTo>
                <a:lnTo>
                  <a:pt x="3891824" y="0"/>
                </a:lnTo>
                <a:cubicBezTo>
                  <a:pt x="1774192" y="1216563"/>
                  <a:pt x="245708" y="3796241"/>
                  <a:pt x="0" y="685800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441325"/>
            <a:ext cx="4138930" cy="641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92196" y="1282702"/>
            <a:ext cx="2044699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92196" y="812801"/>
            <a:ext cx="19812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 rot="10800000" flipV="1">
            <a:off x="0" y="3185788"/>
            <a:ext cx="12191365" cy="3672840"/>
          </a:xfrm>
          <a:custGeom>
            <a:avLst/>
            <a:gdLst>
              <a:gd name="connisteX0" fmla="*/ 0 w 169333"/>
              <a:gd name="connsiteY0" fmla="*/ 695556 h 51002"/>
              <a:gd name="connisteX1" fmla="*/ 0 w 169333"/>
              <a:gd name="connsiteY1" fmla="*/ 3672202 h 51002"/>
              <a:gd name="connisteX2" fmla="*/ 12191996 w 169333"/>
              <a:gd name="connsiteY2" fmla="*/ 3672202 h 51002"/>
              <a:gd name="connisteX3" fmla="*/ 12191996 w 169333"/>
              <a:gd name="connsiteY3" fmla="*/ 0 h 51002"/>
              <a:gd name="connisteX4" fmla="*/ 5251454 w 169333"/>
              <a:gd name="connsiteY4" fmla="*/ 1510351 h 51002"/>
              <a:gd name="connisteX5" fmla="*/ 0 w 169333"/>
              <a:gd name="connsiteY5" fmla="*/ 695556 h 5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672212">
                <a:moveTo>
                  <a:pt x="0" y="695557"/>
                </a:moveTo>
                <a:lnTo>
                  <a:pt x="0" y="3672203"/>
                </a:lnTo>
                <a:lnTo>
                  <a:pt x="12191997" y="3672203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2654302"/>
            <a:ext cx="11366500" cy="2041525"/>
          </a:xfrm>
          <a:custGeom>
            <a:avLst/>
            <a:gdLst>
              <a:gd name="connisteX0" fmla="*/ 11366686 w 157870"/>
              <a:gd name="connsiteY0" fmla="*/ 1475228 h 28358"/>
              <a:gd name="connisteX1" fmla="*/ 7613651 w 157870"/>
              <a:gd name="connsiteY1" fmla="*/ 1876714 h 28358"/>
              <a:gd name="connisteX2" fmla="*/ 0 w 157870"/>
              <a:gd name="connsiteY2" fmla="*/ 0 h 28358"/>
              <a:gd name="connisteX3" fmla="*/ 0 w 157870"/>
              <a:gd name="connsiteY3" fmla="*/ 531485 h 28358"/>
              <a:gd name="connisteX4" fmla="*/ 6940552 w 157870"/>
              <a:gd name="connsiteY4" fmla="*/ 2041846 h 28358"/>
              <a:gd name="connisteX5" fmla="*/ 11366686 w 157870"/>
              <a:gd name="connsiteY5" fmla="*/ 1475228 h 28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366687" h="2041837">
                <a:moveTo>
                  <a:pt x="11366687" y="1475229"/>
                </a:moveTo>
                <a:cubicBezTo>
                  <a:pt x="10196703" y="1734946"/>
                  <a:pt x="8932554" y="1876715"/>
                  <a:pt x="7613651" y="1876715"/>
                </a:cubicBezTo>
                <a:cubicBezTo>
                  <a:pt x="4650355" y="1876715"/>
                  <a:pt x="1963500" y="1161059"/>
                  <a:pt x="0" y="0"/>
                </a:cubicBezTo>
                <a:lnTo>
                  <a:pt x="0" y="531486"/>
                </a:lnTo>
                <a:cubicBezTo>
                  <a:pt x="1884414" y="1474863"/>
                  <a:pt x="4302974" y="2041846"/>
                  <a:pt x="6940552" y="2041846"/>
                </a:cubicBezTo>
                <a:cubicBezTo>
                  <a:pt x="8516530" y="2041846"/>
                  <a:pt x="10014317" y="1839416"/>
                  <a:pt x="11366687" y="147522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3263896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7315200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533397" y="5029200"/>
            <a:ext cx="11125203" cy="1219197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accent3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11727" y="1691878"/>
            <a:ext cx="2368552" cy="1767563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106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0" y="3619497"/>
            <a:ext cx="12191365" cy="2108835"/>
          </a:xfrm>
          <a:custGeom>
            <a:avLst/>
            <a:gdLst>
              <a:gd name="connisteX0" fmla="*/ 0 w 169333"/>
              <a:gd name="connsiteY0" fmla="*/ 1292303 h 29280"/>
              <a:gd name="connisteX1" fmla="*/ 0 w 169333"/>
              <a:gd name="connsiteY1" fmla="*/ 1269982 h 29280"/>
              <a:gd name="connisteX2" fmla="*/ 4578345 w 169333"/>
              <a:gd name="connsiteY2" fmla="*/ 1879256 h 29280"/>
              <a:gd name="connisteX3" fmla="*/ 12191996 w 169333"/>
              <a:gd name="connsiteY3" fmla="*/ 0 h 29280"/>
              <a:gd name="connisteX4" fmla="*/ 12191996 w 169333"/>
              <a:gd name="connsiteY4" fmla="*/ 595795 h 29280"/>
              <a:gd name="connisteX5" fmla="*/ 5251454 w 169333"/>
              <a:gd name="connsiteY5" fmla="*/ 2108204 h 29280"/>
              <a:gd name="connisteX6" fmla="*/ 0 w 169333"/>
              <a:gd name="connsiteY6" fmla="*/ 1292303 h 29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8204">
                <a:moveTo>
                  <a:pt x="0" y="1292303"/>
                </a:moveTo>
                <a:lnTo>
                  <a:pt x="0" y="1269983"/>
                </a:lnTo>
                <a:cubicBezTo>
                  <a:pt x="1391845" y="1661008"/>
                  <a:pt x="2943006" y="1879257"/>
                  <a:pt x="4578346" y="1879257"/>
                </a:cubicBezTo>
                <a:cubicBezTo>
                  <a:pt x="7541642" y="1879257"/>
                  <a:pt x="10228506" y="1162641"/>
                  <a:pt x="12191997" y="0"/>
                </a:cubicBezTo>
                <a:lnTo>
                  <a:pt x="12191997" y="595796"/>
                </a:lnTo>
                <a:cubicBezTo>
                  <a:pt x="10307583" y="1540462"/>
                  <a:pt x="7889023" y="2108204"/>
                  <a:pt x="5251454" y="2108204"/>
                </a:cubicBezTo>
                <a:cubicBezTo>
                  <a:pt x="3347298" y="2108204"/>
                  <a:pt x="1557287" y="1812304"/>
                  <a:pt x="0" y="12923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4203698"/>
            <a:ext cx="12191365" cy="2654935"/>
          </a:xfrm>
          <a:custGeom>
            <a:avLst/>
            <a:gdLst>
              <a:gd name="connisteX0" fmla="*/ 0 w 169333"/>
              <a:gd name="connsiteY0" fmla="*/ 695318 h 36865"/>
              <a:gd name="connisteX1" fmla="*/ 0 w 169333"/>
              <a:gd name="connsiteY1" fmla="*/ 2654302 h 36865"/>
              <a:gd name="connisteX2" fmla="*/ 12191996 w 169333"/>
              <a:gd name="connsiteY2" fmla="*/ 2654302 h 36865"/>
              <a:gd name="connisteX3" fmla="*/ 12191996 w 169333"/>
              <a:gd name="connsiteY3" fmla="*/ 0 h 36865"/>
              <a:gd name="connisteX4" fmla="*/ 5251454 w 169333"/>
              <a:gd name="connsiteY4" fmla="*/ 1509829 h 36865"/>
              <a:gd name="connisteX5" fmla="*/ 0 w 169333"/>
              <a:gd name="connsiteY5" fmla="*/ 695318 h 368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654302">
                <a:moveTo>
                  <a:pt x="0" y="695319"/>
                </a:moveTo>
                <a:lnTo>
                  <a:pt x="0" y="2654302"/>
                </a:lnTo>
                <a:lnTo>
                  <a:pt x="12191997" y="2654302"/>
                </a:lnTo>
                <a:lnTo>
                  <a:pt x="12191997" y="0"/>
                </a:lnTo>
                <a:cubicBezTo>
                  <a:pt x="10307583" y="943048"/>
                  <a:pt x="7889023" y="1509830"/>
                  <a:pt x="5251454" y="1509830"/>
                </a:cubicBezTo>
                <a:cubicBezTo>
                  <a:pt x="3347298" y="1509830"/>
                  <a:pt x="1557287" y="1214433"/>
                  <a:pt x="0" y="69531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27401" y="2146298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63896" y="2603498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0" y="2336804"/>
            <a:ext cx="12191365" cy="2105025"/>
          </a:xfrm>
          <a:custGeom>
            <a:avLst/>
            <a:gdLst>
              <a:gd name="connisteX0" fmla="*/ 0 w 169333"/>
              <a:gd name="connsiteY0" fmla="*/ 1290547 h 29240"/>
              <a:gd name="connisteX1" fmla="*/ 0 w 169333"/>
              <a:gd name="connsiteY1" fmla="*/ 1268263 h 29240"/>
              <a:gd name="connisteX2" fmla="*/ 4578345 w 169333"/>
              <a:gd name="connsiteY2" fmla="*/ 1876714 h 29240"/>
              <a:gd name="connisteX3" fmla="*/ 12191996 w 169333"/>
              <a:gd name="connsiteY3" fmla="*/ 0 h 29240"/>
              <a:gd name="connisteX4" fmla="*/ 12191996 w 169333"/>
              <a:gd name="connsiteY4" fmla="*/ 594990 h 29240"/>
              <a:gd name="connisteX5" fmla="*/ 5251454 w 169333"/>
              <a:gd name="connsiteY5" fmla="*/ 2105341 h 29240"/>
              <a:gd name="connisteX6" fmla="*/ 0 w 169333"/>
              <a:gd name="connsiteY6" fmla="*/ 1290547 h 29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5342">
                <a:moveTo>
                  <a:pt x="0" y="1290548"/>
                </a:moveTo>
                <a:lnTo>
                  <a:pt x="0" y="1268264"/>
                </a:lnTo>
                <a:cubicBezTo>
                  <a:pt x="1391845" y="1658758"/>
                  <a:pt x="2943006" y="1876715"/>
                  <a:pt x="4578346" y="1876715"/>
                </a:cubicBezTo>
                <a:cubicBezTo>
                  <a:pt x="7541642" y="1876715"/>
                  <a:pt x="10228506" y="1161059"/>
                  <a:pt x="12191997" y="0"/>
                </a:cubicBezTo>
                <a:lnTo>
                  <a:pt x="12191997" y="594991"/>
                </a:lnTo>
                <a:cubicBezTo>
                  <a:pt x="10307583" y="1538359"/>
                  <a:pt x="7889023" y="2105342"/>
                  <a:pt x="5251454" y="2105342"/>
                </a:cubicBezTo>
                <a:cubicBezTo>
                  <a:pt x="3347298" y="2105342"/>
                  <a:pt x="1557287" y="1809835"/>
                  <a:pt x="0" y="12905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2931786"/>
            <a:ext cx="12191365" cy="3926840"/>
          </a:xfrm>
          <a:custGeom>
            <a:avLst/>
            <a:gdLst>
              <a:gd name="connisteX0" fmla="*/ 0 w 169333"/>
              <a:gd name="connsiteY0" fmla="*/ 695556 h 54530"/>
              <a:gd name="connisteX1" fmla="*/ 0 w 169333"/>
              <a:gd name="connsiteY1" fmla="*/ 3926205 h 54530"/>
              <a:gd name="connisteX2" fmla="*/ 12191996 w 169333"/>
              <a:gd name="connsiteY2" fmla="*/ 3926205 h 54530"/>
              <a:gd name="connisteX3" fmla="*/ 12191996 w 169333"/>
              <a:gd name="connsiteY3" fmla="*/ 0 h 54530"/>
              <a:gd name="connisteX4" fmla="*/ 5251454 w 169333"/>
              <a:gd name="connsiteY4" fmla="*/ 1510351 h 54530"/>
              <a:gd name="connisteX5" fmla="*/ 0 w 169333"/>
              <a:gd name="connsiteY5" fmla="*/ 695556 h 54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926214">
                <a:moveTo>
                  <a:pt x="0" y="695557"/>
                </a:moveTo>
                <a:lnTo>
                  <a:pt x="0" y="3926205"/>
                </a:lnTo>
                <a:lnTo>
                  <a:pt x="12191997" y="3926205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9"/>
            </p:custDataLst>
          </p:nvPr>
        </p:nvSpPr>
        <p:spPr>
          <a:xfrm>
            <a:off x="8305797" y="419097"/>
            <a:ext cx="3378196" cy="457200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761997" y="5981703"/>
            <a:ext cx="10629900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buNone/>
              <a:defRPr sz="2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5" hasCustomPrompt="1"/>
            <p:custDataLst>
              <p:tags r:id="rId11"/>
            </p:custDataLst>
          </p:nvPr>
        </p:nvSpPr>
        <p:spPr>
          <a:xfrm>
            <a:off x="761997" y="4965704"/>
            <a:ext cx="10756901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投资理财项目汇报通用模板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并列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051804" y="0"/>
            <a:ext cx="4140200" cy="6858000"/>
          </a:xfrm>
          <a:custGeom>
            <a:avLst/>
            <a:gdLst>
              <a:gd name="connisteX0" fmla="*/ 0 w 57502"/>
              <a:gd name="connsiteY0" fmla="*/ 6858000 h 95250"/>
              <a:gd name="connisteX1" fmla="*/ 1289 w 57502"/>
              <a:gd name="connsiteY1" fmla="*/ 6858000 h 95250"/>
              <a:gd name="connisteX2" fmla="*/ 1572 w 57502"/>
              <a:gd name="connsiteY2" fmla="*/ 6856006 h 95250"/>
              <a:gd name="connisteX3" fmla="*/ 4140202 w 57502"/>
              <a:gd name="connsiteY3" fmla="*/ 441847 h 95250"/>
              <a:gd name="connisteX4" fmla="*/ 4140202 w 57502"/>
              <a:gd name="connsiteY4" fmla="*/ 0 h 95250"/>
              <a:gd name="connisteX5" fmla="*/ 3891823 w 57502"/>
              <a:gd name="connsiteY5" fmla="*/ 0 h 95250"/>
              <a:gd name="connisteX6" fmla="*/ 0 w 57502"/>
              <a:gd name="connsiteY6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140202" h="6858000">
                <a:moveTo>
                  <a:pt x="0" y="6858000"/>
                </a:moveTo>
                <a:lnTo>
                  <a:pt x="1289" y="6858000"/>
                </a:lnTo>
                <a:cubicBezTo>
                  <a:pt x="1381" y="6857342"/>
                  <a:pt x="1481" y="6856683"/>
                  <a:pt x="1573" y="6856007"/>
                </a:cubicBezTo>
                <a:cubicBezTo>
                  <a:pt x="427180" y="3898554"/>
                  <a:pt x="2023494" y="1478256"/>
                  <a:pt x="4140202" y="441847"/>
                </a:cubicBezTo>
                <a:lnTo>
                  <a:pt x="4140202" y="0"/>
                </a:lnTo>
                <a:lnTo>
                  <a:pt x="3891824" y="0"/>
                </a:lnTo>
                <a:cubicBezTo>
                  <a:pt x="1774192" y="1216563"/>
                  <a:pt x="245708" y="3796241"/>
                  <a:pt x="0" y="685800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53070" y="441325"/>
            <a:ext cx="4138930" cy="641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1092196" y="1282702"/>
            <a:ext cx="2044699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92196" y="812801"/>
            <a:ext cx="19812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 rot="10800000" flipV="1">
            <a:off x="0" y="3185788"/>
            <a:ext cx="12191365" cy="3672840"/>
          </a:xfrm>
          <a:custGeom>
            <a:avLst/>
            <a:gdLst>
              <a:gd name="connisteX0" fmla="*/ 0 w 169333"/>
              <a:gd name="connsiteY0" fmla="*/ 695556 h 51002"/>
              <a:gd name="connisteX1" fmla="*/ 0 w 169333"/>
              <a:gd name="connsiteY1" fmla="*/ 3672202 h 51002"/>
              <a:gd name="connisteX2" fmla="*/ 12191996 w 169333"/>
              <a:gd name="connsiteY2" fmla="*/ 3672202 h 51002"/>
              <a:gd name="connisteX3" fmla="*/ 12191996 w 169333"/>
              <a:gd name="connsiteY3" fmla="*/ 0 h 51002"/>
              <a:gd name="connisteX4" fmla="*/ 5251454 w 169333"/>
              <a:gd name="connsiteY4" fmla="*/ 1510351 h 51002"/>
              <a:gd name="connisteX5" fmla="*/ 0 w 169333"/>
              <a:gd name="connsiteY5" fmla="*/ 695556 h 5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3672212">
                <a:moveTo>
                  <a:pt x="0" y="695557"/>
                </a:moveTo>
                <a:lnTo>
                  <a:pt x="0" y="3672203"/>
                </a:lnTo>
                <a:lnTo>
                  <a:pt x="12191997" y="3672203"/>
                </a:lnTo>
                <a:lnTo>
                  <a:pt x="12191997" y="0"/>
                </a:lnTo>
                <a:cubicBezTo>
                  <a:pt x="10307583" y="943377"/>
                  <a:pt x="7889023" y="1510351"/>
                  <a:pt x="5251454" y="1510351"/>
                </a:cubicBezTo>
                <a:cubicBezTo>
                  <a:pt x="3347298" y="1510351"/>
                  <a:pt x="1557287" y="1214854"/>
                  <a:pt x="0" y="69555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2654302"/>
            <a:ext cx="11366500" cy="2041525"/>
          </a:xfrm>
          <a:custGeom>
            <a:avLst/>
            <a:gdLst>
              <a:gd name="connisteX0" fmla="*/ 11366686 w 157870"/>
              <a:gd name="connsiteY0" fmla="*/ 1475228 h 28358"/>
              <a:gd name="connisteX1" fmla="*/ 7613651 w 157870"/>
              <a:gd name="connsiteY1" fmla="*/ 1876714 h 28358"/>
              <a:gd name="connisteX2" fmla="*/ 0 w 157870"/>
              <a:gd name="connsiteY2" fmla="*/ 0 h 28358"/>
              <a:gd name="connisteX3" fmla="*/ 0 w 157870"/>
              <a:gd name="connsiteY3" fmla="*/ 531485 h 28358"/>
              <a:gd name="connisteX4" fmla="*/ 6940552 w 157870"/>
              <a:gd name="connsiteY4" fmla="*/ 2041846 h 28358"/>
              <a:gd name="connisteX5" fmla="*/ 11366686 w 157870"/>
              <a:gd name="connsiteY5" fmla="*/ 1475228 h 283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366687" h="2041837">
                <a:moveTo>
                  <a:pt x="11366687" y="1475229"/>
                </a:moveTo>
                <a:cubicBezTo>
                  <a:pt x="10196703" y="1734946"/>
                  <a:pt x="8932554" y="1876715"/>
                  <a:pt x="7613651" y="1876715"/>
                </a:cubicBezTo>
                <a:cubicBezTo>
                  <a:pt x="4650355" y="1876715"/>
                  <a:pt x="1963500" y="1161059"/>
                  <a:pt x="0" y="0"/>
                </a:cubicBezTo>
                <a:lnTo>
                  <a:pt x="0" y="531486"/>
                </a:lnTo>
                <a:cubicBezTo>
                  <a:pt x="1884414" y="1474863"/>
                  <a:pt x="4302974" y="2041846"/>
                  <a:pt x="6940552" y="2041846"/>
                </a:cubicBezTo>
                <a:cubicBezTo>
                  <a:pt x="8516530" y="2041846"/>
                  <a:pt x="10014317" y="1839416"/>
                  <a:pt x="11366687" y="147522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3263896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7315200" y="2628900"/>
            <a:ext cx="1612900" cy="25400"/>
          </a:xfrm>
          <a:custGeom>
            <a:avLst/>
            <a:gdLst>
              <a:gd name="connisteX0" fmla="*/ 0 w 22401"/>
              <a:gd name="connsiteY0" fmla="*/ 0 h 352"/>
              <a:gd name="connisteX1" fmla="*/ 1612901 w 22401"/>
              <a:gd name="connsiteY1" fmla="*/ 0 h 352"/>
              <a:gd name="connisteX2" fmla="*/ 1612901 w 22401"/>
              <a:gd name="connsiteY2" fmla="*/ 25402 h 352"/>
              <a:gd name="connisteX3" fmla="*/ 0 w 22401"/>
              <a:gd name="connsiteY3" fmla="*/ 25402 h 352"/>
              <a:gd name="connisteX4" fmla="*/ 0 w 22401"/>
              <a:gd name="connsiteY4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612901" h="25402">
                <a:moveTo>
                  <a:pt x="0" y="0"/>
                </a:moveTo>
                <a:lnTo>
                  <a:pt x="1612901" y="0"/>
                </a:lnTo>
                <a:lnTo>
                  <a:pt x="1612901" y="25402"/>
                </a:lnTo>
                <a:lnTo>
                  <a:pt x="0" y="254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533397" y="5029200"/>
            <a:ext cx="11125203" cy="1219197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4000"/>
              </a:lnSpc>
              <a:buNone/>
              <a:defRPr sz="4800" b="0">
                <a:solidFill>
                  <a:schemeClr val="accent3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11727" y="1691878"/>
            <a:ext cx="2368552" cy="1767563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106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0" y="3619497"/>
            <a:ext cx="12191365" cy="2108835"/>
          </a:xfrm>
          <a:custGeom>
            <a:avLst/>
            <a:gdLst>
              <a:gd name="connisteX0" fmla="*/ 0 w 169333"/>
              <a:gd name="connsiteY0" fmla="*/ 1292303 h 29280"/>
              <a:gd name="connisteX1" fmla="*/ 0 w 169333"/>
              <a:gd name="connsiteY1" fmla="*/ 1269982 h 29280"/>
              <a:gd name="connisteX2" fmla="*/ 4578345 w 169333"/>
              <a:gd name="connsiteY2" fmla="*/ 1879256 h 29280"/>
              <a:gd name="connisteX3" fmla="*/ 12191996 w 169333"/>
              <a:gd name="connsiteY3" fmla="*/ 0 h 29280"/>
              <a:gd name="connisteX4" fmla="*/ 12191996 w 169333"/>
              <a:gd name="connsiteY4" fmla="*/ 595795 h 29280"/>
              <a:gd name="connisteX5" fmla="*/ 5251454 w 169333"/>
              <a:gd name="connsiteY5" fmla="*/ 2108204 h 29280"/>
              <a:gd name="connisteX6" fmla="*/ 0 w 169333"/>
              <a:gd name="connsiteY6" fmla="*/ 1292303 h 29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2108204">
                <a:moveTo>
                  <a:pt x="0" y="1292303"/>
                </a:moveTo>
                <a:lnTo>
                  <a:pt x="0" y="1269983"/>
                </a:lnTo>
                <a:cubicBezTo>
                  <a:pt x="1391845" y="1661008"/>
                  <a:pt x="2943006" y="1879257"/>
                  <a:pt x="4578346" y="1879257"/>
                </a:cubicBezTo>
                <a:cubicBezTo>
                  <a:pt x="7541642" y="1879257"/>
                  <a:pt x="10228506" y="1162641"/>
                  <a:pt x="12191997" y="0"/>
                </a:cubicBezTo>
                <a:lnTo>
                  <a:pt x="12191997" y="595796"/>
                </a:lnTo>
                <a:cubicBezTo>
                  <a:pt x="10307583" y="1540462"/>
                  <a:pt x="7889023" y="2108204"/>
                  <a:pt x="5251454" y="2108204"/>
                </a:cubicBezTo>
                <a:cubicBezTo>
                  <a:pt x="3347298" y="2108204"/>
                  <a:pt x="1557287" y="1812304"/>
                  <a:pt x="0" y="12923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0" y="4203698"/>
            <a:ext cx="12191365" cy="2654935"/>
          </a:xfrm>
          <a:custGeom>
            <a:avLst/>
            <a:gdLst>
              <a:gd name="connisteX0" fmla="*/ 0 w 169333"/>
              <a:gd name="connsiteY0" fmla="*/ 695318 h 36865"/>
              <a:gd name="connisteX1" fmla="*/ 0 w 169333"/>
              <a:gd name="connsiteY1" fmla="*/ 2654302 h 36865"/>
              <a:gd name="connisteX2" fmla="*/ 12191996 w 169333"/>
              <a:gd name="connsiteY2" fmla="*/ 2654302 h 36865"/>
              <a:gd name="connisteX3" fmla="*/ 12191996 w 169333"/>
              <a:gd name="connsiteY3" fmla="*/ 0 h 36865"/>
              <a:gd name="connisteX4" fmla="*/ 5251454 w 169333"/>
              <a:gd name="connsiteY4" fmla="*/ 1509829 h 36865"/>
              <a:gd name="connisteX5" fmla="*/ 0 w 169333"/>
              <a:gd name="connsiteY5" fmla="*/ 695318 h 368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654302">
                <a:moveTo>
                  <a:pt x="0" y="695319"/>
                </a:moveTo>
                <a:lnTo>
                  <a:pt x="0" y="2654302"/>
                </a:lnTo>
                <a:lnTo>
                  <a:pt x="12191997" y="2654302"/>
                </a:lnTo>
                <a:lnTo>
                  <a:pt x="12191997" y="0"/>
                </a:lnTo>
                <a:cubicBezTo>
                  <a:pt x="10307583" y="943048"/>
                  <a:pt x="7889023" y="1509830"/>
                  <a:pt x="5251454" y="1509830"/>
                </a:cubicBezTo>
                <a:cubicBezTo>
                  <a:pt x="3347298" y="1509830"/>
                  <a:pt x="1557287" y="1214433"/>
                  <a:pt x="0" y="69531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327401" y="2146298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1" name="标题 10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63896" y="2603498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307.xml"/><Relationship Id="rId20" Type="http://schemas.openxmlformats.org/officeDocument/2006/relationships/image" Target="../media/image23.png"/><Relationship Id="rId2" Type="http://schemas.openxmlformats.org/officeDocument/2006/relationships/tags" Target="../tags/tag296.xml"/><Relationship Id="rId19" Type="http://schemas.openxmlformats.org/officeDocument/2006/relationships/image" Target="../media/image22.png"/><Relationship Id="rId18" Type="http://schemas.openxmlformats.org/officeDocument/2006/relationships/tags" Target="../tags/tag306.xml"/><Relationship Id="rId17" Type="http://schemas.openxmlformats.org/officeDocument/2006/relationships/image" Target="../media/image21.svg"/><Relationship Id="rId16" Type="http://schemas.openxmlformats.org/officeDocument/2006/relationships/image" Target="../media/image20.png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image" Target="../media/image19.svg"/><Relationship Id="rId11" Type="http://schemas.openxmlformats.org/officeDocument/2006/relationships/image" Target="../media/image18.png"/><Relationship Id="rId10" Type="http://schemas.openxmlformats.org/officeDocument/2006/relationships/tags" Target="../tags/tag302.xml"/><Relationship Id="rId1" Type="http://schemas.openxmlformats.org/officeDocument/2006/relationships/tags" Target="../tags/tag2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8" Type="http://schemas.openxmlformats.org/officeDocument/2006/relationships/slideLayout" Target="../slideLayouts/slideLayout30.xml"/><Relationship Id="rId17" Type="http://schemas.openxmlformats.org/officeDocument/2006/relationships/tags" Target="../tags/tag316.xml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tags" Target="../tags/tag315.xml"/><Relationship Id="rId11" Type="http://schemas.openxmlformats.org/officeDocument/2006/relationships/image" Target="../media/image19.svg"/><Relationship Id="rId10" Type="http://schemas.openxmlformats.org/officeDocument/2006/relationships/image" Target="../media/image18.png"/><Relationship Id="rId1" Type="http://schemas.openxmlformats.org/officeDocument/2006/relationships/tags" Target="../tags/tag3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8" Type="http://schemas.openxmlformats.org/officeDocument/2006/relationships/slideLayout" Target="../slideLayouts/slideLayout30.xml"/><Relationship Id="rId17" Type="http://schemas.openxmlformats.org/officeDocument/2006/relationships/tags" Target="../tags/tag325.xml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tags" Target="../tags/tag324.xml"/><Relationship Id="rId11" Type="http://schemas.openxmlformats.org/officeDocument/2006/relationships/image" Target="../media/image19.svg"/><Relationship Id="rId10" Type="http://schemas.openxmlformats.org/officeDocument/2006/relationships/image" Target="../media/image18.png"/><Relationship Id="rId1" Type="http://schemas.openxmlformats.org/officeDocument/2006/relationships/tags" Target="../tags/tag3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image" Target="../media/image6.png"/><Relationship Id="rId4" Type="http://schemas.openxmlformats.org/officeDocument/2006/relationships/image" Target="../media/image28.jpeg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39.xml"/><Relationship Id="rId15" Type="http://schemas.openxmlformats.org/officeDocument/2006/relationships/tags" Target="../tags/tag338.xml"/><Relationship Id="rId14" Type="http://schemas.openxmlformats.org/officeDocument/2006/relationships/tags" Target="../tags/tag337.xml"/><Relationship Id="rId13" Type="http://schemas.openxmlformats.org/officeDocument/2006/relationships/tags" Target="../tags/tag336.xml"/><Relationship Id="rId12" Type="http://schemas.openxmlformats.org/officeDocument/2006/relationships/tags" Target="../tags/tag335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tags" Target="../tags/tag32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22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49.xml"/><Relationship Id="rId14" Type="http://schemas.openxmlformats.org/officeDocument/2006/relationships/image" Target="../media/image6.png"/><Relationship Id="rId13" Type="http://schemas.openxmlformats.org/officeDocument/2006/relationships/image" Target="../media/image5.jpeg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254.xml"/><Relationship Id="rId7" Type="http://schemas.openxmlformats.org/officeDocument/2006/relationships/image" Target="../media/image6.png"/><Relationship Id="rId6" Type="http://schemas.openxmlformats.org/officeDocument/2006/relationships/image" Target="../media/image8.jpeg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7.png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51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image" Target="../media/image11.jpeg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image" Target="../media/image10.jpeg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5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80.xml"/><Relationship Id="rId2" Type="http://schemas.openxmlformats.org/officeDocument/2006/relationships/image" Target="../media/image4.png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tags" Target="../tags/tag275.xml"/><Relationship Id="rId14" Type="http://schemas.openxmlformats.org/officeDocument/2006/relationships/image" Target="../media/image14.jpeg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image" Target="../media/image6.png"/><Relationship Id="rId6" Type="http://schemas.openxmlformats.org/officeDocument/2006/relationships/image" Target="../media/image15.jpeg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项目三</a:t>
            </a:r>
            <a:r>
              <a:rPr lang="en-US" altLang="zh-CN"/>
              <a:t> </a:t>
            </a:r>
            <a:r>
              <a:rPr lang="zh-CN" altLang="en-US"/>
              <a:t>暖风与加热系统的检修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en-US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PT C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检测方法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9603" y="1828800"/>
            <a:ext cx="10718789" cy="4427220"/>
            <a:chOff x="960" y="2880"/>
            <a:chExt cx="16880" cy="6972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8399" cy="324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0" y="378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3280" y="3380"/>
              <a:ext cx="5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PT C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电源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3280" y="4180"/>
              <a:ext cx="5680" cy="1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车辆上电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用万用表电压档测量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PT C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驱动器的低压插头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B34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, 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应有低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压蓄电池电压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960" y="6600"/>
              <a:ext cx="8399" cy="32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/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0" y="7499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3280" y="7100"/>
              <a:ext cx="5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检测地线</a:t>
              </a:r>
              <a:endParaRPr lang="zh-CN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3280" y="7900"/>
              <a:ext cx="6075" cy="19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用万用表电阻档测量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PTC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驱动器的低压插头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B34 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9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号端子与车身之间的阻值应小于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122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，如图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3-1-13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所示，否则为断路或接触不良。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3" name="图片 12"/>
            <p:cNvPicPr/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320" y="378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12160" y="4180"/>
              <a:ext cx="56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通过模拟电路测试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PT C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的加热性能，确保在低温环境下能提供足够的暖风。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908" name="IM 908"/>
          <p:cNvPicPr/>
          <p:nvPr/>
        </p:nvPicPr>
        <p:blipFill>
          <a:blip r:embed="rId19"/>
          <a:stretch>
            <a:fillRect/>
          </a:stretch>
        </p:blipFill>
        <p:spPr>
          <a:xfrm>
            <a:off x="6390005" y="1829435"/>
            <a:ext cx="5192395" cy="2056765"/>
          </a:xfrm>
          <a:prstGeom prst="rect">
            <a:avLst/>
          </a:prstGeom>
        </p:spPr>
      </p:pic>
      <p:pic>
        <p:nvPicPr>
          <p:cNvPr id="912" name="IM 912"/>
          <p:cNvPicPr/>
          <p:nvPr/>
        </p:nvPicPr>
        <p:blipFill>
          <a:blip r:embed="rId20"/>
          <a:stretch>
            <a:fillRect/>
          </a:stretch>
        </p:blipFill>
        <p:spPr>
          <a:xfrm>
            <a:off x="6390640" y="4243705"/>
            <a:ext cx="5161280" cy="2004695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en-US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PT C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检测方法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14403" y="1828800"/>
            <a:ext cx="6553193" cy="3847465"/>
            <a:chOff x="1440" y="2880"/>
            <a:chExt cx="10320" cy="6059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440" y="2880"/>
              <a:ext cx="4685" cy="4471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0" y="378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3280" y="3380"/>
              <a:ext cx="5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</a:t>
              </a:r>
              <a:r>
                <a:rPr 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CAN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线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3280" y="4180"/>
              <a:ext cx="2437" cy="44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用万用表测量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PT C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驱动低压插头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B34 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12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号端子，电压应为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2.5V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左右。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40" y="7499"/>
              <a:ext cx="1440" cy="1440"/>
            </a:xfrm>
            <a:prstGeom prst="rect">
              <a:avLst/>
            </a:prstGeom>
            <a:noFill/>
          </p:spPr>
        </p:pic>
        <p:pic>
          <p:nvPicPr>
            <p:cNvPr id="13" name="图片 12"/>
            <p:cNvPicPr/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20" y="3780"/>
              <a:ext cx="1440" cy="1440"/>
            </a:xfrm>
            <a:prstGeom prst="rect">
              <a:avLst/>
            </a:prstGeom>
            <a:noFill/>
          </p:spPr>
        </p:pic>
      </p:grpSp>
      <p:pic>
        <p:nvPicPr>
          <p:cNvPr id="922" name="IM 922"/>
          <p:cNvPicPr/>
          <p:nvPr/>
        </p:nvPicPr>
        <p:blipFill>
          <a:blip r:embed="rId15"/>
          <a:stretch>
            <a:fillRect/>
          </a:stretch>
        </p:blipFill>
        <p:spPr>
          <a:xfrm>
            <a:off x="4293870" y="1743075"/>
            <a:ext cx="2980055" cy="35337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98060" y="5416550"/>
            <a:ext cx="120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CAN-H</a:t>
            </a:r>
            <a:endParaRPr lang="en-US" altLang="zh-CN"/>
          </a:p>
        </p:txBody>
      </p:sp>
      <p:pic>
        <p:nvPicPr>
          <p:cNvPr id="920" name="IM 920"/>
          <p:cNvPicPr/>
          <p:nvPr/>
        </p:nvPicPr>
        <p:blipFill>
          <a:blip r:embed="rId16"/>
          <a:stretch>
            <a:fillRect/>
          </a:stretch>
        </p:blipFill>
        <p:spPr>
          <a:xfrm>
            <a:off x="7678420" y="1743075"/>
            <a:ext cx="3448685" cy="35337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72550" y="5416550"/>
            <a:ext cx="120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CAN-L</a:t>
            </a:r>
            <a:endParaRPr lang="en-US" altLang="zh-CN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 rot="10800000" flipV="1">
            <a:off x="0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en-US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PT C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检测方法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14400" y="1828800"/>
            <a:ext cx="5933440" cy="3847465"/>
            <a:chOff x="1440" y="2880"/>
            <a:chExt cx="10320" cy="6059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440" y="2880"/>
              <a:ext cx="8501" cy="4471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0" y="3780"/>
              <a:ext cx="1440" cy="1440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3280" y="3380"/>
              <a:ext cx="5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温度传感器测量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3280" y="4180"/>
              <a:ext cx="6465" cy="27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此车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PTC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装有两个温度传感器。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首先用万用表测量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PTC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驱动低压插头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B34 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3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号端子与车身之间的阻值应为，若阻值为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或为无限大，则温度传感器损坏。然后测量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B34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10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号端子与车身之间的阻值应为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，若阻值为</a:t>
              </a:r>
              <a:r>
                <a:rPr lang="en-US" altLang="zh-CN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</a:t>
              </a:r>
              <a:r>
                <a:rPr lang="zh-CN" altLang="en-US" sz="1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或为无限大，则温度传感器损坏。</a:t>
              </a:r>
              <a:endParaRPr lang="zh-CN" altLang="en-US" sz="1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endParaRPr lang="zh-CN" altLang="en-US" sz="1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40" y="7499"/>
              <a:ext cx="1440" cy="1440"/>
            </a:xfrm>
            <a:prstGeom prst="rect">
              <a:avLst/>
            </a:prstGeom>
            <a:noFill/>
          </p:spPr>
        </p:pic>
        <p:pic>
          <p:nvPicPr>
            <p:cNvPr id="13" name="图片 12"/>
            <p:cNvPicPr/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20" y="3780"/>
              <a:ext cx="1440" cy="1440"/>
            </a:xfrm>
            <a:prstGeom prst="rect">
              <a:avLst/>
            </a:prstGeom>
            <a:noFill/>
          </p:spPr>
        </p:pic>
      </p:grpSp>
      <p:pic>
        <p:nvPicPr>
          <p:cNvPr id="934" name="IM 934"/>
          <p:cNvPicPr/>
          <p:nvPr/>
        </p:nvPicPr>
        <p:blipFill>
          <a:blip r:embed="rId15"/>
          <a:stretch>
            <a:fillRect/>
          </a:stretch>
        </p:blipFill>
        <p:spPr>
          <a:xfrm>
            <a:off x="5796915" y="1828800"/>
            <a:ext cx="2587625" cy="2839085"/>
          </a:xfrm>
          <a:prstGeom prst="rect">
            <a:avLst/>
          </a:prstGeom>
        </p:spPr>
      </p:pic>
      <p:pic>
        <p:nvPicPr>
          <p:cNvPr id="936" name="IM 936"/>
          <p:cNvPicPr/>
          <p:nvPr/>
        </p:nvPicPr>
        <p:blipFill>
          <a:blip r:embed="rId16"/>
          <a:stretch>
            <a:fillRect/>
          </a:stretch>
        </p:blipFill>
        <p:spPr>
          <a:xfrm>
            <a:off x="8491855" y="1828800"/>
            <a:ext cx="2618740" cy="283908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711202"/>
            <a:ext cx="11938000" cy="2070100"/>
          </a:xfrm>
          <a:custGeom>
            <a:avLst/>
            <a:gdLst>
              <a:gd name="connisteX0" fmla="*/ 11938004 w 165805"/>
              <a:gd name="connsiteY0" fmla="*/ 736604 h 28751"/>
              <a:gd name="connisteX1" fmla="*/ 7610916 w 165805"/>
              <a:gd name="connsiteY1" fmla="*/ 193962 h 28751"/>
              <a:gd name="connisteX2" fmla="*/ 0 w 165805"/>
              <a:gd name="connsiteY2" fmla="*/ 2070101 h 28751"/>
              <a:gd name="connisteX3" fmla="*/ 0 w 165805"/>
              <a:gd name="connsiteY3" fmla="*/ 1509893 h 28751"/>
              <a:gd name="connisteX4" fmla="*/ 6938064 w 165805"/>
              <a:gd name="connsiteY4" fmla="*/ 0 h 28751"/>
              <a:gd name="connisteX5" fmla="*/ 11938004 w 165805"/>
              <a:gd name="connsiteY5" fmla="*/ 736604 h 2875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938004" h="2070101">
                <a:moveTo>
                  <a:pt x="11938004" y="736604"/>
                </a:moveTo>
                <a:cubicBezTo>
                  <a:pt x="10608402" y="386736"/>
                  <a:pt x="9153473" y="193963"/>
                  <a:pt x="7610917" y="193963"/>
                </a:cubicBezTo>
                <a:cubicBezTo>
                  <a:pt x="4648682" y="193963"/>
                  <a:pt x="1962796" y="909398"/>
                  <a:pt x="0" y="2070101"/>
                </a:cubicBezTo>
                <a:lnTo>
                  <a:pt x="0" y="1509894"/>
                </a:lnTo>
                <a:cubicBezTo>
                  <a:pt x="1883728" y="566800"/>
                  <a:pt x="4301429" y="0"/>
                  <a:pt x="6938065" y="0"/>
                </a:cubicBezTo>
                <a:cubicBezTo>
                  <a:pt x="8745678" y="0"/>
                  <a:pt x="10437702" y="265176"/>
                  <a:pt x="11938004" y="73660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0"/>
            <a:ext cx="12191365" cy="2222500"/>
          </a:xfrm>
          <a:custGeom>
            <a:avLst/>
            <a:gdLst>
              <a:gd name="connisteX0" fmla="*/ 12191996 w 169333"/>
              <a:gd name="connsiteY0" fmla="*/ 1529526 h 30868"/>
              <a:gd name="connisteX1" fmla="*/ 12191996 w 169333"/>
              <a:gd name="connsiteY1" fmla="*/ 0 h 30868"/>
              <a:gd name="connisteX2" fmla="*/ 0 w 169333"/>
              <a:gd name="connsiteY2" fmla="*/ 0 h 30868"/>
              <a:gd name="connisteX3" fmla="*/ 0 w 169333"/>
              <a:gd name="connsiteY3" fmla="*/ 2222504 h 30868"/>
              <a:gd name="connisteX4" fmla="*/ 6940552 w 169333"/>
              <a:gd name="connsiteY4" fmla="*/ 717739 h 30868"/>
              <a:gd name="connisteX5" fmla="*/ 12191996 w 169333"/>
              <a:gd name="connsiteY5" fmla="*/ 1529526 h 308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2191997" h="2222504">
                <a:moveTo>
                  <a:pt x="12191997" y="1529526"/>
                </a:moveTo>
                <a:lnTo>
                  <a:pt x="12191997" y="0"/>
                </a:lnTo>
                <a:lnTo>
                  <a:pt x="0" y="0"/>
                </a:lnTo>
                <a:lnTo>
                  <a:pt x="0" y="2222504"/>
                </a:lnTo>
                <a:cubicBezTo>
                  <a:pt x="1884414" y="1282611"/>
                  <a:pt x="4302974" y="717740"/>
                  <a:pt x="6940552" y="717740"/>
                </a:cubicBezTo>
                <a:cubicBezTo>
                  <a:pt x="8844699" y="717740"/>
                  <a:pt x="10634710" y="1012149"/>
                  <a:pt x="12191997" y="152952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BF/AppData/Roaming/Kingsoft/office6/wppai/generateppt/bac98f0a-2ef0-4c27-a6ae-527671c67f68.jpgbac98f0a-2ef0-4c27-a6ae-527671c67f68"/>
          <p:cNvPicPr preferRelativeResize="0"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278" r="1278"/>
          <a:stretch>
            <a:fillRect/>
          </a:stretch>
        </p:blipFill>
        <p:spPr>
          <a:xfrm>
            <a:off x="609603" y="609603"/>
            <a:ext cx="10972800" cy="25400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9603" y="3606796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检测步骤与注意事项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9600" y="4826000"/>
            <a:ext cx="11049000" cy="1422400"/>
            <a:chOff x="960" y="7600"/>
            <a:chExt cx="17400" cy="2240"/>
          </a:xfrm>
        </p:grpSpPr>
        <p:sp>
          <p:nvSpPr>
            <p:cNvPr id="8" name="任意多边形 7"/>
            <p:cNvSpPr/>
            <p:nvPr>
              <p:custDataLst>
                <p:tags r:id="rId7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8"/>
              </p:custDataLst>
            </p:nvPr>
          </p:nvSpPr>
          <p:spPr>
            <a:xfrm>
              <a:off x="6960" y="7600"/>
              <a:ext cx="81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检查暖风系统线路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确保所有连接点无腐蚀、松动，避免电路故障导致的暖风不工作。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1"/>
              </p:custDataLst>
            </p:nvPr>
          </p:nvSpPr>
          <p:spPr>
            <a:xfrm>
              <a:off x="12960" y="760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7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测试暖风系统性能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7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启动车辆，检查暖风出风口温度是否正常，风速是否可调，确保系统运行良好。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3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注意安全操作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13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在检测过程中，确保车辆处于断电状态，避免触电或短路风险。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任务一</a:t>
            </a:r>
            <a:r>
              <a:rPr lang="en-US" altLang="zh-CN"/>
              <a:t> </a:t>
            </a:r>
            <a:r>
              <a:rPr lang="zh-CN" altLang="en-US"/>
              <a:t>汽车暖风的检修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19175" y="3468370"/>
            <a:ext cx="6372225" cy="2297430"/>
            <a:chOff x="1605" y="5462"/>
            <a:chExt cx="10035" cy="3618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605" y="54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3560" y="556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980" y="5560"/>
              <a:ext cx="76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技术知识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605" y="754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560" y="7640"/>
              <a:ext cx="20" cy="1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3980" y="7640"/>
              <a:ext cx="76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任务实施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技术知识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暖风的作用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9600" y="1828800"/>
            <a:ext cx="9220200" cy="1422400"/>
            <a:chOff x="960" y="2880"/>
            <a:chExt cx="14520" cy="2240"/>
          </a:xfrm>
        </p:grpSpPr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20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提高车内舒适度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20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暖风系统通过加热空气，为电动汽车乘客提供温暖，改善冬季驾驶的舒适体验。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6000" y="288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624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防止车窗起雾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624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暖风可以加热挡风玻璃，有效防止因温差导致的车窗起雾，确保驾驶视线清晰。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11040" y="2880"/>
              <a:ext cx="80" cy="2240"/>
            </a:xfrm>
            <a:custGeom>
              <a:avLst/>
              <a:gdLst>
                <a:gd name="connisteX0" fmla="*/ 0 w 705"/>
                <a:gd name="connsiteY0" fmla="*/ 25402 h 19755"/>
                <a:gd name="connisteX1" fmla="*/ 25402 w 705"/>
                <a:gd name="connsiteY1" fmla="*/ 0 h 19755"/>
                <a:gd name="connisteX2" fmla="*/ 25402 w 705"/>
                <a:gd name="connsiteY2" fmla="*/ 0 h 19755"/>
                <a:gd name="connisteX3" fmla="*/ 50804 w 705"/>
                <a:gd name="connsiteY3" fmla="*/ 25402 h 19755"/>
                <a:gd name="connisteX4" fmla="*/ 50804 w 705"/>
                <a:gd name="connsiteY4" fmla="*/ 1397002 h 19755"/>
                <a:gd name="connisteX5" fmla="*/ 25402 w 705"/>
                <a:gd name="connsiteY5" fmla="*/ 1422404 h 19755"/>
                <a:gd name="connisteX6" fmla="*/ 25402 w 705"/>
                <a:gd name="connsiteY6" fmla="*/ 1422404 h 19755"/>
                <a:gd name="connisteX7" fmla="*/ 0 w 705"/>
                <a:gd name="connsiteY7" fmla="*/ 1397002 h 19755"/>
                <a:gd name="connisteX8" fmla="*/ 0 w 705"/>
                <a:gd name="connsiteY8" fmla="*/ 25402 h 197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128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辅助电池保温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128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在寒冷环境中，暖风系统有助于维持电池温度，避免电池性能因低温而下降。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3" name="图片 12" descr="C:/Users/BF/AppData/Roaming/Kingsoft/office6/wppai/generateppt/41c6db59-996b-4349-afb0-949333244076.jpg41c6db59-996b-4349-afb0-949333244076"/>
          <p:cNvPicPr preferRelativeResize="0"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278" r="1278"/>
          <a:stretch>
            <a:fillRect/>
          </a:stretch>
        </p:blipFill>
        <p:spPr>
          <a:xfrm>
            <a:off x="609603" y="3708404"/>
            <a:ext cx="10972800" cy="25400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 rot="10800000" flipV="1">
            <a:off x="1371600" y="0"/>
            <a:ext cx="1168400" cy="6565900"/>
          </a:xfrm>
          <a:custGeom>
            <a:avLst/>
            <a:gdLst>
              <a:gd name="connisteX0" fmla="*/ 793900 w 16227"/>
              <a:gd name="connsiteY0" fmla="*/ 6565904 h 91193"/>
              <a:gd name="connisteX1" fmla="*/ 1168402 w 16227"/>
              <a:gd name="connsiteY1" fmla="*/ 3900089 h 91193"/>
              <a:gd name="connisteX2" fmla="*/ 306122 w 16227"/>
              <a:gd name="connsiteY2" fmla="*/ 0 h 91193"/>
              <a:gd name="connisteX3" fmla="*/ 0 w 16227"/>
              <a:gd name="connsiteY3" fmla="*/ 0 h 91193"/>
              <a:gd name="connisteX4" fmla="*/ 1063310 w 16227"/>
              <a:gd name="connsiteY4" fmla="*/ 4278322 h 91193"/>
              <a:gd name="connisteX5" fmla="*/ 793900 w 16227"/>
              <a:gd name="connsiteY5" fmla="*/ 6565904 h 911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168402" h="6565904">
                <a:moveTo>
                  <a:pt x="793900" y="6565904"/>
                </a:moveTo>
                <a:cubicBezTo>
                  <a:pt x="1033848" y="5760098"/>
                  <a:pt x="1168402" y="4855665"/>
                  <a:pt x="1168402" y="3900090"/>
                </a:cubicBezTo>
                <a:cubicBezTo>
                  <a:pt x="1168402" y="2417966"/>
                  <a:pt x="844704" y="1058903"/>
                  <a:pt x="306123" y="0"/>
                </a:cubicBezTo>
                <a:lnTo>
                  <a:pt x="0" y="0"/>
                </a:lnTo>
                <a:cubicBezTo>
                  <a:pt x="657838" y="1103342"/>
                  <a:pt x="1063310" y="2613163"/>
                  <a:pt x="1063310" y="4278322"/>
                </a:cubicBezTo>
                <a:cubicBezTo>
                  <a:pt x="1063310" y="5087091"/>
                  <a:pt x="967655" y="5859210"/>
                  <a:pt x="793900" y="656590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2345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40002" y="609603"/>
            <a:ext cx="9182103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暖风的热量来源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38400" y="2311402"/>
            <a:ext cx="9220200" cy="3454402"/>
            <a:chOff x="3840" y="3640"/>
            <a:chExt cx="14520" cy="5440"/>
          </a:xfrm>
        </p:grpSpPr>
        <p:pic>
          <p:nvPicPr>
            <p:cNvPr id="5" name="图片 4" descr="C:/Users/BF/AppData/Roaming/Kingsoft/office6/wppai/generateppt/e6d20d70-eae2-47ee-a187-93b9f5d4e90c.jpge6d20d70-eae2-47ee-a187-93b9f5d4e90c"/>
            <p:cNvPicPr preferRelativeResize="0"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3840" y="3800"/>
              <a:ext cx="1919" cy="1919"/>
            </a:xfrm>
            <a:custGeom>
              <a:avLst/>
              <a:gdLst>
                <a:gd name="connisteX0" fmla="*/ 0 w 16933"/>
                <a:gd name="connsiteY0" fmla="*/ 609603 h 16933"/>
                <a:gd name="connisteX1" fmla="*/ 609603 w 16933"/>
                <a:gd name="connsiteY1" fmla="*/ 0 h 16933"/>
                <a:gd name="connisteX2" fmla="*/ 609603 w 16933"/>
                <a:gd name="connsiteY2" fmla="*/ 0 h 16933"/>
                <a:gd name="connisteX3" fmla="*/ 1219196 w 16933"/>
                <a:gd name="connsiteY3" fmla="*/ 609603 h 16933"/>
                <a:gd name="connisteX4" fmla="*/ 1219196 w 16933"/>
                <a:gd name="connsiteY4" fmla="*/ 609603 h 16933"/>
                <a:gd name="connisteX5" fmla="*/ 609603 w 16933"/>
                <a:gd name="connsiteY5" fmla="*/ 1219196 h 16933"/>
                <a:gd name="connisteX6" fmla="*/ 609603 w 16933"/>
                <a:gd name="connsiteY6" fmla="*/ 1219196 h 16933"/>
                <a:gd name="connisteX7" fmla="*/ 0 w 16933"/>
                <a:gd name="connsiteY7" fmla="*/ 609603 h 16933"/>
                <a:gd name="connisteX8" fmla="*/ 0 w 16933"/>
                <a:gd name="connsiteY8" fmla="*/ 609603 h 169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10" name="图片 9" descr="C:/Users/BF/AppData/Roaming/Kingsoft/office6/wppai/generateppt/378e9971-f3f4-4b8e-b2be-3ef6d7041520.jpg378e9971-f3f4-4b8e-b2be-3ef6d7041520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3840" y="7000"/>
              <a:ext cx="1919" cy="1919"/>
            </a:xfrm>
            <a:custGeom>
              <a:avLst/>
              <a:gdLst>
                <a:gd name="connisteX0" fmla="*/ 0 w 16933"/>
                <a:gd name="connsiteY0" fmla="*/ 609603 h 16933"/>
                <a:gd name="connisteX1" fmla="*/ 609603 w 16933"/>
                <a:gd name="connsiteY1" fmla="*/ 0 h 16933"/>
                <a:gd name="connisteX2" fmla="*/ 609603 w 16933"/>
                <a:gd name="connsiteY2" fmla="*/ 0 h 16933"/>
                <a:gd name="connisteX3" fmla="*/ 1219196 w 16933"/>
                <a:gd name="connsiteY3" fmla="*/ 609603 h 16933"/>
                <a:gd name="connisteX4" fmla="*/ 1219196 w 16933"/>
                <a:gd name="connsiteY4" fmla="*/ 609603 h 16933"/>
                <a:gd name="connisteX5" fmla="*/ 609603 w 16933"/>
                <a:gd name="connsiteY5" fmla="*/ 1219196 h 16933"/>
                <a:gd name="connisteX6" fmla="*/ 609603 w 16933"/>
                <a:gd name="connsiteY6" fmla="*/ 1219196 h 16933"/>
                <a:gd name="connisteX7" fmla="*/ 0 w 16933"/>
                <a:gd name="connsiteY7" fmla="*/ 609603 h 16933"/>
                <a:gd name="connisteX8" fmla="*/ 0 w 16933"/>
                <a:gd name="connsiteY8" fmla="*/ 609603 h 169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6160" y="36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电阻加热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5" name="图片 14" descr="C:/Users/BF/AppData/Roaming/Kingsoft/office6/wppai/generateppt/16874158-3d84-4093-8a81-355d17d26790.jpg16874158-3d84-4093-8a81-355d17d26790"/>
            <p:cNvPicPr preferRelativeResize="0"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11520" y="3800"/>
              <a:ext cx="1919" cy="1919"/>
            </a:xfrm>
            <a:custGeom>
              <a:avLst/>
              <a:gdLst>
                <a:gd name="connisteX0" fmla="*/ 0 w 16933"/>
                <a:gd name="connsiteY0" fmla="*/ 609603 h 16933"/>
                <a:gd name="connisteX1" fmla="*/ 609603 w 16933"/>
                <a:gd name="connsiteY1" fmla="*/ 0 h 16933"/>
                <a:gd name="connisteX2" fmla="*/ 609603 w 16933"/>
                <a:gd name="connsiteY2" fmla="*/ 0 h 16933"/>
                <a:gd name="connisteX3" fmla="*/ 1219196 w 16933"/>
                <a:gd name="connsiteY3" fmla="*/ 609603 h 16933"/>
                <a:gd name="connisteX4" fmla="*/ 1219196 w 16933"/>
                <a:gd name="connsiteY4" fmla="*/ 609603 h 16933"/>
                <a:gd name="connisteX5" fmla="*/ 609603 w 16933"/>
                <a:gd name="connsiteY5" fmla="*/ 1219196 h 16933"/>
                <a:gd name="connisteX6" fmla="*/ 609603 w 16933"/>
                <a:gd name="connsiteY6" fmla="*/ 1219196 h 16933"/>
                <a:gd name="connisteX7" fmla="*/ 0 w 16933"/>
                <a:gd name="connsiteY7" fmla="*/ 609603 h 16933"/>
                <a:gd name="connisteX8" fmla="*/ 0 w 16933"/>
                <a:gd name="connsiteY8" fmla="*/ 609603 h 169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6160" y="44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电动汽车通过电阻丝通电发热，将电能转换为热能，为车内提供温暖。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20" name="图片 19" descr="C:/Users/BF/AppData/Roaming/Kingsoft/office6/wppai/generateppt/92ba7b6c-2818-4723-810f-23d9cf118ef8.jpg92ba7b6c-2818-4723-810f-23d9cf118ef8"/>
            <p:cNvPicPr preferRelativeResize="0"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>
            <a:xfrm>
              <a:off x="11520" y="7000"/>
              <a:ext cx="1919" cy="1919"/>
            </a:xfrm>
            <a:custGeom>
              <a:avLst/>
              <a:gdLst>
                <a:gd name="connisteX0" fmla="*/ 0 w 16933"/>
                <a:gd name="connsiteY0" fmla="*/ 609603 h 16933"/>
                <a:gd name="connisteX1" fmla="*/ 609603 w 16933"/>
                <a:gd name="connsiteY1" fmla="*/ 0 h 16933"/>
                <a:gd name="connisteX2" fmla="*/ 609603 w 16933"/>
                <a:gd name="connsiteY2" fmla="*/ 0 h 16933"/>
                <a:gd name="connisteX3" fmla="*/ 1219196 w 16933"/>
                <a:gd name="connsiteY3" fmla="*/ 609603 h 16933"/>
                <a:gd name="connisteX4" fmla="*/ 1219196 w 16933"/>
                <a:gd name="connsiteY4" fmla="*/ 609603 h 16933"/>
                <a:gd name="connisteX5" fmla="*/ 609603 w 16933"/>
                <a:gd name="connsiteY5" fmla="*/ 1219196 h 16933"/>
                <a:gd name="connisteX6" fmla="*/ 609603 w 16933"/>
                <a:gd name="connsiteY6" fmla="*/ 1219196 h 16933"/>
                <a:gd name="connisteX7" fmla="*/ 0 w 16933"/>
                <a:gd name="connsiteY7" fmla="*/ 609603 h 16933"/>
                <a:gd name="connisteX8" fmla="*/ 0 w 16933"/>
                <a:gd name="connsiteY8" fmla="*/ 609603 h 169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6160" y="68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发动机余热利用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7"/>
              </p:custDataLst>
            </p:nvPr>
          </p:nvSpPr>
          <p:spPr>
            <a:xfrm>
              <a:off x="6160" y="76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在混合动力或增程式电动车中，利用发动机工作时产生的余热来加热空气。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13840" y="36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热泵系统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9"/>
              </p:custDataLst>
            </p:nvPr>
          </p:nvSpPr>
          <p:spPr>
            <a:xfrm>
              <a:off x="13840" y="44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利用热泵原理，从车外环境吸取热量，通过压缩机提升温度后送入车内。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0"/>
              </p:custDataLst>
            </p:nvPr>
          </p:nvSpPr>
          <p:spPr>
            <a:xfrm>
              <a:off x="13840" y="68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电池废热回收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1"/>
              </p:custDataLst>
            </p:nvPr>
          </p:nvSpPr>
          <p:spPr>
            <a:xfrm>
              <a:off x="13840" y="76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电动汽车电池在放电过程中会产生废热，通过热管理系统回收这部分热量用于暖风。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新能源汽车暖风系统结构</a:t>
            </a:r>
            <a:endParaRPr lang="zh-CN" altLang="en-US" sz="4400">
              <a:solidFill>
                <a:schemeClr val="bg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9600" y="1828800"/>
            <a:ext cx="10972801" cy="4419604"/>
            <a:chOff x="960" y="2880"/>
            <a:chExt cx="17280" cy="6960"/>
          </a:xfrm>
        </p:grpSpPr>
        <p:pic>
          <p:nvPicPr>
            <p:cNvPr id="4" name="图片 3" descr="C:/Users/BF/AppData/Roaming/Kingsoft/office6/wppai/generateppt/3dc3bcdd4d49d51e87ea70e8b08eaaa9.jpg3dc3bcdd4d49d51e87ea70e8b08eaaa9"/>
            <p:cNvPicPr preferRelativeResize="0"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739" t="-14" r="739" b="14"/>
            <a:stretch>
              <a:fillRect/>
            </a:stretch>
          </p:blipFill>
          <p:spPr>
            <a:xfrm>
              <a:off x="96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96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C:/Users/BF/AppData/Roaming/Kingsoft/office6/wppai/generateppt/4f3a58e77ef9a2d317ffd6833f3a4e88.jpg4f3a58e77ef9a2d317ffd6833f3a4e88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739" t="-14" r="739" b="14"/>
            <a:stretch>
              <a:fillRect/>
            </a:stretch>
          </p:blipFill>
          <p:spPr>
            <a:xfrm>
              <a:off x="688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688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144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暖风系统工作原理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44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利用电动水泵循环冷却液，通过热交换器产生暖风，为车内提供温暖。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6" name="图片 15" descr="C:/Users/BF/AppData/Roaming/Kingsoft/office6/wppai/generateppt/6d0d48873a2a3c985316836613a38669.jpg6d0d48873a2a3c985316836613a38669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-9" t="16176" r="9" b="16176"/>
            <a:stretch>
              <a:fillRect/>
            </a:stretch>
          </p:blipFill>
          <p:spPr>
            <a:xfrm>
              <a:off x="12800" y="2880"/>
              <a:ext cx="5440" cy="368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>
              <a:off x="12800" y="6560"/>
              <a:ext cx="5440" cy="3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736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主要组件构成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7"/>
              </p:custDataLst>
            </p:nvPr>
          </p:nvSpPr>
          <p:spPr>
            <a:xfrm>
              <a:off x="736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包括暖风芯体、风扇、温度传感器、控制单元等关键部件。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3280" y="7040"/>
              <a:ext cx="46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常见故障与排除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3280" y="7920"/>
              <a:ext cx="45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如暖风不热、风扇噪音大等问题，需检查风扇电机或暖风芯体是否堵塞。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任务实施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0 w 25400"/>
              <a:gd name="connsiteY0" fmla="*/ 6858000 h 95250"/>
              <a:gd name="connisteX1" fmla="*/ 960376 w 25400"/>
              <a:gd name="connsiteY1" fmla="*/ 3264206 h 95250"/>
              <a:gd name="connisteX2" fmla="*/ 253489 w 25400"/>
              <a:gd name="connsiteY2" fmla="*/ 0 h 95250"/>
              <a:gd name="connisteX3" fmla="*/ 1828800 w 25400"/>
              <a:gd name="connsiteY3" fmla="*/ 0 h 95250"/>
              <a:gd name="connisteX4" fmla="*/ 1828800 w 25400"/>
              <a:gd name="connsiteY4" fmla="*/ 6858000 h 95250"/>
              <a:gd name="connisteX5" fmla="*/ 0 w 25400"/>
              <a:gd name="connsiteY5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828800" h="6858000">
                <a:moveTo>
                  <a:pt x="0" y="6858000"/>
                </a:moveTo>
                <a:cubicBezTo>
                  <a:pt x="560920" y="6314380"/>
                  <a:pt x="960376" y="4910438"/>
                  <a:pt x="960376" y="3264207"/>
                </a:cubicBezTo>
                <a:cubicBezTo>
                  <a:pt x="960376" y="1884862"/>
                  <a:pt x="674370" y="675604"/>
                  <a:pt x="253490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秦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PLUS EV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暖风系统概述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77796" y="622304"/>
            <a:ext cx="177800" cy="7366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622304"/>
            <a:ext cx="177165" cy="7366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:/Users/BF/AppData/Roaming/Kingsoft/office6/wppai/generateppt/78d594c9da2fd334a21922c0047e3cf0.jpg78d594c9da2fd334a21922c0047e3cf0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228" b="2228"/>
          <a:stretch>
            <a:fillRect/>
          </a:stretch>
        </p:blipFill>
        <p:spPr>
          <a:xfrm>
            <a:off x="609602" y="1828800"/>
            <a:ext cx="6933565" cy="44189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7543800" y="1828800"/>
            <a:ext cx="4038600" cy="441896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001000" y="2336800"/>
            <a:ext cx="3200400" cy="3403600"/>
            <a:chOff x="12600" y="3680"/>
            <a:chExt cx="5040" cy="5360"/>
          </a:xfrm>
        </p:grpSpPr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2600" y="368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暖风系统工作原理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2600" y="4560"/>
              <a:ext cx="5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秦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PLUS EV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暖风系统通过电加热器将电能转化为热能，为车内提供温暖。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2600" y="672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常见故障及解决方法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12600" y="7600"/>
              <a:ext cx="5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暖风系统若出现不工作或风量小等问题，可能需检查电加热器或风道是否堵塞。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149b4e41b2d652bb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49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5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5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5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6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1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149b4e41b2d652bb"/>
</p:tagLst>
</file>

<file path=ppt/tags/tag22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2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22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4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149b4e41b2d652bb"/>
</p:tagLst>
</file>

<file path=ppt/tags/tag22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2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SLIDE_FIGMA_DIAGRAM" val="1"/>
</p:tagLst>
</file>

<file path=ppt/tags/tag22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22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SLIDE_FIGMA_DIAGRAM" val="1"/>
</p:tagLst>
</file>

<file path=ppt/tags/tag23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23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233.xml><?xml version="1.0" encoding="utf-8"?>
<p:tagLst xmlns:p="http://schemas.openxmlformats.org/presentationml/2006/main">
  <p:tag name="KSO_WM_FIGMA_LIMIT" val=""/>
  <p:tag name="KSO_WM_FIGMA_SLIDE_GROUP" val="1"/>
  <p:tag name="KSO_WM_SLIDE_TYPE" val="contents"/>
  <p:tag name="KSO_WM_TEMPLATE_SUBCATEGORY" val="29"/>
  <p:tag name="KSO_WM_TEMPLATE_FIGMA_ID" val="149b4e41b2d652bb"/>
</p:tagLst>
</file>

<file path=ppt/tags/tag23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5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36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23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8.xml><?xml version="1.0" encoding="utf-8"?>
<p:tagLst xmlns:p="http://schemas.openxmlformats.org/presentationml/2006/main">
  <p:tag name="KSO_WM_BEAUTIFY_FLAG" val="#wm#"/>
  <p:tag name="KSO_WM_UNIT_INDEX" val="1"/>
  <p:tag name="KSO_WM_UNIT_TYPE" val="d"/>
  <p:tag name="MH_SHAPE_GUID" val="generate_slide_ai*{&quot;ai_type&quot;:&quot;generate_ppt&quot;,&quot;id&quot;:&quot;http://zh-ai-group.ks3-cn-beijing-internal.ksyun.com/image_generate/image_process/production/202504/41c6db59-996b-4349-afb0-949333244076.jpg?Expires=1776855629&amp;AWSAccessKeyId=AKLT9NSy7kh8TIS1UzNqLRY2&amp;Signature=azm7iTcXja%2BYTgd0Nz%2BDmRFmPyc%3D&quot;}*auto_ai_ai_*1745319624166_134.102_3a6bf0c84ac0-slide-3"/>
</p:tagLst>
</file>

<file path=ppt/tags/tag249.xml><?xml version="1.0" encoding="utf-8"?>
<p:tagLst xmlns:p="http://schemas.openxmlformats.org/presentationml/2006/main">
  <p:tag name="KSO_WM_FIGMA_LIMIT" val=""/>
  <p:tag name="KSO_WM_FIGMA_SLIDE_GROUP" val="59"/>
  <p:tag name="KSO_WM_SLIDE_TYPE" val="text"/>
  <p:tag name="KSO_WM_TEMPLATE_SUBCATEGORY" val="29"/>
  <p:tag name="KSO_WM_TEMPLATE_FIGMA_ID" val="149b4e41b2d652bb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5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5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http://zh-ai-group.ks3-cn-beijing-internal.ksyun.com/image_generate/image_process/production/202504/e6d20d70-eae2-47ee-a187-93b9f5d4e90c.jpg?Expires=1776855629&amp;AWSAccessKeyId=AKLT9NSy7kh8TIS1UzNqLRY2&amp;Signature=O6PEhBjMZngUiTeX8c%2B%2Fat9IpUU%3D&quot;}*auto_ai_ai_*1745319624166_134.102_3a6bf0c84ac0-slide-4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SHAPE_GUID" val="generate_slide_ai*{&quot;ai_type&quot;:&quot;generate_ppt&quot;,&quot;id&quot;:&quot;http://zh-ai-group.ks3-cn-beijing-internal.ksyun.com/image_generate/image_process/production/202504/378e9971-f3f4-4b8e-b2be-3ef6d7041520.jpg?Expires=1776855630&amp;AWSAccessKeyId=AKLT9NSy7kh8TIS1UzNqLRY2&amp;Signature=Os2E%2FVfamf3W8s60srBB2HstrJQ%3D&quot;}*auto_ai_ai_*1745319624166_134.102_3a6bf0c84ac0-slide-4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http://zh-ai-group.ks3-cn-beijing-internal.ksyun.com/image_generate/image_process/production/202504/16874158-3d84-4093-8a81-355d17d26790.jpg?Expires=1776855631&amp;AWSAccessKeyId=AKLT9NSy7kh8TIS1UzNqLRY2&amp;Signature=5hmQIPeyW3GKvKkCLNLgKIXc3R4%3D&quot;}*auto_ai_ai_*1745319624166_134.102_3a6bf0c84ac0-slide-4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SHAPE_GUID" val="generate_slide_ai*{&quot;ai_type&quot;:&quot;generate_ppt&quot;,&quot;id&quot;:&quot;http://zh-ai-group.ks3-cn-beijing-internal.ksyun.com/image_generate/image_process/production/202504/92ba7b6c-2818-4723-810f-23d9cf118ef8.jpg?Expires=1776855630&amp;AWSAccessKeyId=AKLT9NSy7kh8TIS1UzNqLRY2&amp;Signature=M%2BRSCSlZDGCgKgIDvzoySIxjmnM%3D&quot;}*auto_ai_ai_*1745319624166_134.102_3a6bf0c84ac0-slide-4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5.xml><?xml version="1.0" encoding="utf-8"?>
<p:tagLst xmlns:p="http://schemas.openxmlformats.org/presentationml/2006/main">
  <p:tag name="KSO_WM_FIGMA_LIMIT" val=""/>
  <p:tag name="KSO_WM_FIGMA_SLIDE_GROUP" val="34"/>
  <p:tag name="KSO_WM_SLIDE_TYPE" val="text"/>
  <p:tag name="KSO_WM_TEMPLATE_SUBCATEGORY" val="29"/>
  <p:tag name="KSO_WM_TEMPLATE_FIGMA_ID" val="149b4e41b2d652bb"/>
</p:tagLst>
</file>

<file path=ppt/tags/tag26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6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361028621&quot;}*auto_galley_ai_*1745319624166_134.102_3a6bf0c84ac0-slide-5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1410828102&quot;}*auto_galley_ai_*1745319624166_134.102_3a6bf0c84ac0-slide-5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SHAPE_GUID" val="generate_slide_ai*{&quot;ai_type&quot;:&quot;generate_ppt&quot;,&quot;id&quot;:&quot;VCG41N1266270916&quot;}*auto_galley_ai_*1745319624166_134.102_3a6bf0c84ac0-slide-5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FIGMA_LIMIT" val=""/>
  <p:tag name="KSO_WM_FIGMA_SLIDE_GROUP" val="57"/>
  <p:tag name="KSO_WM_SLIDE_TYPE" val="text"/>
  <p:tag name="KSO_WM_TEMPLATE_SUBCATEGORY" val="29"/>
  <p:tag name="KSO_WM_TEMPLATE_FIGMA_ID" val="149b4e41b2d652bb"/>
</p:tagLst>
</file>

<file path=ppt/tags/tag28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82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83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149b4e41b2d652bb"/>
</p:tagLst>
</file>

<file path=ppt/tags/tag28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8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86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87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88.xml><?xml version="1.0" encoding="utf-8"?>
<p:tagLst xmlns:p="http://schemas.openxmlformats.org/presentationml/2006/main">
  <p:tag name="KSO_WM_BEAUTIFY_FLAG" val="#wm#"/>
  <p:tag name="KSO_WM_UNIT_INDEX" val="1"/>
  <p:tag name="KSO_WM_UNIT_TYPE" val="d"/>
  <p:tag name="MH_SHAPE_GUID" val="generate_slide_ai*{&quot;ai_type&quot;:&quot;generate_ppt&quot;,&quot;id&quot;:&quot;VCG41N1445089381&quot;}*auto_galley_ai_*1745319624166_134.102_3a6bf0c84ac0-slide-7"/>
</p:tagLst>
</file>

<file path=ppt/tags/tag289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4.xml><?xml version="1.0" encoding="utf-8"?>
<p:tagLst xmlns:p="http://schemas.openxmlformats.org/presentationml/2006/main">
  <p:tag name="KSO_WM_FIGMA_LIMIT" val=""/>
  <p:tag name="KSO_WM_FIGMA_SLIDE_GROUP" val="60"/>
  <p:tag name="KSO_WM_SLIDE_TYPE" val="text"/>
  <p:tag name="KSO_WM_TEMPLATE_SUBCATEGORY" val="29"/>
  <p:tag name="KSO_WM_TEMPLATE_FIGMA_ID" val="149b4e41b2d652bb"/>
</p:tagLst>
</file>

<file path=ppt/tags/tag29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9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7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30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316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31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1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325.xml><?xml version="1.0" encoding="utf-8"?>
<p:tagLst xmlns:p="http://schemas.openxmlformats.org/presentationml/2006/main">
  <p:tag name="KSO_WM_FIGMA_LIMIT" val=""/>
  <p:tag name="KSO_WM_FIGMA_SLIDE_GROUP" val="39"/>
  <p:tag name="KSO_WM_SLIDE_TYPE" val="text"/>
  <p:tag name="KSO_WM_TEMPLATE_SUBCATEGORY" val="29"/>
  <p:tag name="KSO_WM_TEMPLATE_FIGMA_ID" val="149b4e41b2d652bb"/>
</p:tagLst>
</file>

<file path=ppt/tags/tag32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2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28.xml><?xml version="1.0" encoding="utf-8"?>
<p:tagLst xmlns:p="http://schemas.openxmlformats.org/presentationml/2006/main">
  <p:tag name="KSO_WM_BEAUTIFY_FLAG" val="#wm#"/>
  <p:tag name="KSO_WM_UNIT_INDEX" val="1"/>
  <p:tag name="KSO_WM_UNIT_TYPE" val="d"/>
  <p:tag name="MH_SHAPE_GUID" val="generate_slide_ai*{&quot;ai_type&quot;:&quot;generate_ppt&quot;,&quot;id&quot;:&quot;http://zh-ai-group.ks3-cn-beijing-internal.ksyun.com/image_generate/image_process/production/202504/bac98f0a-2ef0-4c27-a6ae-527671c67f68.jpg?Expires=1776855630&amp;AWSAccessKeyId=AKLT9NSy7kh8TIS1UzNqLRY2&amp;Signature=lJgvuPKpS684FrOtZ0MpbQesKyo%3D&quot;}*auto_ai_ai_*1745319624166_134.102_3a6bf0c84ac0-slide-9"/>
</p:tagLst>
</file>

<file path=ppt/tags/tag32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9.xml><?xml version="1.0" encoding="utf-8"?>
<p:tagLst xmlns:p="http://schemas.openxmlformats.org/presentationml/2006/main">
  <p:tag name="KSO_WM_FIGMA_LIMIT" val=""/>
  <p:tag name="KSO_WM_FIGMA_SLIDE_GROUP" val="51"/>
  <p:tag name="KSO_WM_SLIDE_TYPE" val="text"/>
  <p:tag name="KSO_WM_TEMPLATE_SUBCATEGORY" val="29"/>
  <p:tag name="KSO_WM_TEMPLATE_FIGMA_ID" val="149b4e41b2d652bb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34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42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EMPLATE_FIGMA_ID" val="149b4e41b2d652bb"/>
</p:tagLst>
</file>

<file path=ppt/tags/tag343.xml><?xml version="1.0" encoding="utf-8"?>
<p:tagLst xmlns:p="http://schemas.openxmlformats.org/presentationml/2006/main">
  <p:tag name="KSO_WM_PRESENTATION_SOURCE" val="WPPAIGeneratePPT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金融商务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3775"/>
      </a:accent1>
      <a:accent2>
        <a:srgbClr val="F1AD00"/>
      </a:accent2>
      <a:accent3>
        <a:srgbClr val="012357"/>
      </a:accent3>
      <a:accent4>
        <a:srgbClr val="FBE6B3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蓝色金融商务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3775"/>
      </a:accent1>
      <a:accent2>
        <a:srgbClr val="F1AD00"/>
      </a:accent2>
      <a:accent3>
        <a:srgbClr val="012357"/>
      </a:accent3>
      <a:accent4>
        <a:srgbClr val="FBE6B3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WPS 演示</Application>
  <PresentationFormat>宽屏</PresentationFormat>
  <Paragraphs>128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Microsoft YaHei UI</vt:lpstr>
      <vt:lpstr>微软雅黑</vt:lpstr>
      <vt:lpstr>Arial Unicode MS</vt:lpstr>
      <vt:lpstr>Calibri</vt:lpstr>
      <vt:lpstr>WPS</vt:lpstr>
      <vt:lpstr>蓝色金融商务风主题</vt:lpstr>
      <vt:lpstr>1_蓝色金融商务风主题</vt:lpstr>
      <vt:lpstr>任务一 电动汽车暖风的检修</vt:lpstr>
      <vt:lpstr>任务一 汽车暖风的检修</vt:lpstr>
      <vt:lpstr>目录</vt:lpstr>
      <vt:lpstr>技术知识</vt:lpstr>
      <vt:lpstr>暖风的作用</vt:lpstr>
      <vt:lpstr>暖风的热量来源</vt:lpstr>
      <vt:lpstr>新能源汽车暖风系统结构</vt:lpstr>
      <vt:lpstr>任务实施</vt:lpstr>
      <vt:lpstr>秦PLUS EV暖风系统概述</vt:lpstr>
      <vt:lpstr>PT C检测方法</vt:lpstr>
      <vt:lpstr>PT C检测方法</vt:lpstr>
      <vt:lpstr>PT C检测方法</vt:lpstr>
      <vt:lpstr>检测步骤与注意事项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悠蓝的梦</cp:lastModifiedBy>
  <cp:revision>157</cp:revision>
  <dcterms:created xsi:type="dcterms:W3CDTF">2019-06-19T02:08:00Z</dcterms:created>
  <dcterms:modified xsi:type="dcterms:W3CDTF">2025-04-27T07:53:00Z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D476FE5000B2412294D3D30BFA3CEFA9_11</vt:lpwstr>
  </property>
</Properties>
</file>