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9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1092196" y="1282702"/>
            <a:ext cx="2044699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1092196" y="812801"/>
            <a:ext cx="19812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49.xml"/><Relationship Id="rId12" Type="http://schemas.openxmlformats.org/officeDocument/2006/relationships/image" Target="../media/image18.png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3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254.xml"/><Relationship Id="rId7" Type="http://schemas.openxmlformats.org/officeDocument/2006/relationships/image" Target="../media/image6.png"/><Relationship Id="rId6" Type="http://schemas.openxmlformats.org/officeDocument/2006/relationships/image" Target="../media/image19.jpeg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image" Target="../media/image10.png"/><Relationship Id="rId2" Type="http://schemas.openxmlformats.org/officeDocument/2006/relationships/tags" Target="../tags/tag251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62.xml"/><Relationship Id="rId17" Type="http://schemas.openxmlformats.org/officeDocument/2006/relationships/tags" Target="../tags/tag261.xml"/><Relationship Id="rId16" Type="http://schemas.openxmlformats.org/officeDocument/2006/relationships/tags" Target="../tags/tag260.xml"/><Relationship Id="rId15" Type="http://schemas.openxmlformats.org/officeDocument/2006/relationships/tags" Target="../tags/tag259.xml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image" Target="../media/image21.jpeg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tags" Target="../tags/tag25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image" Target="../media/image6.png"/><Relationship Id="rId6" Type="http://schemas.openxmlformats.org/officeDocument/2006/relationships/image" Target="../media/image22.jpeg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88.xml"/><Relationship Id="rId12" Type="http://schemas.openxmlformats.org/officeDocument/2006/relationships/image" Target="../media/image6.png"/><Relationship Id="rId11" Type="http://schemas.openxmlformats.org/officeDocument/2006/relationships/image" Target="../media/image23.jpeg"/><Relationship Id="rId10" Type="http://schemas.openxmlformats.org/officeDocument/2006/relationships/tags" Target="../tags/tag287.xml"/><Relationship Id="rId1" Type="http://schemas.openxmlformats.org/officeDocument/2006/relationships/tags" Target="../tags/tag27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173.xml"/><Relationship Id="rId17" Type="http://schemas.openxmlformats.org/officeDocument/2006/relationships/image" Target="../media/image6.png"/><Relationship Id="rId16" Type="http://schemas.openxmlformats.org/officeDocument/2006/relationships/image" Target="../media/image5.jpeg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8.jpeg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image" Target="../media/image7.png"/><Relationship Id="rId2" Type="http://schemas.openxmlformats.org/officeDocument/2006/relationships/tags" Target="../tags/tag175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image" Target="../media/image9.jpeg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10.png"/><Relationship Id="rId3" Type="http://schemas.openxmlformats.org/officeDocument/2006/relationships/tags" Target="../tags/tag190.xml"/><Relationship Id="rId25" Type="http://schemas.openxmlformats.org/officeDocument/2006/relationships/slideLayout" Target="../slideLayouts/slideLayout18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89.xml"/><Relationship Id="rId19" Type="http://schemas.openxmlformats.org/officeDocument/2006/relationships/tags" Target="../tags/tag201.xml"/><Relationship Id="rId18" Type="http://schemas.openxmlformats.org/officeDocument/2006/relationships/image" Target="../media/image13.jpeg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image" Target="../media/image12.jpeg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image" Target="../media/image6.png"/><Relationship Id="rId1" Type="http://schemas.openxmlformats.org/officeDocument/2006/relationships/tags" Target="../tags/tag18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image" Target="../media/image6.png"/><Relationship Id="rId3" Type="http://schemas.openxmlformats.org/officeDocument/2006/relationships/image" Target="../media/image14.jpeg"/><Relationship Id="rId2" Type="http://schemas.openxmlformats.org/officeDocument/2006/relationships/tags" Target="../tags/tag208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7.png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234.xml"/><Relationship Id="rId22" Type="http://schemas.openxmlformats.org/officeDocument/2006/relationships/tags" Target="../tags/tag233.xml"/><Relationship Id="rId21" Type="http://schemas.openxmlformats.org/officeDocument/2006/relationships/tags" Target="../tags/tag232.xml"/><Relationship Id="rId20" Type="http://schemas.openxmlformats.org/officeDocument/2006/relationships/tags" Target="../tags/tag231.xml"/><Relationship Id="rId2" Type="http://schemas.openxmlformats.org/officeDocument/2006/relationships/tags" Target="../tags/tag218.xml"/><Relationship Id="rId19" Type="http://schemas.openxmlformats.org/officeDocument/2006/relationships/tags" Target="../tags/tag230.xml"/><Relationship Id="rId18" Type="http://schemas.openxmlformats.org/officeDocument/2006/relationships/image" Target="../media/image17.jpeg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image" Target="../media/image16.jpeg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image" Target="../media/image6.png"/><Relationship Id="rId1" Type="http://schemas.openxmlformats.org/officeDocument/2006/relationships/tags" Target="../tags/tag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259080" y="4965700"/>
            <a:ext cx="12649835" cy="1016000"/>
          </a:xfrm>
        </p:spPr>
        <p:txBody>
          <a:bodyPr/>
          <a:p>
            <a:r>
              <a:rPr lang="zh-CN" altLang="en-US" sz="5700"/>
              <a:t>项目四</a:t>
            </a:r>
            <a:r>
              <a:rPr lang="en-US" altLang="zh-CN" sz="5700"/>
              <a:t> </a:t>
            </a:r>
            <a:r>
              <a:rPr lang="zh-CN" altLang="en-US" sz="5700"/>
              <a:t>汽车空调通风配气系统检修</a:t>
            </a:r>
            <a:endParaRPr lang="zh-CN" altLang="en-US" sz="57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空调通风装置概述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62497" y="0"/>
            <a:ext cx="2654300" cy="152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09600" y="1828800"/>
            <a:ext cx="5687060" cy="393890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066800" y="2362200"/>
            <a:ext cx="4968875" cy="3352800"/>
            <a:chOff x="1680" y="3720"/>
            <a:chExt cx="10320" cy="5280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空调系统组成</a:t>
              </a:r>
              <a:endParaRPr lang="zh-CN" altLang="en-US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秦</a:t>
              </a:r>
              <a:r>
                <a:rPr lang="en-US" altLang="zh-CN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PLUS EV</a:t>
              </a:r>
              <a:r>
                <a:rPr lang="zh-CN" altLang="en-US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的空调系统包括压缩机、蒸发器、冷凝器等关键部件，确保高效制冷。</a:t>
              </a:r>
              <a:endParaRPr lang="zh-CN" altLang="en-US" sz="12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控制系统智能化</a:t>
              </a:r>
              <a:endParaRPr lang="zh-CN" altLang="en-US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秦</a:t>
              </a:r>
              <a:r>
                <a:rPr lang="en-US" altLang="zh-CN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PLUS EV</a:t>
              </a:r>
              <a:r>
                <a:rPr lang="zh-CN" altLang="en-US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空调通风系统采用智能控制，可根据车内温度和湿度自动调节风量和温度。</a:t>
              </a:r>
              <a:endParaRPr lang="zh-CN" altLang="en-US" sz="12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通风系统特点</a:t>
              </a:r>
              <a:endParaRPr lang="zh-CN" altLang="en-US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该车型的通风系统设计先进，具备多级过滤功能，有效提升车内空气质量。</a:t>
              </a:r>
              <a:endParaRPr lang="zh-CN" altLang="en-US" sz="12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维护与检修要点</a:t>
              </a:r>
              <a:endParaRPr lang="zh-CN" altLang="en-US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定期检查空调滤芯，保持通风管道清洁，是确保系统正常运行的关键维护措施。</a:t>
              </a:r>
              <a:endParaRPr lang="zh-CN" altLang="en-US" sz="12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36" name="IM 1036"/>
          <p:cNvPicPr/>
          <p:nvPr/>
        </p:nvPicPr>
        <p:blipFill>
          <a:blip r:embed="rId12"/>
          <a:stretch>
            <a:fillRect/>
          </a:stretch>
        </p:blipFill>
        <p:spPr>
          <a:xfrm>
            <a:off x="6551930" y="1828800"/>
            <a:ext cx="5006975" cy="393382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540002" y="609603"/>
            <a:ext cx="9182103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检修前的准备工作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400300" y="2057400"/>
            <a:ext cx="9220197" cy="3962397"/>
            <a:chOff x="3780" y="3240"/>
            <a:chExt cx="14520" cy="6240"/>
          </a:xfrm>
        </p:grpSpPr>
        <p:pic>
          <p:nvPicPr>
            <p:cNvPr id="5" name="图片 4" descr="C:/Users/BF/AppData/Roaming/Kingsoft/office6/wppai/generateppt/7ad06812834de4afa071a6ee1ce57856.jpg7ad06812834de4afa071a6ee1ce57856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6618" t="-15" r="16618" b="15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9633"/>
                <a:gd name="connsiteY0" fmla="*/ 1066803 h 29633"/>
                <a:gd name="connisteX1" fmla="*/ 1066803 w 29633"/>
                <a:gd name="connsiteY1" fmla="*/ 0 h 29633"/>
                <a:gd name="connisteX2" fmla="*/ 1066803 w 29633"/>
                <a:gd name="connsiteY2" fmla="*/ 0 h 29633"/>
                <a:gd name="connisteX3" fmla="*/ 2133596 w 29633"/>
                <a:gd name="connsiteY3" fmla="*/ 1066803 h 29633"/>
                <a:gd name="connisteX4" fmla="*/ 2133596 w 29633"/>
                <a:gd name="connsiteY4" fmla="*/ 1066803 h 29633"/>
                <a:gd name="connisteX5" fmla="*/ 1066803 w 29633"/>
                <a:gd name="connsiteY5" fmla="*/ 2133596 h 29633"/>
                <a:gd name="connisteX6" fmla="*/ 1066803 w 29633"/>
                <a:gd name="connsiteY6" fmla="*/ 2133596 h 29633"/>
                <a:gd name="connisteX7" fmla="*/ 0 w 29633"/>
                <a:gd name="connsiteY7" fmla="*/ 1066803 h 29633"/>
                <a:gd name="connisteX8" fmla="*/ 0 w 29633"/>
                <a:gd name="connsiteY8" fmla="*/ 1066803 h 296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0" name="图片 9" descr="C:/Users/BF/AppData/Roaming/Kingsoft/office6/wppai/generateppt/815c5c4603592a0146e15fb6a1b0f33a.jpg815c5c4603592a0146e15fb6a1b0f33a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r="16676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9633"/>
                <a:gd name="connsiteY0" fmla="*/ 1066803 h 29633"/>
                <a:gd name="connisteX1" fmla="*/ 1066803 w 29633"/>
                <a:gd name="connsiteY1" fmla="*/ 0 h 29633"/>
                <a:gd name="connisteX2" fmla="*/ 1066803 w 29633"/>
                <a:gd name="connsiteY2" fmla="*/ 0 h 29633"/>
                <a:gd name="connisteX3" fmla="*/ 2133596 w 29633"/>
                <a:gd name="connsiteY3" fmla="*/ 1066803 h 29633"/>
                <a:gd name="connisteX4" fmla="*/ 2133596 w 29633"/>
                <a:gd name="connsiteY4" fmla="*/ 1066803 h 29633"/>
                <a:gd name="connisteX5" fmla="*/ 1066803 w 29633"/>
                <a:gd name="connsiteY5" fmla="*/ 2133596 h 29633"/>
                <a:gd name="connisteX6" fmla="*/ 1066803 w 29633"/>
                <a:gd name="connsiteY6" fmla="*/ 2133596 h 29633"/>
                <a:gd name="connisteX7" fmla="*/ 0 w 29633"/>
                <a:gd name="connsiteY7" fmla="*/ 1066803 h 29633"/>
                <a:gd name="connisteX8" fmla="*/ 0 w 29633"/>
                <a:gd name="connsiteY8" fmla="*/ 1066803 h 296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检查工具和设备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BF/AppData/Roaming/Kingsoft/office6/wppai/generateppt/3df399cf56d6e0ab2d460dca6b92331b.jpg3df399cf56d6e0ab2d460dca6b92331b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6676" t="-15" r="16676" b="15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9633"/>
                <a:gd name="connsiteY0" fmla="*/ 1066803 h 29633"/>
                <a:gd name="connisteX1" fmla="*/ 1066803 w 29633"/>
                <a:gd name="connsiteY1" fmla="*/ 0 h 29633"/>
                <a:gd name="connisteX2" fmla="*/ 1066803 w 29633"/>
                <a:gd name="connsiteY2" fmla="*/ 0 h 29633"/>
                <a:gd name="connisteX3" fmla="*/ 2133596 w 29633"/>
                <a:gd name="connsiteY3" fmla="*/ 1066803 h 29633"/>
                <a:gd name="connisteX4" fmla="*/ 2133596 w 29633"/>
                <a:gd name="connsiteY4" fmla="*/ 1066803 h 29633"/>
                <a:gd name="connisteX5" fmla="*/ 1066803 w 29633"/>
                <a:gd name="connsiteY5" fmla="*/ 2133596 h 29633"/>
                <a:gd name="connisteX6" fmla="*/ 1066803 w 29633"/>
                <a:gd name="connsiteY6" fmla="*/ 2133596 h 29633"/>
                <a:gd name="connisteX7" fmla="*/ 0 w 29633"/>
                <a:gd name="connsiteY7" fmla="*/ 1066803 h 29633"/>
                <a:gd name="connisteX8" fmla="*/ 0 w 29633"/>
                <a:gd name="connsiteY8" fmla="*/ 1066803 h 296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确保所有检修工具和设备齐全且功能正常，如压力表、真空泵等。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阅读车辆维修手册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熟悉新能源汽车空调通风系统的结构和工作原理，查阅相关维修手册。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6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安全防护措施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准备必要的个人防护装备，如手套、护目镜，并确保工作区域安全无隐患。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检修步骤与方法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BF/AppData/Roaming/Kingsoft/office6/wppai/generateppt/4b6997c625b4d7087707c72c23ae8aa6.jpg4b6997c625b4d7087707c72c23ae8aa6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7582" r="17582"/>
          <a:stretch>
            <a:fillRect/>
          </a:stretch>
        </p:blipFill>
        <p:spPr>
          <a:xfrm>
            <a:off x="609603" y="1828800"/>
            <a:ext cx="3581400" cy="44189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190997" y="1828800"/>
            <a:ext cx="73914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检查空调滤清器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定期更换滤清器，确保空气流通，防止灰尘和杂质影响空调性能。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检查压缩机运行状态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检查压缩机皮带张紧度和磨损情况，确保压缩机正常工作，避免因故障导致空调失效。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检测冷媒量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检查并补充冷媒，保证空调系统制冷效果，避免因冷媒不足导致的制冷效率下降。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测试通风系统风速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使用风速计测试通风口风速，确保风速符合标准，保证车内空气流通和舒适度。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检修后的测试与评估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系统性能测试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对新能源汽车空调通风系统进行冷暖风效果、风速、噪音等性能指标的全面测试。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安全性能评估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检查系统检修后是否存在安全隐患，如漏电、过热等，并进行必要的安全性能评估。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BF/AppData/Roaming/Kingsoft/office6/wppai/generateppt/60cfb516-ab3e-4334-92b4-37cdb179101b.jpg60cfb516-ab3e-4334-92b4-37cdb179101b"/>
          <p:cNvPicPr preferRelativeResize="0"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5700"/>
              <a:t>任务一</a:t>
            </a:r>
            <a:r>
              <a:rPr lang="en-US" altLang="zh-CN" sz="5700"/>
              <a:t> </a:t>
            </a:r>
            <a:r>
              <a:rPr lang="zh-CN" altLang="en-US" sz="5700"/>
              <a:t>空调通风系统的检修</a:t>
            </a:r>
            <a:endParaRPr lang="zh-CN" altLang="en-US" sz="57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19175" y="3468370"/>
            <a:ext cx="6372225" cy="2297430"/>
            <a:chOff x="1605" y="5462"/>
            <a:chExt cx="10035" cy="361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605" y="54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3560" y="556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3980" y="5560"/>
              <a:ext cx="76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05" y="75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3560" y="76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3980" y="7640"/>
              <a:ext cx="76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动压通风方式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动压通风原理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动压通风利用车辆行驶时产生的气流，通过特定管道引导至车厢内部，实现空气流通。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动压通风的优势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动压通风系统无需额外能源消耗，降低能耗，同时提高空调效率和车辆续航。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动压通风系统组成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该系统主要由进气口、风道、出风口和控制单元组成，确保高效通风。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动压通风的维护要点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定期检查风道是否畅通无阻，确保进气口和出风口无异物堵塞，保证系统正常运作。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BF/AppData/Roaming/Kingsoft/office6/wppai/generateppt/b4f5520801ac9852332bf231a8a78702.jpgb4f5520801ac9852332bf231a8a78702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4189" r="14189"/>
          <a:stretch>
            <a:fillRect/>
          </a:stretch>
        </p:blipFill>
        <p:spPr>
          <a:xfrm>
            <a:off x="7543800" y="609603"/>
            <a:ext cx="4038600" cy="5638800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强制通风方式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143997" cy="4419603"/>
            <a:chOff x="960" y="2880"/>
            <a:chExt cx="14400" cy="6960"/>
          </a:xfrm>
        </p:grpSpPr>
        <p:pic>
          <p:nvPicPr>
            <p:cNvPr id="7" name="图片 6" descr="C:/Users/BF/AppData/Roaming/Kingsoft/office6/wppai/generateppt/3917abce2837fde39e50a85c9c34fff2.jpg3917abce2837fde39e50a85c9c34fff2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8603" b="8603"/>
            <a:stretch>
              <a:fillRect/>
            </a:stretch>
          </p:blipFill>
          <p:spPr>
            <a:xfrm>
              <a:off x="960" y="2880"/>
              <a:ext cx="6959" cy="384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960" y="6720"/>
              <a:ext cx="6959" cy="31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8400" y="2880"/>
              <a:ext cx="6960" cy="31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6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电动风扇驱动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6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强制通风系统中，电动风扇是关键部件，它通过电机驱动，确保空气流通。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BF/AppData/Roaming/Kingsoft/office6/wppai/generateppt/0cf1a1d80775f64cd6f3a1a6a0919855.jpg0cf1a1d80775f64cd6f3a1a6a0919855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7" t="13126" r="-7" b="13126"/>
            <a:stretch>
              <a:fillRect/>
            </a:stretch>
          </p:blipFill>
          <p:spPr>
            <a:xfrm>
              <a:off x="8400" y="6000"/>
              <a:ext cx="6959" cy="384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8880" y="3520"/>
              <a:ext cx="6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空气过滤与净化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8880" y="4400"/>
              <a:ext cx="6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该系统通常配备高效过滤器，以去除空气中的尘埃和污染物，保证车内空气质量。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综合通风方式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6"/>
            </p:custDataLst>
          </p:nvPr>
        </p:nvSpPr>
        <p:spPr>
          <a:xfrm>
            <a:off x="609603" y="1828800"/>
            <a:ext cx="864870" cy="1522095"/>
          </a:xfrm>
          <a:custGeom>
            <a:avLst/>
            <a:gdLst>
              <a:gd name="connisteX0" fmla="*/ 439186 w 12012"/>
              <a:gd name="connsiteY0" fmla="*/ 0 h 21141"/>
              <a:gd name="connisteX1" fmla="*/ 785981 w 12012"/>
              <a:gd name="connsiteY1" fmla="*/ 331524 h 21141"/>
              <a:gd name="connisteX2" fmla="*/ 793991 w 12012"/>
              <a:gd name="connsiteY2" fmla="*/ 692685 h 21141"/>
              <a:gd name="connisteX3" fmla="*/ 0 w 12012"/>
              <a:gd name="connsiteY3" fmla="*/ 1522155 h 21141"/>
              <a:gd name="connisteX4" fmla="*/ 0 w 12012"/>
              <a:gd name="connsiteY4" fmla="*/ 0 h 21141"/>
              <a:gd name="connisteX5" fmla="*/ 439186 w 12012"/>
              <a:gd name="connsiteY5" fmla="*/ 0 h 211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64885" h="1522156">
                <a:moveTo>
                  <a:pt x="439186" y="0"/>
                </a:moveTo>
                <a:lnTo>
                  <a:pt x="785982" y="331525"/>
                </a:lnTo>
                <a:cubicBezTo>
                  <a:pt x="887974" y="429027"/>
                  <a:pt x="891558" y="590757"/>
                  <a:pt x="793992" y="692685"/>
                </a:cubicBezTo>
                <a:lnTo>
                  <a:pt x="0" y="1522156"/>
                </a:lnTo>
                <a:lnTo>
                  <a:pt x="0" y="0"/>
                </a:lnTo>
                <a:lnTo>
                  <a:pt x="439186" y="0"/>
                </a:lnTo>
                <a:close/>
              </a:path>
            </a:pathLst>
          </a:custGeom>
          <a:solidFill>
            <a:schemeClr val="accent4">
              <a:alpha val="12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1435096" y="3949696"/>
            <a:ext cx="1000760" cy="2298065"/>
          </a:xfrm>
          <a:custGeom>
            <a:avLst/>
            <a:gdLst>
              <a:gd name="connisteX0" fmla="*/ 1000362 w 13893"/>
              <a:gd name="connsiteY0" fmla="*/ 0 h 31916"/>
              <a:gd name="connisteX1" fmla="*/ 1000362 w 13893"/>
              <a:gd name="connsiteY1" fmla="*/ 2298006 h 31916"/>
              <a:gd name="connisteX2" fmla="*/ 902284 w 13893"/>
              <a:gd name="connsiteY2" fmla="*/ 2298006 h 31916"/>
              <a:gd name="connisteX3" fmla="*/ 148599 w 13893"/>
              <a:gd name="connsiteY3" fmla="*/ 1689061 h 31916"/>
              <a:gd name="connisteX4" fmla="*/ 89025 w 13893"/>
              <a:gd name="connsiteY4" fmla="*/ 1126431 h 31916"/>
              <a:gd name="connisteX5" fmla="*/ 1000362 w 13893"/>
              <a:gd name="connsiteY5" fmla="*/ 0 h 319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00363" h="2297997">
                <a:moveTo>
                  <a:pt x="1000363" y="0"/>
                </a:moveTo>
                <a:lnTo>
                  <a:pt x="1000363" y="2298006"/>
                </a:lnTo>
                <a:lnTo>
                  <a:pt x="902284" y="2298006"/>
                </a:lnTo>
                <a:lnTo>
                  <a:pt x="148599" y="1689061"/>
                </a:lnTo>
                <a:cubicBezTo>
                  <a:pt x="-23281" y="1550191"/>
                  <a:pt x="-49963" y="1298229"/>
                  <a:pt x="89026" y="1126431"/>
                </a:cubicBezTo>
                <a:lnTo>
                  <a:pt x="1000363" y="0"/>
                </a:lnTo>
                <a:close/>
              </a:path>
            </a:pathLst>
          </a:custGeom>
          <a:solidFill>
            <a:schemeClr val="accent4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8" name="图片 7" descr="C:/Users/BF/AppData/Roaming/Kingsoft/office6/wppai/generateppt/403ab012a4e9ef3a125dbda00ae31050.jpg403ab012a4e9ef3a125dbda00ae31050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-11" t="1728" r="11" b="1728"/>
            <a:stretch>
              <a:fillRect/>
            </a:stretch>
          </p:blipFill>
          <p:spPr>
            <a:xfrm>
              <a:off x="4000" y="2880"/>
              <a:ext cx="4639" cy="3359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40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BF/AppData/Roaming/Kingsoft/office6/wppai/generateppt/86d1cc71d196857e4d08e4195576dc18.jpg86d1cc71d196857e4d08e4195576dc18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3978" r="3978"/>
            <a:stretch>
              <a:fillRect/>
            </a:stretch>
          </p:blipFill>
          <p:spPr>
            <a:xfrm>
              <a:off x="8800" y="2880"/>
              <a:ext cx="4639" cy="3359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88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自然通风系统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利用车内外温差和风压差实现空气流通，无需额外能源消耗。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BF/AppData/Roaming/Kingsoft/office6/wppai/generateppt/9686b081d1684ffacd64eba00029a96f.jpg9686b081d1684ffacd64eba00029a96f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6821" t="-15" r="6821" b="15"/>
            <a:stretch>
              <a:fillRect/>
            </a:stretch>
          </p:blipFill>
          <p:spPr>
            <a:xfrm>
              <a:off x="13600" y="2880"/>
              <a:ext cx="4639" cy="3359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136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机械通风系统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1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通过风扇等机械设备强制空气流动，提高通风效率，适用于各种环境。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混合通风系统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3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结合自然通风和机械通风的优点，根据实际情况自动调节通风模式。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828800" cy="6858000"/>
          </a:xfrm>
          <a:custGeom>
            <a:avLst/>
            <a:gdLst>
              <a:gd name="connisteX0" fmla="*/ 1828800 w 25400"/>
              <a:gd name="connsiteY0" fmla="*/ 6858000 h 95250"/>
              <a:gd name="connisteX1" fmla="*/ 868423 w 25400"/>
              <a:gd name="connsiteY1" fmla="*/ 3264206 h 95250"/>
              <a:gd name="connisteX2" fmla="*/ 1569741 w 25400"/>
              <a:gd name="connsiteY2" fmla="*/ 0 h 95250"/>
              <a:gd name="connisteX3" fmla="*/ 0 w 25400"/>
              <a:gd name="connsiteY3" fmla="*/ 0 h 95250"/>
              <a:gd name="connisteX4" fmla="*/ 0 w 25400"/>
              <a:gd name="connsiteY4" fmla="*/ 6858000 h 95250"/>
              <a:gd name="connisteX5" fmla="*/ 182880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1828800" y="6858000"/>
                </a:moveTo>
                <a:cubicBezTo>
                  <a:pt x="1267880" y="6314380"/>
                  <a:pt x="868424" y="4910438"/>
                  <a:pt x="868424" y="3264207"/>
                </a:cubicBezTo>
                <a:cubicBezTo>
                  <a:pt x="868424" y="1884862"/>
                  <a:pt x="1148861" y="675604"/>
                  <a:pt x="1569741" y="0"/>
                </a:cubicBezTo>
                <a:lnTo>
                  <a:pt x="0" y="0"/>
                </a:lnTo>
                <a:lnTo>
                  <a:pt x="0" y="6858000"/>
                </a:lnTo>
                <a:lnTo>
                  <a:pt x="182880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BF/AppData/Roaming/Kingsoft/office6/wppai/generateppt/91e4b6dfeb8bebf5a0f7ed08f11b6d13.jpg91e4b6dfeb8bebf5a0f7ed08f11b6d13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9025" r="9025"/>
          <a:stretch>
            <a:fillRect/>
          </a:stretch>
        </p:blipFill>
        <p:spPr>
          <a:xfrm>
            <a:off x="609602" y="609603"/>
            <a:ext cx="6933565" cy="56388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通风系统的工作原理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空气循环机制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通风系统通过风扇和管道实现车内空气与外界的循环交换，保持车内空气新鲜。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温度调节功能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空调系统利用制冷剂循环，通过蒸发器和冷凝器调节车内温度，提供舒适的乘坐环境。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常见故障与诊断方法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440" cy="69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BF/AppData/Roaming/Kingsoft/office6/wppai/generateppt/1bce7c30b04fd912569d34e237df9369.jpg1bce7c30b04fd912569d34e237df9369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t="21" r="16676" b="-21"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6880" y="2880"/>
              <a:ext cx="5440" cy="6959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BF/AppData/Roaming/Kingsoft/office6/wppai/generateppt/69b220b471079e64c1d293bab60c5e1e.jpg69b220b471079e64c1d293bab60c5e1e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6676" t="21" r="16676" b="-21"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空调不制冷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检查制冷剂是否泄漏或压缩机是否损坏，常见于制冷剂不足或压缩机故障。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>
            <a:xfrm>
              <a:off x="12800" y="2880"/>
              <a:ext cx="5440" cy="69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BF/AppData/Roaming/Kingsoft/office6/wppai/generateppt/4b3039250e770326218c3cc0b7f6e4d8.jpg4b3039250e770326218c3cc0b7f6e4d8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6676" t="21" r="16676" b="-21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通风系统噪音大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诊断风扇电机是否磨损或安装不当，以及风道是否有异物堵塞或损坏。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温度控制失灵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检查温控传感器是否准确，以及控制模块是否出现故障，影响温度调节功能。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</p:tagLst>
</file>

<file path=ppt/tags/tag14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5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</p:tagLst>
</file>

<file path=ppt/tags/tag15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5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5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5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VCG41N1285431290&quot;}*auto_galley_ai_*1745321965893_134.102_d13344986e77-slide-3"/>
</p:tagLst>
</file>

<file path=ppt/tags/tag173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  <p:tag name="KSO_WM_TEMPLATE_FIGMA_ID" val="149b4e41b2d652bb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404315951&quot;}*auto_galley_ai_*1745321965893_134.102_d13344986e77-slide-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860328974&quot;}*auto_galley_ai_*1745321965893_134.102_d13344986e77-slide-4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87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256489401&quot;}*auto_galley_ai_*1745321965893_134.102_d13344986e77-slide-5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89144945&quot;}*auto_galley_ai_*1745321965893_134.102_d13344986e77-slide-5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1389711696&quot;}*auto_galley_ai_*1745321965893_134.102_d13344986e77-slide-5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  <p:tag name="KSO_WM_TEMPLATE_FIGMA_ID" val="149b4e41b2d652bb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VCG41N905879726&quot;}*auto_galley_ai_*1745321965893_134.102_d13344986e77-slide-6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406188194&quot;}*auto_galley_ai_*1745321965893_134.102_d13344986e77-slide-7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502432159&quot;}*auto_galley_ai_*1745321965893_134.102_d13344986e77-slide-7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637301884&quot;}*auto_galley_ai_*1745321965893_134.102_d13344986e77-slide-7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  <p:tag name="KSO_WM_TEMPLATE_FIGMA_ID" val="149b4e41b2d652bb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3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  <p:tag name="KSO_WM_TEMPLATE_FIGMA_ID" val="149b4e41b2d652bb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151827205&quot;}*auto_galley_ai_*1745321965893_134.102_d13344986e77-slide-10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333237661&quot;}*auto_galley_ai_*1745321965893_134.102_d13344986e77-slide-10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1574338554&quot;}*auto_galley_ai_*1745321965893_134.102_d13344986e77-slide-10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  <p:tag name="KSO_WM_TEMPLATE_FIGMA_ID" val="149b4e41b2d652bb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VCG41N1356790700&quot;}*auto_galley_ai_*1745321965893_134.102_d13344986e77-slide-11"/>
</p:tagLst>
</file>

<file path=ppt/tags/tag26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  <p:tag name="KSO_WM_TEMPLATE_FIGMA_ID" val="149b4e41b2d652bb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60cfb516-ab3e-4334-92b4-37cdb179101b.jpg?Expires=1776857973&amp;AWSAccessKeyId=AKLT9NSy7kh8TIS1UzNqLRY2&amp;Signature=McAX7KAn015L%2BHQV%2FiCcWh3Jbhs%3D&quot;}*auto_ai_ai_*1745321965893_134.102_d13344986e77-slide-12"/>
</p:tagLst>
</file>

<file path=ppt/tags/tag288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  <p:tag name="KSO_WM_TEMPLATE_FIGMA_ID" val="149b4e41b2d652bb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1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292.xml><?xml version="1.0" encoding="utf-8"?>
<p:tagLst xmlns:p="http://schemas.openxmlformats.org/presentationml/2006/main">
  <p:tag name="KSO_WM_PRESENTATION_SOURCE" val="WPPAIGeneratePPT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1247</Words>
  <Application>WPS 演示</Application>
  <PresentationFormat>宽屏</PresentationFormat>
  <Paragraphs>154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任务一 空调通风系统的检修</vt:lpstr>
      <vt:lpstr>任务一 空调通风系统的检修</vt:lpstr>
      <vt:lpstr>目录</vt:lpstr>
      <vt:lpstr>技术知识</vt:lpstr>
      <vt:lpstr>动压通风方式</vt:lpstr>
      <vt:lpstr>强制通风方式</vt:lpstr>
      <vt:lpstr>综合通风方式</vt:lpstr>
      <vt:lpstr>通风系统的工作原理</vt:lpstr>
      <vt:lpstr>常见故障与诊断方法</vt:lpstr>
      <vt:lpstr>任务实施</vt:lpstr>
      <vt:lpstr>秦PLUS EV空调通风装置概述</vt:lpstr>
      <vt:lpstr>检修前的准备工作</vt:lpstr>
      <vt:lpstr>检修步骤与方法</vt:lpstr>
      <vt:lpstr>检修后的测试与评估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156</cp:revision>
  <dcterms:created xsi:type="dcterms:W3CDTF">2019-06-19T02:08:00Z</dcterms:created>
  <dcterms:modified xsi:type="dcterms:W3CDTF">2025-04-27T07:56:05Z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083E3CF2C0E6417CA4AD5761FF4F8623_11</vt:lpwstr>
  </property>
</Properties>
</file>