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sldIdLst>
    <p:sldId id="257" r:id="rId5"/>
    <p:sldId id="275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2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397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1.png"/><Relationship Id="rId2" Type="http://schemas.openxmlformats.org/officeDocument/2006/relationships/tags" Target="../tags/tag142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image" Target="../media/image3.png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../media/image2.png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image" Target="../media/image4.png"/><Relationship Id="rId2" Type="http://schemas.openxmlformats.org/officeDocument/2006/relationships/tags" Target="../tags/tag16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4.png"/><Relationship Id="rId2" Type="http://schemas.openxmlformats.org/officeDocument/2006/relationships/tags" Target="../tags/tag207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1092196" y="1282702"/>
            <a:ext cx="2044699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1092196" y="812801"/>
            <a:ext cx="19812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1092196" y="1282702"/>
            <a:ext cx="2044699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1092196" y="812801"/>
            <a:ext cx="19812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18" Type="http://schemas.openxmlformats.org/officeDocument/2006/relationships/tags" Target="../tags/tag220.xml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image" Target="../media/image19.png"/><Relationship Id="rId2" Type="http://schemas.openxmlformats.org/officeDocument/2006/relationships/tags" Target="../tags/tag309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320.xml"/><Relationship Id="rId14" Type="http://schemas.openxmlformats.org/officeDocument/2006/relationships/image" Target="../media/image20.png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tags" Target="../tags/tag30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29.xml"/><Relationship Id="rId10" Type="http://schemas.openxmlformats.org/officeDocument/2006/relationships/image" Target="../media/image8.png"/><Relationship Id="rId1" Type="http://schemas.openxmlformats.org/officeDocument/2006/relationships/tags" Target="../tags/tag32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image" Target="../media/image15.png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345.xml"/><Relationship Id="rId17" Type="http://schemas.openxmlformats.org/officeDocument/2006/relationships/image" Target="../media/image22.png"/><Relationship Id="rId16" Type="http://schemas.openxmlformats.org/officeDocument/2006/relationships/tags" Target="../tags/tag344.xml"/><Relationship Id="rId15" Type="http://schemas.openxmlformats.org/officeDocument/2006/relationships/tags" Target="../tags/tag343.xml"/><Relationship Id="rId14" Type="http://schemas.openxmlformats.org/officeDocument/2006/relationships/tags" Target="../tags/tag342.xml"/><Relationship Id="rId13" Type="http://schemas.openxmlformats.org/officeDocument/2006/relationships/tags" Target="../tags/tag341.xml"/><Relationship Id="rId12" Type="http://schemas.openxmlformats.org/officeDocument/2006/relationships/tags" Target="../tags/tag340.xml"/><Relationship Id="rId11" Type="http://schemas.openxmlformats.org/officeDocument/2006/relationships/tags" Target="../tags/tag339.xml"/><Relationship Id="rId10" Type="http://schemas.openxmlformats.org/officeDocument/2006/relationships/tags" Target="../tags/tag338.xml"/><Relationship Id="rId1" Type="http://schemas.openxmlformats.org/officeDocument/2006/relationships/tags" Target="../tags/tag33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354.xml"/><Relationship Id="rId7" Type="http://schemas.openxmlformats.org/officeDocument/2006/relationships/image" Target="../media/image23.png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image" Target="../media/image4.png"/><Relationship Id="rId1" Type="http://schemas.openxmlformats.org/officeDocument/2006/relationships/tags" Target="../tags/tag34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365.xml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tags" Target="../tags/tag364.xml"/><Relationship Id="rId1" Type="http://schemas.openxmlformats.org/officeDocument/2006/relationships/tags" Target="../tags/tag35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5" Type="http://schemas.openxmlformats.org/officeDocument/2006/relationships/slideLayout" Target="../slideLayouts/slideLayout30.xml"/><Relationship Id="rId14" Type="http://schemas.openxmlformats.org/officeDocument/2006/relationships/tags" Target="../tags/tag377.xml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tags" Target="../tags/tag376.xml"/><Relationship Id="rId10" Type="http://schemas.openxmlformats.org/officeDocument/2006/relationships/tags" Target="../tags/tag375.xml"/><Relationship Id="rId1" Type="http://schemas.openxmlformats.org/officeDocument/2006/relationships/tags" Target="../tags/tag36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1" Type="http://schemas.openxmlformats.org/officeDocument/2006/relationships/slideLayout" Target="../slideLayouts/slideLayout30.xml"/><Relationship Id="rId20" Type="http://schemas.openxmlformats.org/officeDocument/2006/relationships/tags" Target="../tags/tag393.xml"/><Relationship Id="rId2" Type="http://schemas.openxmlformats.org/officeDocument/2006/relationships/tags" Target="../tags/tag379.xml"/><Relationship Id="rId19" Type="http://schemas.openxmlformats.org/officeDocument/2006/relationships/image" Target="../media/image31.png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tags" Target="../tags/tag392.xml"/><Relationship Id="rId14" Type="http://schemas.openxmlformats.org/officeDocument/2006/relationships/tags" Target="../tags/tag391.xml"/><Relationship Id="rId13" Type="http://schemas.openxmlformats.org/officeDocument/2006/relationships/tags" Target="../tags/tag390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tags" Target="../tags/tag37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22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51.xml"/><Relationship Id="rId15" Type="http://schemas.openxmlformats.org/officeDocument/2006/relationships/image" Target="../media/image5.png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tags" Target="../tags/tag23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image" Target="../media/image6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68.xml"/><Relationship Id="rId21" Type="http://schemas.openxmlformats.org/officeDocument/2006/relationships/image" Target="../media/image10.png"/><Relationship Id="rId20" Type="http://schemas.openxmlformats.org/officeDocument/2006/relationships/tags" Target="../tags/tag267.xml"/><Relationship Id="rId2" Type="http://schemas.openxmlformats.org/officeDocument/2006/relationships/tags" Target="../tags/tag253.xml"/><Relationship Id="rId19" Type="http://schemas.openxmlformats.org/officeDocument/2006/relationships/tags" Target="../tags/tag266.xml"/><Relationship Id="rId18" Type="http://schemas.openxmlformats.org/officeDocument/2006/relationships/tags" Target="../tags/tag265.xml"/><Relationship Id="rId17" Type="http://schemas.openxmlformats.org/officeDocument/2006/relationships/tags" Target="../tags/tag264.xml"/><Relationship Id="rId16" Type="http://schemas.openxmlformats.org/officeDocument/2006/relationships/tags" Target="../tags/tag263.xml"/><Relationship Id="rId15" Type="http://schemas.openxmlformats.org/officeDocument/2006/relationships/image" Target="../media/image9.jpeg"/><Relationship Id="rId14" Type="http://schemas.openxmlformats.org/officeDocument/2006/relationships/tags" Target="../tags/tag262.xml"/><Relationship Id="rId13" Type="http://schemas.openxmlformats.org/officeDocument/2006/relationships/image" Target="../media/image8.png"/><Relationship Id="rId12" Type="http://schemas.openxmlformats.org/officeDocument/2006/relationships/image" Target="../media/image7.jpeg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image" Target="../media/image6.png"/><Relationship Id="rId29" Type="http://schemas.openxmlformats.org/officeDocument/2006/relationships/slideLayout" Target="../slideLayouts/slideLayout18.xml"/><Relationship Id="rId28" Type="http://schemas.openxmlformats.org/officeDocument/2006/relationships/tags" Target="../tags/tag290.xml"/><Relationship Id="rId27" Type="http://schemas.openxmlformats.org/officeDocument/2006/relationships/tags" Target="../tags/tag289.xml"/><Relationship Id="rId26" Type="http://schemas.openxmlformats.org/officeDocument/2006/relationships/tags" Target="../tags/tag288.xml"/><Relationship Id="rId25" Type="http://schemas.openxmlformats.org/officeDocument/2006/relationships/tags" Target="../tags/tag287.xml"/><Relationship Id="rId24" Type="http://schemas.openxmlformats.org/officeDocument/2006/relationships/tags" Target="../tags/tag286.xml"/><Relationship Id="rId23" Type="http://schemas.openxmlformats.org/officeDocument/2006/relationships/tags" Target="../tags/tag285.xml"/><Relationship Id="rId22" Type="http://schemas.openxmlformats.org/officeDocument/2006/relationships/tags" Target="../tags/tag284.xml"/><Relationship Id="rId21" Type="http://schemas.openxmlformats.org/officeDocument/2006/relationships/image" Target="../media/image14.jpeg"/><Relationship Id="rId20" Type="http://schemas.openxmlformats.org/officeDocument/2006/relationships/tags" Target="../tags/tag283.xml"/><Relationship Id="rId2" Type="http://schemas.openxmlformats.org/officeDocument/2006/relationships/tags" Target="../tags/tag270.xml"/><Relationship Id="rId19" Type="http://schemas.openxmlformats.org/officeDocument/2006/relationships/tags" Target="../tags/tag282.xml"/><Relationship Id="rId18" Type="http://schemas.openxmlformats.org/officeDocument/2006/relationships/tags" Target="../tags/tag281.xml"/><Relationship Id="rId17" Type="http://schemas.openxmlformats.org/officeDocument/2006/relationships/image" Target="../media/image13.jpeg"/><Relationship Id="rId16" Type="http://schemas.openxmlformats.org/officeDocument/2006/relationships/tags" Target="../tags/tag280.xml"/><Relationship Id="rId15" Type="http://schemas.openxmlformats.org/officeDocument/2006/relationships/tags" Target="../tags/tag279.xml"/><Relationship Id="rId14" Type="http://schemas.openxmlformats.org/officeDocument/2006/relationships/tags" Target="../tags/tag278.xml"/><Relationship Id="rId13" Type="http://schemas.openxmlformats.org/officeDocument/2006/relationships/image" Target="../media/image12.jpeg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image" Target="../media/image8.png"/><Relationship Id="rId1" Type="http://schemas.openxmlformats.org/officeDocument/2006/relationships/tags" Target="../tags/tag26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image" Target="../media/image16.png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image" Target="../media/image15.png"/><Relationship Id="rId2" Type="http://schemas.openxmlformats.org/officeDocument/2006/relationships/tags" Target="../tags/tag292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9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307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tags" Target="../tags/tag2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项目五</a:t>
            </a:r>
            <a:r>
              <a:rPr lang="en-US" altLang="zh-CN"/>
              <a:t> </a:t>
            </a:r>
            <a:r>
              <a:rPr lang="zh-CN" altLang="en-US"/>
              <a:t>空调控制系统的检修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任意多边形 5"/>
          <p:cNvSpPr/>
          <p:nvPr>
            <p:custDataLst>
              <p:tags r:id="rId1"/>
            </p:custDataLst>
          </p:nvPr>
        </p:nvSpPr>
        <p:spPr>
          <a:xfrm>
            <a:off x="0" y="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00" y="2025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705597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阳光强度传感器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8" name="任意多边形 7"/>
            <p:cNvSpPr/>
            <p:nvPr>
              <p:custDataLst>
                <p:tags r:id="rId5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6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阳光强度传感器通过光电效应检测光线强度，自动调节车内温度和照明。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传感器老化或受污染可能导致读数不准确，影响空调系统的自动调节功能。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维护与校准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定期清洁传感器表面，必要时进行校准，以确保其准确性和延长使用寿命。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98" name="IM 1398"/>
          <p:cNvPicPr/>
          <p:nvPr/>
        </p:nvPicPr>
        <p:blipFill>
          <a:blip r:embed="rId14"/>
          <a:stretch>
            <a:fillRect/>
          </a:stretch>
        </p:blipFill>
        <p:spPr>
          <a:xfrm>
            <a:off x="1139190" y="2372995"/>
            <a:ext cx="5100955" cy="378777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空气质量传感器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762497" y="0"/>
            <a:ext cx="2654300" cy="152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09603" y="1828800"/>
            <a:ext cx="40386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传感器工作原理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空气质量传感器通过检测车内外空气中的污染物浓度，来调节空调系统的空气循环。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常见故障及诊断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传感器故障可能导致空调系统无法正确调节，常见的诊断方法包括电阻测试和信号输出检查。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9" name="图片 8" descr="C:/Users/BF/AppData/Roaming/Kingsoft/office6/wppai/generateppt/200a94939992831da2058252ff11734a.jpg200a94939992831da2058252ff11734a"/>
          <p:cNvPicPr preferRelativeResize="0"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017" b="2017"/>
          <a:stretch>
            <a:fillRect/>
          </a:stretch>
        </p:blipFill>
        <p:spPr>
          <a:xfrm>
            <a:off x="4648197" y="1828800"/>
            <a:ext cx="6933565" cy="4418965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6182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压力检测装置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6"/>
            </p:custDataLst>
          </p:nvPr>
        </p:nvSpPr>
        <p:spPr>
          <a:xfrm>
            <a:off x="609603" y="1828800"/>
            <a:ext cx="864870" cy="1522095"/>
          </a:xfrm>
          <a:custGeom>
            <a:avLst/>
            <a:gdLst>
              <a:gd name="connisteX0" fmla="*/ 439186 w 12012"/>
              <a:gd name="connsiteY0" fmla="*/ 0 h 21141"/>
              <a:gd name="connisteX1" fmla="*/ 785981 w 12012"/>
              <a:gd name="connsiteY1" fmla="*/ 331524 h 21141"/>
              <a:gd name="connisteX2" fmla="*/ 793991 w 12012"/>
              <a:gd name="connsiteY2" fmla="*/ 692685 h 21141"/>
              <a:gd name="connisteX3" fmla="*/ 0 w 12012"/>
              <a:gd name="connsiteY3" fmla="*/ 1522155 h 21141"/>
              <a:gd name="connisteX4" fmla="*/ 0 w 12012"/>
              <a:gd name="connsiteY4" fmla="*/ 0 h 21141"/>
              <a:gd name="connisteX5" fmla="*/ 439186 w 12012"/>
              <a:gd name="connsiteY5" fmla="*/ 0 h 211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64885" h="1522156">
                <a:moveTo>
                  <a:pt x="439186" y="0"/>
                </a:moveTo>
                <a:lnTo>
                  <a:pt x="785982" y="331525"/>
                </a:lnTo>
                <a:cubicBezTo>
                  <a:pt x="887974" y="429027"/>
                  <a:pt x="891558" y="590757"/>
                  <a:pt x="793992" y="692685"/>
                </a:cubicBezTo>
                <a:lnTo>
                  <a:pt x="0" y="1522156"/>
                </a:lnTo>
                <a:lnTo>
                  <a:pt x="0" y="0"/>
                </a:lnTo>
                <a:lnTo>
                  <a:pt x="439186" y="0"/>
                </a:lnTo>
                <a:close/>
              </a:path>
            </a:pathLst>
          </a:custGeom>
          <a:solidFill>
            <a:schemeClr val="accent4">
              <a:alpha val="12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1435096" y="3949696"/>
            <a:ext cx="1000760" cy="2298065"/>
          </a:xfrm>
          <a:custGeom>
            <a:avLst/>
            <a:gdLst>
              <a:gd name="connisteX0" fmla="*/ 1000362 w 13893"/>
              <a:gd name="connsiteY0" fmla="*/ 0 h 31916"/>
              <a:gd name="connisteX1" fmla="*/ 1000362 w 13893"/>
              <a:gd name="connsiteY1" fmla="*/ 2298006 h 31916"/>
              <a:gd name="connisteX2" fmla="*/ 902284 w 13893"/>
              <a:gd name="connsiteY2" fmla="*/ 2298006 h 31916"/>
              <a:gd name="connisteX3" fmla="*/ 148599 w 13893"/>
              <a:gd name="connsiteY3" fmla="*/ 1689061 h 31916"/>
              <a:gd name="connisteX4" fmla="*/ 89025 w 13893"/>
              <a:gd name="connsiteY4" fmla="*/ 1126431 h 31916"/>
              <a:gd name="connisteX5" fmla="*/ 1000362 w 13893"/>
              <a:gd name="connsiteY5" fmla="*/ 0 h 3191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00363" h="2297997">
                <a:moveTo>
                  <a:pt x="1000363" y="0"/>
                </a:moveTo>
                <a:lnTo>
                  <a:pt x="1000363" y="2298006"/>
                </a:lnTo>
                <a:lnTo>
                  <a:pt x="902284" y="2298006"/>
                </a:lnTo>
                <a:lnTo>
                  <a:pt x="148599" y="1689061"/>
                </a:lnTo>
                <a:cubicBezTo>
                  <a:pt x="-23281" y="1550191"/>
                  <a:pt x="-49963" y="1298229"/>
                  <a:pt x="89026" y="1126431"/>
                </a:cubicBezTo>
                <a:lnTo>
                  <a:pt x="1000363" y="0"/>
                </a:lnTo>
                <a:close/>
              </a:path>
            </a:pathLst>
          </a:custGeom>
          <a:solidFill>
            <a:schemeClr val="accent4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2783205" y="653415"/>
            <a:ext cx="3514725" cy="5572760"/>
            <a:chOff x="4383" y="1029"/>
            <a:chExt cx="5535" cy="8776"/>
          </a:xfrm>
        </p:grpSpPr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4383" y="1029"/>
              <a:ext cx="5535" cy="2576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9"/>
              </p:custDataLst>
            </p:nvPr>
          </p:nvSpPr>
          <p:spPr>
            <a:xfrm>
              <a:off x="4383" y="3927"/>
              <a:ext cx="5453" cy="281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4878" y="124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4878" y="1912"/>
              <a:ext cx="4380" cy="145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压力检测装置通过感应压力变化，将物理信号转换为电信号，用于监测空调系统压力。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4383" y="6958"/>
              <a:ext cx="5452" cy="2847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4781" y="4099"/>
              <a:ext cx="3162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4960" y="4811"/>
              <a:ext cx="4380" cy="160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传感器故障可能包括信号输出异常、响应迟缓或完全失效，需定期检查维护。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4698" y="7165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维护与校准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4698" y="7817"/>
              <a:ext cx="4515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定期对压力检测装置进行校准和维护，确保其准确性和延长使用寿命。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3865" y="2051050"/>
            <a:ext cx="4230370" cy="423037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空调压力开关检测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0535" y="1908810"/>
            <a:ext cx="5375910" cy="3167380"/>
            <a:chOff x="4960" y="6600"/>
            <a:chExt cx="13280" cy="3240"/>
          </a:xfrm>
        </p:grpSpPr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>
              <a:off x="4960" y="6600"/>
              <a:ext cx="1328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压力开关功能测试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5440" y="8420"/>
              <a:ext cx="12400" cy="8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模拟空调运行状态，检查压力开关是否能在设定压力下正常开启和关闭。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38" name="IM 1438"/>
          <p:cNvPicPr/>
          <p:nvPr/>
        </p:nvPicPr>
        <p:blipFill>
          <a:blip r:embed="rId7"/>
          <a:stretch>
            <a:fillRect/>
          </a:stretch>
        </p:blipFill>
        <p:spPr>
          <a:xfrm>
            <a:off x="1246823" y="1908493"/>
            <a:ext cx="4244975" cy="31667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4076697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 flipV="1">
            <a:off x="0" y="4635496"/>
            <a:ext cx="12191365" cy="2223135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空调压力温度传感器检测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10972800" cy="1261110"/>
            <a:chOff x="960" y="2880"/>
            <a:chExt cx="17280" cy="1986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960" y="2880"/>
              <a:ext cx="5600" cy="1986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1440" y="3263"/>
              <a:ext cx="4954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拔下空调压力开关插头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测量开关测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、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号端子之间的电阻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应小于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1,</a:t>
              </a:r>
              <a:endParaRPr lang="en-US" altLang="zh-CN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6800" y="2880"/>
              <a:ext cx="5600" cy="1986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7239" y="3263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、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号端子之间的电阻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  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应为无穷大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2640" y="2880"/>
              <a:ext cx="5600" cy="1986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2969" y="2989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线路测量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2806" y="3629"/>
              <a:ext cx="4720" cy="10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拔下空调压力开关插头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B13-1,  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汽车上电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  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1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号端子应有低压电源电压。</a:t>
              </a:r>
              <a:endParaRPr lang="zh-CN" altLang="en-US" sz="1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38" name="IM 1438"/>
          <p:cNvPicPr/>
          <p:nvPr/>
        </p:nvPicPr>
        <p:blipFill>
          <a:blip r:embed="rId11"/>
          <a:stretch>
            <a:fillRect/>
          </a:stretch>
        </p:blipFill>
        <p:spPr>
          <a:xfrm>
            <a:off x="609600" y="3089910"/>
            <a:ext cx="3556000" cy="2922270"/>
          </a:xfrm>
          <a:prstGeom prst="rect">
            <a:avLst/>
          </a:prstGeom>
        </p:spPr>
      </p:pic>
      <p:pic>
        <p:nvPicPr>
          <p:cNvPr id="1440" name="IM 1440"/>
          <p:cNvPicPr/>
          <p:nvPr/>
        </p:nvPicPr>
        <p:blipFill>
          <a:blip r:embed="rId12"/>
          <a:stretch>
            <a:fillRect/>
          </a:stretch>
        </p:blipFill>
        <p:spPr>
          <a:xfrm>
            <a:off x="4318000" y="3089910"/>
            <a:ext cx="3561715" cy="2922270"/>
          </a:xfrm>
          <a:prstGeom prst="rect">
            <a:avLst/>
          </a:prstGeom>
        </p:spPr>
      </p:pic>
      <p:pic>
        <p:nvPicPr>
          <p:cNvPr id="1444" name="IM 1444"/>
          <p:cNvPicPr/>
          <p:nvPr/>
        </p:nvPicPr>
        <p:blipFill>
          <a:blip r:embed="rId13"/>
          <a:stretch>
            <a:fillRect/>
          </a:stretch>
        </p:blipFill>
        <p:spPr>
          <a:xfrm>
            <a:off x="8032115" y="3138170"/>
            <a:ext cx="3552190" cy="287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4076697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 flipV="1">
            <a:off x="0" y="4635496"/>
            <a:ext cx="12191365" cy="2223135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空调压力温度传感器检测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10972800" cy="1261110"/>
            <a:chOff x="960" y="2880"/>
            <a:chExt cx="17280" cy="1986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960" y="2880"/>
              <a:ext cx="5600" cy="1986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1082" y="3629"/>
              <a:ext cx="4954" cy="10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号端子与车身之间阻值应小于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6800" y="2880"/>
              <a:ext cx="5600" cy="1986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6958" y="3629"/>
              <a:ext cx="4720" cy="10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测量线束端插头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号端子应有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5V 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电压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2640" y="2880"/>
              <a:ext cx="5600" cy="1986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2794" y="3217"/>
              <a:ext cx="4720" cy="14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检查空调压力开关插头的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4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号端子与集成式车身控制器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K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插头的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26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号端子之间阻值应小于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1Ω</a:t>
              </a:r>
              <a:endParaRPr lang="en-US" altLang="zh-CN" sz="1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1082" y="2989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接地测量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6958" y="2989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中压信号测量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48" name="IM 1448"/>
          <p:cNvPicPr/>
          <p:nvPr/>
        </p:nvPicPr>
        <p:blipFill>
          <a:blip r:embed="rId12"/>
          <a:stretch>
            <a:fillRect/>
          </a:stretch>
        </p:blipFill>
        <p:spPr>
          <a:xfrm>
            <a:off x="4318000" y="3089910"/>
            <a:ext cx="3556635" cy="2847975"/>
          </a:xfrm>
          <a:prstGeom prst="rect">
            <a:avLst/>
          </a:prstGeom>
        </p:spPr>
      </p:pic>
      <p:pic>
        <p:nvPicPr>
          <p:cNvPr id="1454" name="IM 1454"/>
          <p:cNvPicPr/>
          <p:nvPr/>
        </p:nvPicPr>
        <p:blipFill>
          <a:blip r:embed="rId13"/>
          <a:stretch>
            <a:fillRect/>
          </a:stretch>
        </p:blipFill>
        <p:spPr>
          <a:xfrm>
            <a:off x="8025765" y="3089910"/>
            <a:ext cx="3556635" cy="2922905"/>
          </a:xfrm>
          <a:prstGeom prst="rect">
            <a:avLst/>
          </a:prstGeom>
        </p:spPr>
      </p:pic>
      <p:pic>
        <p:nvPicPr>
          <p:cNvPr id="14" name="IM 1454"/>
          <p:cNvPicPr/>
          <p:nvPr/>
        </p:nvPicPr>
        <p:blipFill>
          <a:blip r:embed="rId13"/>
          <a:stretch>
            <a:fillRect/>
          </a:stretch>
        </p:blipFill>
        <p:spPr>
          <a:xfrm>
            <a:off x="610235" y="3089910"/>
            <a:ext cx="3556635" cy="292290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4076697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 flipV="1">
            <a:off x="0" y="4635496"/>
            <a:ext cx="12191365" cy="2223135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空调压力温度传感器检测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05815" y="1731645"/>
            <a:ext cx="10513141" cy="1464310"/>
            <a:chOff x="960" y="2880"/>
            <a:chExt cx="16820" cy="2306"/>
          </a:xfrm>
        </p:grpSpPr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13874" y="2880"/>
              <a:ext cx="3906" cy="2181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4307" cy="2181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082" y="3629"/>
              <a:ext cx="4161" cy="10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电动车上电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  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测量温度压力传感器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B55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插头的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号端子电压应为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5V</a:t>
              </a:r>
              <a:endParaRPr lang="en-US" altLang="zh-CN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5370" y="2880"/>
              <a:ext cx="4117" cy="2181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5768" y="3629"/>
              <a:ext cx="3586" cy="10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测量温度压力传感器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B55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插头的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号端子与车身之间阻值应小于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，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9727" y="2880"/>
              <a:ext cx="3906" cy="2181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9881" y="3700"/>
              <a:ext cx="3324" cy="14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电动车上电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  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测量温度压力传感器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B55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插头的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号端子电压</a:t>
              </a:r>
              <a:endParaRPr lang="zh-CN" altLang="en-US" sz="1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1082" y="2989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电源测量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5768" y="2989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接地测量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9841" y="2880"/>
              <a:ext cx="3792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温度信号线测量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873" y="2880"/>
              <a:ext cx="3792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压力信号线测量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107" y="3700"/>
              <a:ext cx="3324" cy="1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电动车上电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  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测量温度压力传感器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B55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插头的</a:t>
              </a:r>
              <a:r>
                <a:rPr lang="en-US" altLang="zh-CN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</a:t>
              </a:r>
              <a:r>
                <a:rPr lang="zh-CN" altLang="en-US" sz="1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号端子电压</a:t>
              </a:r>
              <a:endParaRPr lang="zh-CN" altLang="en-US" sz="1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  <a:p>
              <a:pPr algn="l">
                <a:lnSpc>
                  <a:spcPct val="125000"/>
                </a:lnSpc>
              </a:pPr>
              <a:endParaRPr lang="zh-CN" altLang="en-US" sz="1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62" name="IM 1462"/>
          <p:cNvPicPr/>
          <p:nvPr/>
        </p:nvPicPr>
        <p:blipFill>
          <a:blip r:embed="rId16"/>
          <a:stretch>
            <a:fillRect/>
          </a:stretch>
        </p:blipFill>
        <p:spPr>
          <a:xfrm>
            <a:off x="609600" y="3213735"/>
            <a:ext cx="2734310" cy="2933065"/>
          </a:xfrm>
          <a:prstGeom prst="rect">
            <a:avLst/>
          </a:prstGeom>
        </p:spPr>
      </p:pic>
      <p:pic>
        <p:nvPicPr>
          <p:cNvPr id="1466" name="IM 1466"/>
          <p:cNvPicPr/>
          <p:nvPr/>
        </p:nvPicPr>
        <p:blipFill>
          <a:blip r:embed="rId17"/>
          <a:stretch>
            <a:fillRect/>
          </a:stretch>
        </p:blipFill>
        <p:spPr>
          <a:xfrm>
            <a:off x="3615690" y="3191510"/>
            <a:ext cx="2519680" cy="3056255"/>
          </a:xfrm>
          <a:prstGeom prst="rect">
            <a:avLst/>
          </a:prstGeom>
        </p:spPr>
      </p:pic>
      <p:pic>
        <p:nvPicPr>
          <p:cNvPr id="1472" name="IM 1472"/>
          <p:cNvPicPr/>
          <p:nvPr/>
        </p:nvPicPr>
        <p:blipFill>
          <a:blip r:embed="rId18"/>
          <a:stretch>
            <a:fillRect/>
          </a:stretch>
        </p:blipFill>
        <p:spPr>
          <a:xfrm>
            <a:off x="6327775" y="3196590"/>
            <a:ext cx="2399665" cy="3051175"/>
          </a:xfrm>
          <a:prstGeom prst="rect">
            <a:avLst/>
          </a:prstGeom>
        </p:spPr>
      </p:pic>
      <p:pic>
        <p:nvPicPr>
          <p:cNvPr id="1474" name="IM 1474"/>
          <p:cNvPicPr/>
          <p:nvPr/>
        </p:nvPicPr>
        <p:blipFill>
          <a:blip r:embed="rId19"/>
          <a:stretch>
            <a:fillRect/>
          </a:stretch>
        </p:blipFill>
        <p:spPr>
          <a:xfrm>
            <a:off x="8919845" y="3116580"/>
            <a:ext cx="2414905" cy="313055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任务一</a:t>
            </a:r>
            <a:r>
              <a:rPr lang="en-US" altLang="zh-CN"/>
              <a:t> </a:t>
            </a:r>
            <a:r>
              <a:rPr lang="zh-CN" altLang="en-US"/>
              <a:t>空调系统传感器的检修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19175" y="3468370"/>
            <a:ext cx="6372225" cy="2297430"/>
            <a:chOff x="1605" y="5462"/>
            <a:chExt cx="10035" cy="361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605" y="54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3560" y="556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3980" y="5560"/>
              <a:ext cx="76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技术知识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05" y="75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3560" y="76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3980" y="7640"/>
              <a:ext cx="76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技术知识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汽车空调温度传感器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温度传感器通过热敏电阻感知温度变化，将信号转换为电信号，供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ECU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传感器的校准方法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校准温度传感器需在特定条件下进行，确保传感器读数的准确性和空调系统的效率。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常见故障及诊断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传感器故障可能导致空调不制冷或制热，通过读取故障代码可进行初步诊断。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传感器的更换流程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更换传感器时需断开电源，正确安装新传感器，并使用专用工具进行设置和测试。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32" name="IM 1332"/>
          <p:cNvPicPr/>
          <p:nvPr/>
        </p:nvPicPr>
        <p:blipFill>
          <a:blip r:embed="rId15"/>
          <a:stretch>
            <a:fillRect/>
          </a:stretch>
        </p:blipFill>
        <p:spPr>
          <a:xfrm>
            <a:off x="7288530" y="2946400"/>
            <a:ext cx="3433445" cy="359537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车内温度传感器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3" y="1828800"/>
            <a:ext cx="9144001" cy="4419602"/>
            <a:chOff x="960" y="2880"/>
            <a:chExt cx="14400" cy="696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960" y="616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5920" y="288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车内温度传感器通过热敏电阻感知温度变化，将信号转换为电信号，供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ECU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BF/AppData/Roaming/Kingsoft/office6/wppai/generateppt/5ac1b81c08245d6366db1fa9ca5d7713.jpg5ac1b81c08245d6366db1fa9ca5d7713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1564" t="-15" r="11564" b="15"/>
            <a:stretch>
              <a:fillRect/>
            </a:stretch>
          </p:blipFill>
          <p:spPr>
            <a:xfrm>
              <a:off x="5920" y="6560"/>
              <a:ext cx="4479" cy="3280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9" name="图片 18" descr="C:/Users/BF/AppData/Roaming/Kingsoft/office6/wppai/generateppt/0d19b70cfa3442b1932dc9748e4c3d6c.jpg0d19b70cfa3442b1932dc9748e4c3d6c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4495" t="-15" r="4495" b="15"/>
            <a:stretch>
              <a:fillRect/>
            </a:stretch>
          </p:blipFill>
          <p:spPr>
            <a:xfrm>
              <a:off x="10880" y="2880"/>
              <a:ext cx="4479" cy="3280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矩形 21"/>
            <p:cNvSpPr/>
            <p:nvPr>
              <p:custDataLst>
                <p:tags r:id="rId16"/>
              </p:custDataLst>
            </p:nvPr>
          </p:nvSpPr>
          <p:spPr>
            <a:xfrm>
              <a:off x="10880" y="616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传感器老化、接触不良或电路短路会导致读数不准确，影响空调系统性能。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维护与检测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0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定期检查传感器连接线和接口，使用专业工具检测其响应时间和准确性。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36" name="IM 1336"/>
          <p:cNvPicPr/>
          <p:nvPr/>
        </p:nvPicPr>
        <p:blipFill>
          <a:blip r:embed="rId21"/>
          <a:stretch>
            <a:fillRect/>
          </a:stretch>
        </p:blipFill>
        <p:spPr>
          <a:xfrm>
            <a:off x="714375" y="1856740"/>
            <a:ext cx="3044825" cy="205486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车外温度传感器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09603" y="1828800"/>
            <a:ext cx="10972800" cy="4418965"/>
            <a:chOff x="960" y="2880"/>
            <a:chExt cx="17280" cy="6959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3960" cy="69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BF/AppData/Roaming/Kingsoft/office6/wppai/generateppt/83863e800f8f56dbb8010708e5005184.jpg83863e800f8f56dbb8010708e5005184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76" t="-21" r="16676" b="21"/>
            <a:stretch>
              <a:fillRect/>
            </a:stretch>
          </p:blipFill>
          <p:spPr>
            <a:xfrm>
              <a:off x="1740" y="348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5400" y="2880"/>
              <a:ext cx="3960" cy="6959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C:/Users/BF/AppData/Roaming/Kingsoft/office6/wppai/generateppt/5120e0119429434e80e5ef600d32099b.jpg5120e0119429434e80e5ef600d32099b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5176" t="-21" r="15177" b="21"/>
            <a:stretch>
              <a:fillRect/>
            </a:stretch>
          </p:blipFill>
          <p:spPr>
            <a:xfrm>
              <a:off x="6180" y="348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14"/>
              </p:custDataLst>
            </p:nvPr>
          </p:nvSpPr>
          <p:spPr>
            <a:xfrm>
              <a:off x="1540" y="644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9840" y="2880"/>
              <a:ext cx="3960" cy="69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C:/Users/BF/AppData/Roaming/Kingsoft/office6/wppai/generateppt/71ee8e75271a98e06fd648dfd318f540.jpg71ee8e75271a98e06fd648dfd318f540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6676" t="-21" r="16676" b="21"/>
            <a:stretch>
              <a:fillRect/>
            </a:stretch>
          </p:blipFill>
          <p:spPr>
            <a:xfrm>
              <a:off x="10620" y="348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8"/>
              </p:custDataLst>
            </p:nvPr>
          </p:nvSpPr>
          <p:spPr>
            <a:xfrm>
              <a:off x="1560" y="732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车外温度传感器通过热敏电阻检测环境温度，将温度信号转换为电信号。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9"/>
              </p:custDataLst>
            </p:nvPr>
          </p:nvSpPr>
          <p:spPr>
            <a:xfrm>
              <a:off x="14280" y="2880"/>
              <a:ext cx="3960" cy="6959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4" name="图片 23" descr="C:/Users/BF/AppData/Roaming/Kingsoft/office6/wppai/generateppt/8c90556baff995c93eaaf7af0becc504.jpg8c90556baff995c93eaaf7af0becc504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5676" t="-21" r="15677" b="21"/>
            <a:stretch>
              <a:fillRect/>
            </a:stretch>
          </p:blipFill>
          <p:spPr>
            <a:xfrm>
              <a:off x="15060" y="348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5980" y="644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3"/>
              </p:custDataLst>
            </p:nvPr>
          </p:nvSpPr>
          <p:spPr>
            <a:xfrm>
              <a:off x="6000" y="732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传感器受污染或损坏会导致读数不准确，影响空调系统性能。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4"/>
              </p:custDataLst>
            </p:nvPr>
          </p:nvSpPr>
          <p:spPr>
            <a:xfrm>
              <a:off x="10420" y="644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维护与检查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5"/>
              </p:custDataLst>
            </p:nvPr>
          </p:nvSpPr>
          <p:spPr>
            <a:xfrm>
              <a:off x="10440" y="732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定期清洁传感器表面，检查连接线路和传感器的响应时间。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6"/>
              </p:custDataLst>
            </p:nvPr>
          </p:nvSpPr>
          <p:spPr>
            <a:xfrm>
              <a:off x="14860" y="644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更换指南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7"/>
              </p:custDataLst>
            </p:nvPr>
          </p:nvSpPr>
          <p:spPr>
            <a:xfrm>
              <a:off x="14880" y="7320"/>
              <a:ext cx="27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若传感器损坏，需按照车辆制造商的指导手册进行更换，确保兼容性。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540002" y="609603"/>
            <a:ext cx="9182103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蒸发箱温度传感器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468861" y="1728463"/>
            <a:ext cx="12535623" cy="2176153"/>
            <a:chOff x="6709" y="2722"/>
            <a:chExt cx="15893" cy="3427"/>
          </a:xfrm>
        </p:grpSpPr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6800" y="2722"/>
              <a:ext cx="1792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6709" y="3450"/>
              <a:ext cx="2171" cy="26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蒸发箱温度传感器通过</a:t>
              </a:r>
              <a:r>
                <a:rPr lang="zh-CN" altLang="en-US" sz="1600">
                  <a:latin typeface="Microsoft YaHei UI" panose="020B0503020204020204" charset="-122"/>
                  <a:ea typeface="Microsoft YaHei UI" panose="020B0503020204020204" charset="-122"/>
                  <a:sym typeface="+mn-ea"/>
                </a:rPr>
                <a:t>温度变化改变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电阻阻值，用来测量从蒸发器出来的空气温度。。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11042" y="2722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425" y="2190750"/>
            <a:ext cx="3886200" cy="318135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制冷管道温度传感器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制冷管道温度传感器通过感测管道内温度变化，调节制冷剂流量，确保车内温度适宜。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常见故障及诊断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传感器故障可能导致温度控制失准，通过专用诊断工具检测电阻值变化可发现异常。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rcRect l="83" r="-83"/>
          <a:stretch>
            <a:fillRect/>
          </a:stretch>
        </p:blipFill>
        <p:spPr>
          <a:xfrm>
            <a:off x="1466215" y="2943860"/>
            <a:ext cx="4490720" cy="31756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4435" y="2954020"/>
            <a:ext cx="4573270" cy="316611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49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2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4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2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</p:tagLst>
</file>

<file path=ppt/tags/tag22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22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</p:tagLst>
</file>

<file path=ppt/tags/tag23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23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233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3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  <p:tag name="KSO_WM_TEMPLATE_FIGMA_ID" val="149b4e41b2d652bb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211398872365&quot;}*auto_galley_ai_*1745325067318_134.102_328ee220df74-slide-4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1344406011&quot;}*auto_galley_ai_*1745325067318_134.102_328ee220df74-slide-4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321739494&quot;}*auto_galley_ai_*1745325067318_134.102_328ee220df74-slide-5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184931475&quot;}*auto_galley_ai_*1745325067318_134.102_328ee220df74-slide-5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942686206&quot;}*auto_galley_ai_*1745325067318_134.102_328ee220df74-slide-5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SHAPE_GUID" val="generate_slide_ai*{&quot;ai_type&quot;:&quot;generate_ppt&quot;,&quot;id&quot;:&quot;VCG41N1321739558&quot;}*auto_galley_ai_*1745325067318_134.102_328ee220df74-slide-5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  <p:tag name="KSO_WM_TEMPLATE_FIGMA_ID" val="149b4e41b2d652bb"/>
</p:tagLst>
</file>

<file path=ppt/tags/tag2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  <p:tag name="KSO_WM_TEMPLATE_FIGMA_ID" val="149b4e41b2d652bb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  <p:tag name="KSO_WM_TEMPLATE_FIGMA_ID" val="149b4e41b2d652bb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  <p:tag name="KSO_WM_TEMPLATE_FIGMA_ID" val="149b4e41b2d652bb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VCG41N509723537&quot;}*auto_galley_ai_*1745325067318_134.102_328ee220df74-slide-10"/>
</p:tagLst>
</file>

<file path=ppt/tags/tag32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  <p:tag name="KSO_WM_TEMPLATE_FIGMA_ID" val="149b4e41b2d652bb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3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5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  <p:tag name="KSO_WM_TEMPLATE_FIGMA_ID" val="149b4e41b2d652bb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47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4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3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4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  <p:tag name="KSO_WM_TEMPLATE_FIGMA_ID" val="149b4e41b2d652bb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5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  <p:tag name="KSO_WM_TEMPLATE_FIGMA_ID" val="149b4e41b2d652bb"/>
</p:tagLst>
</file>

<file path=ppt/tags/tag3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77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  <p:tag name="KSO_WM_TEMPLATE_FIGMA_ID" val="149b4e41b2d652bb"/>
</p:tagLst>
</file>

<file path=ppt/tags/tag3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3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  <p:tag name="KSO_WM_TEMPLATE_FIGMA_ID" val="149b4e41b2d652bb"/>
</p:tagLst>
</file>

<file path=ppt/tags/tag39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6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397.xml><?xml version="1.0" encoding="utf-8"?>
<p:tagLst xmlns:p="http://schemas.openxmlformats.org/presentationml/2006/main">
  <p:tag name="KSO_WM_PRESENTATION_SOURCE" val="WPPAIGeneratePPT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1452</Words>
  <Application>WPS 演示</Application>
  <PresentationFormat>宽屏</PresentationFormat>
  <Paragraphs>181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蓝色金融商务风主题</vt:lpstr>
      <vt:lpstr>1_蓝色金融商务风主题</vt:lpstr>
      <vt:lpstr>任务一 汽车空调传感器检修</vt:lpstr>
      <vt:lpstr>任务一 空调系统传感器的检修</vt:lpstr>
      <vt:lpstr>目录</vt:lpstr>
      <vt:lpstr>技术知识</vt:lpstr>
      <vt:lpstr>汽车空调温度传感器</vt:lpstr>
      <vt:lpstr>车内温度传感器</vt:lpstr>
      <vt:lpstr>车外温度传感器</vt:lpstr>
      <vt:lpstr>蒸发箱温度传感器</vt:lpstr>
      <vt:lpstr>制冷管道温度传感器</vt:lpstr>
      <vt:lpstr>阳光强度传感器</vt:lpstr>
      <vt:lpstr>空气质量传感器</vt:lpstr>
      <vt:lpstr>压力检测装置</vt:lpstr>
      <vt:lpstr>任务实施</vt:lpstr>
      <vt:lpstr>秦PLUS EV空调压力开关检测</vt:lpstr>
      <vt:lpstr>秦PLUS EV空调压力温度传感器检测</vt:lpstr>
      <vt:lpstr>秦PLUS EV空调压力温度传感器检测</vt:lpstr>
      <vt:lpstr>秦PLUS EV空调压力温度传感器检测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156</cp:revision>
  <dcterms:created xsi:type="dcterms:W3CDTF">2019-06-19T02:08:00Z</dcterms:created>
  <dcterms:modified xsi:type="dcterms:W3CDTF">2025-04-27T07:58:22Z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4D39915A13C4450EB9F3B855BE4950A7_11</vt:lpwstr>
  </property>
</Properties>
</file>