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sldIdLst>
    <p:sldId id="257" r:id="rId5"/>
    <p:sldId id="271" r:id="rId6"/>
    <p:sldId id="258" r:id="rId7"/>
    <p:sldId id="259" r:id="rId8"/>
    <p:sldId id="260" r:id="rId9"/>
    <p:sldId id="261" r:id="rId10"/>
    <p:sldId id="269" r:id="rId11"/>
    <p:sldId id="270" r:id="rId12"/>
    <p:sldId id="262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5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4.png"/><Relationship Id="rId2" Type="http://schemas.openxmlformats.org/officeDocument/2006/relationships/tags" Target="../tags/tag8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4.png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1.png"/><Relationship Id="rId2" Type="http://schemas.openxmlformats.org/officeDocument/2006/relationships/tags" Target="../tags/tag142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image" Target="../media/image3.png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image" Target="../media/image2.png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image" Target="../media/image4.png"/><Relationship Id="rId2" Type="http://schemas.openxmlformats.org/officeDocument/2006/relationships/tags" Target="../tags/tag16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image" Target="../media/image4.png"/><Relationship Id="rId2" Type="http://schemas.openxmlformats.org/officeDocument/2006/relationships/tags" Target="../tags/tag207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0" y="2336804"/>
            <a:ext cx="12191365" cy="2105025"/>
          </a:xfrm>
          <a:custGeom>
            <a:avLst/>
            <a:gdLst>
              <a:gd name="connisteX0" fmla="*/ 0 w 169333"/>
              <a:gd name="connsiteY0" fmla="*/ 1290547 h 29240"/>
              <a:gd name="connisteX1" fmla="*/ 0 w 169333"/>
              <a:gd name="connsiteY1" fmla="*/ 1268263 h 29240"/>
              <a:gd name="connisteX2" fmla="*/ 4578345 w 169333"/>
              <a:gd name="connsiteY2" fmla="*/ 1876714 h 29240"/>
              <a:gd name="connisteX3" fmla="*/ 12191996 w 169333"/>
              <a:gd name="connsiteY3" fmla="*/ 0 h 29240"/>
              <a:gd name="connisteX4" fmla="*/ 12191996 w 169333"/>
              <a:gd name="connsiteY4" fmla="*/ 594990 h 29240"/>
              <a:gd name="connisteX5" fmla="*/ 5251454 w 169333"/>
              <a:gd name="connsiteY5" fmla="*/ 2105341 h 29240"/>
              <a:gd name="connisteX6" fmla="*/ 0 w 169333"/>
              <a:gd name="connsiteY6" fmla="*/ 1290547 h 292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5342">
                <a:moveTo>
                  <a:pt x="0" y="1290548"/>
                </a:moveTo>
                <a:lnTo>
                  <a:pt x="0" y="1268264"/>
                </a:lnTo>
                <a:cubicBezTo>
                  <a:pt x="1391845" y="1658758"/>
                  <a:pt x="2943006" y="1876715"/>
                  <a:pt x="4578346" y="1876715"/>
                </a:cubicBezTo>
                <a:cubicBezTo>
                  <a:pt x="7541642" y="1876715"/>
                  <a:pt x="10228506" y="1161059"/>
                  <a:pt x="12191997" y="0"/>
                </a:cubicBezTo>
                <a:lnTo>
                  <a:pt x="12191997" y="594991"/>
                </a:lnTo>
                <a:cubicBezTo>
                  <a:pt x="10307583" y="1538359"/>
                  <a:pt x="7889023" y="2105342"/>
                  <a:pt x="5251454" y="2105342"/>
                </a:cubicBezTo>
                <a:cubicBezTo>
                  <a:pt x="3347298" y="2105342"/>
                  <a:pt x="1557287" y="1809835"/>
                  <a:pt x="0" y="129054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2931786"/>
            <a:ext cx="12191365" cy="3926840"/>
          </a:xfrm>
          <a:custGeom>
            <a:avLst/>
            <a:gdLst>
              <a:gd name="connisteX0" fmla="*/ 0 w 169333"/>
              <a:gd name="connsiteY0" fmla="*/ 695556 h 54530"/>
              <a:gd name="connisteX1" fmla="*/ 0 w 169333"/>
              <a:gd name="connsiteY1" fmla="*/ 3926205 h 54530"/>
              <a:gd name="connisteX2" fmla="*/ 12191996 w 169333"/>
              <a:gd name="connsiteY2" fmla="*/ 3926205 h 54530"/>
              <a:gd name="connisteX3" fmla="*/ 12191996 w 169333"/>
              <a:gd name="connsiteY3" fmla="*/ 0 h 54530"/>
              <a:gd name="connisteX4" fmla="*/ 5251454 w 169333"/>
              <a:gd name="connsiteY4" fmla="*/ 1510351 h 54530"/>
              <a:gd name="connisteX5" fmla="*/ 0 w 169333"/>
              <a:gd name="connsiteY5" fmla="*/ 695556 h 54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926214">
                <a:moveTo>
                  <a:pt x="0" y="695557"/>
                </a:moveTo>
                <a:lnTo>
                  <a:pt x="0" y="3926205"/>
                </a:lnTo>
                <a:lnTo>
                  <a:pt x="12191997" y="3926205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9"/>
            </p:custDataLst>
          </p:nvPr>
        </p:nvSpPr>
        <p:spPr>
          <a:xfrm>
            <a:off x="8305797" y="419097"/>
            <a:ext cx="3378196" cy="457200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761997" y="5981703"/>
            <a:ext cx="10629900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buNone/>
              <a:defRPr sz="2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5" hasCustomPrompt="1"/>
            <p:custDataLst>
              <p:tags r:id="rId11"/>
            </p:custDataLst>
          </p:nvPr>
        </p:nvSpPr>
        <p:spPr>
          <a:xfrm>
            <a:off x="761997" y="4965704"/>
            <a:ext cx="10756901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投资理财项目汇报通用模板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并列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8051804" y="0"/>
            <a:ext cx="4140200" cy="6858000"/>
          </a:xfrm>
          <a:custGeom>
            <a:avLst/>
            <a:gdLst>
              <a:gd name="connisteX0" fmla="*/ 0 w 57502"/>
              <a:gd name="connsiteY0" fmla="*/ 6858000 h 95250"/>
              <a:gd name="connisteX1" fmla="*/ 1289 w 57502"/>
              <a:gd name="connsiteY1" fmla="*/ 6858000 h 95250"/>
              <a:gd name="connisteX2" fmla="*/ 1572 w 57502"/>
              <a:gd name="connsiteY2" fmla="*/ 6856006 h 95250"/>
              <a:gd name="connisteX3" fmla="*/ 4140202 w 57502"/>
              <a:gd name="connsiteY3" fmla="*/ 441847 h 95250"/>
              <a:gd name="connisteX4" fmla="*/ 4140202 w 57502"/>
              <a:gd name="connsiteY4" fmla="*/ 0 h 95250"/>
              <a:gd name="connisteX5" fmla="*/ 3891823 w 57502"/>
              <a:gd name="connsiteY5" fmla="*/ 0 h 95250"/>
              <a:gd name="connisteX6" fmla="*/ 0 w 57502"/>
              <a:gd name="connsiteY6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140202" h="6858000">
                <a:moveTo>
                  <a:pt x="0" y="6858000"/>
                </a:moveTo>
                <a:lnTo>
                  <a:pt x="1289" y="6858000"/>
                </a:lnTo>
                <a:cubicBezTo>
                  <a:pt x="1381" y="6857342"/>
                  <a:pt x="1481" y="6856683"/>
                  <a:pt x="1573" y="6856007"/>
                </a:cubicBezTo>
                <a:cubicBezTo>
                  <a:pt x="427180" y="3898554"/>
                  <a:pt x="2023494" y="1478256"/>
                  <a:pt x="4140202" y="441847"/>
                </a:cubicBezTo>
                <a:lnTo>
                  <a:pt x="4140202" y="0"/>
                </a:lnTo>
                <a:lnTo>
                  <a:pt x="3891824" y="0"/>
                </a:lnTo>
                <a:cubicBezTo>
                  <a:pt x="1774192" y="1216563"/>
                  <a:pt x="245708" y="3796241"/>
                  <a:pt x="0" y="685800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3070" y="441325"/>
            <a:ext cx="4138930" cy="641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1092196" y="1282702"/>
            <a:ext cx="2044699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092196" y="812801"/>
            <a:ext cx="19812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 rot="10800000" flipV="1">
            <a:off x="0" y="3185788"/>
            <a:ext cx="12191365" cy="3672840"/>
          </a:xfrm>
          <a:custGeom>
            <a:avLst/>
            <a:gdLst>
              <a:gd name="connisteX0" fmla="*/ 0 w 169333"/>
              <a:gd name="connsiteY0" fmla="*/ 695556 h 51002"/>
              <a:gd name="connisteX1" fmla="*/ 0 w 169333"/>
              <a:gd name="connsiteY1" fmla="*/ 3672202 h 51002"/>
              <a:gd name="connisteX2" fmla="*/ 12191996 w 169333"/>
              <a:gd name="connsiteY2" fmla="*/ 3672202 h 51002"/>
              <a:gd name="connisteX3" fmla="*/ 12191996 w 169333"/>
              <a:gd name="connsiteY3" fmla="*/ 0 h 51002"/>
              <a:gd name="connisteX4" fmla="*/ 5251454 w 169333"/>
              <a:gd name="connsiteY4" fmla="*/ 1510351 h 51002"/>
              <a:gd name="connisteX5" fmla="*/ 0 w 169333"/>
              <a:gd name="connsiteY5" fmla="*/ 695556 h 51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672212">
                <a:moveTo>
                  <a:pt x="0" y="695557"/>
                </a:moveTo>
                <a:lnTo>
                  <a:pt x="0" y="3672203"/>
                </a:lnTo>
                <a:lnTo>
                  <a:pt x="12191997" y="3672203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2654302"/>
            <a:ext cx="11366500" cy="2041525"/>
          </a:xfrm>
          <a:custGeom>
            <a:avLst/>
            <a:gdLst>
              <a:gd name="connisteX0" fmla="*/ 11366686 w 157870"/>
              <a:gd name="connsiteY0" fmla="*/ 1475228 h 28358"/>
              <a:gd name="connisteX1" fmla="*/ 7613651 w 157870"/>
              <a:gd name="connsiteY1" fmla="*/ 1876714 h 28358"/>
              <a:gd name="connisteX2" fmla="*/ 0 w 157870"/>
              <a:gd name="connsiteY2" fmla="*/ 0 h 28358"/>
              <a:gd name="connisteX3" fmla="*/ 0 w 157870"/>
              <a:gd name="connsiteY3" fmla="*/ 531485 h 28358"/>
              <a:gd name="connisteX4" fmla="*/ 6940552 w 157870"/>
              <a:gd name="connsiteY4" fmla="*/ 2041846 h 28358"/>
              <a:gd name="connisteX5" fmla="*/ 11366686 w 157870"/>
              <a:gd name="connsiteY5" fmla="*/ 1475228 h 28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366687" h="2041837">
                <a:moveTo>
                  <a:pt x="11366687" y="1475229"/>
                </a:moveTo>
                <a:cubicBezTo>
                  <a:pt x="10196703" y="1734946"/>
                  <a:pt x="8932554" y="1876715"/>
                  <a:pt x="7613651" y="1876715"/>
                </a:cubicBezTo>
                <a:cubicBezTo>
                  <a:pt x="4650355" y="1876715"/>
                  <a:pt x="1963500" y="1161059"/>
                  <a:pt x="0" y="0"/>
                </a:cubicBezTo>
                <a:lnTo>
                  <a:pt x="0" y="531486"/>
                </a:lnTo>
                <a:cubicBezTo>
                  <a:pt x="1884414" y="1474863"/>
                  <a:pt x="4302974" y="2041846"/>
                  <a:pt x="6940552" y="2041846"/>
                </a:cubicBezTo>
                <a:cubicBezTo>
                  <a:pt x="8516530" y="2041846"/>
                  <a:pt x="10014317" y="1839416"/>
                  <a:pt x="11366687" y="147522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3263896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7315200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533397" y="5029200"/>
            <a:ext cx="11125203" cy="1219197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4000"/>
              </a:lnSpc>
              <a:buNone/>
              <a:defRPr sz="4800" b="0">
                <a:solidFill>
                  <a:schemeClr val="accent3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4911727" y="1691878"/>
            <a:ext cx="2368552" cy="1767563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106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0" y="3619497"/>
            <a:ext cx="12191365" cy="2108835"/>
          </a:xfrm>
          <a:custGeom>
            <a:avLst/>
            <a:gdLst>
              <a:gd name="connisteX0" fmla="*/ 0 w 169333"/>
              <a:gd name="connsiteY0" fmla="*/ 1292303 h 29280"/>
              <a:gd name="connisteX1" fmla="*/ 0 w 169333"/>
              <a:gd name="connsiteY1" fmla="*/ 1269982 h 29280"/>
              <a:gd name="connisteX2" fmla="*/ 4578345 w 169333"/>
              <a:gd name="connsiteY2" fmla="*/ 1879256 h 29280"/>
              <a:gd name="connisteX3" fmla="*/ 12191996 w 169333"/>
              <a:gd name="connsiteY3" fmla="*/ 0 h 29280"/>
              <a:gd name="connisteX4" fmla="*/ 12191996 w 169333"/>
              <a:gd name="connsiteY4" fmla="*/ 595795 h 29280"/>
              <a:gd name="connisteX5" fmla="*/ 5251454 w 169333"/>
              <a:gd name="connsiteY5" fmla="*/ 2108204 h 29280"/>
              <a:gd name="connisteX6" fmla="*/ 0 w 169333"/>
              <a:gd name="connsiteY6" fmla="*/ 1292303 h 292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8204">
                <a:moveTo>
                  <a:pt x="0" y="1292303"/>
                </a:moveTo>
                <a:lnTo>
                  <a:pt x="0" y="1269983"/>
                </a:lnTo>
                <a:cubicBezTo>
                  <a:pt x="1391845" y="1661008"/>
                  <a:pt x="2943006" y="1879257"/>
                  <a:pt x="4578346" y="1879257"/>
                </a:cubicBezTo>
                <a:cubicBezTo>
                  <a:pt x="7541642" y="1879257"/>
                  <a:pt x="10228506" y="1162641"/>
                  <a:pt x="12191997" y="0"/>
                </a:cubicBezTo>
                <a:lnTo>
                  <a:pt x="12191997" y="595796"/>
                </a:lnTo>
                <a:cubicBezTo>
                  <a:pt x="10307583" y="1540462"/>
                  <a:pt x="7889023" y="2108204"/>
                  <a:pt x="5251454" y="2108204"/>
                </a:cubicBezTo>
                <a:cubicBezTo>
                  <a:pt x="3347298" y="2108204"/>
                  <a:pt x="1557287" y="1812304"/>
                  <a:pt x="0" y="12923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4203698"/>
            <a:ext cx="12191365" cy="2654935"/>
          </a:xfrm>
          <a:custGeom>
            <a:avLst/>
            <a:gdLst>
              <a:gd name="connisteX0" fmla="*/ 0 w 169333"/>
              <a:gd name="connsiteY0" fmla="*/ 695318 h 36865"/>
              <a:gd name="connisteX1" fmla="*/ 0 w 169333"/>
              <a:gd name="connsiteY1" fmla="*/ 2654302 h 36865"/>
              <a:gd name="connisteX2" fmla="*/ 12191996 w 169333"/>
              <a:gd name="connsiteY2" fmla="*/ 2654302 h 36865"/>
              <a:gd name="connisteX3" fmla="*/ 12191996 w 169333"/>
              <a:gd name="connsiteY3" fmla="*/ 0 h 36865"/>
              <a:gd name="connisteX4" fmla="*/ 5251454 w 169333"/>
              <a:gd name="connsiteY4" fmla="*/ 1509829 h 36865"/>
              <a:gd name="connisteX5" fmla="*/ 0 w 169333"/>
              <a:gd name="connsiteY5" fmla="*/ 695318 h 368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654302">
                <a:moveTo>
                  <a:pt x="0" y="695319"/>
                </a:moveTo>
                <a:lnTo>
                  <a:pt x="0" y="2654302"/>
                </a:lnTo>
                <a:lnTo>
                  <a:pt x="12191997" y="2654302"/>
                </a:lnTo>
                <a:lnTo>
                  <a:pt x="12191997" y="0"/>
                </a:lnTo>
                <a:cubicBezTo>
                  <a:pt x="10307583" y="943048"/>
                  <a:pt x="7889023" y="1509830"/>
                  <a:pt x="5251454" y="1509830"/>
                </a:cubicBezTo>
                <a:cubicBezTo>
                  <a:pt x="3347298" y="1509830"/>
                  <a:pt x="1557287" y="1214433"/>
                  <a:pt x="0" y="69531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327401" y="2146298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1" name="标题 10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63896" y="2603498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0" y="2336804"/>
            <a:ext cx="12191365" cy="2105025"/>
          </a:xfrm>
          <a:custGeom>
            <a:avLst/>
            <a:gdLst>
              <a:gd name="connisteX0" fmla="*/ 0 w 169333"/>
              <a:gd name="connsiteY0" fmla="*/ 1290547 h 29240"/>
              <a:gd name="connisteX1" fmla="*/ 0 w 169333"/>
              <a:gd name="connsiteY1" fmla="*/ 1268263 h 29240"/>
              <a:gd name="connisteX2" fmla="*/ 4578345 w 169333"/>
              <a:gd name="connsiteY2" fmla="*/ 1876714 h 29240"/>
              <a:gd name="connisteX3" fmla="*/ 12191996 w 169333"/>
              <a:gd name="connsiteY3" fmla="*/ 0 h 29240"/>
              <a:gd name="connisteX4" fmla="*/ 12191996 w 169333"/>
              <a:gd name="connsiteY4" fmla="*/ 594990 h 29240"/>
              <a:gd name="connisteX5" fmla="*/ 5251454 w 169333"/>
              <a:gd name="connsiteY5" fmla="*/ 2105341 h 29240"/>
              <a:gd name="connisteX6" fmla="*/ 0 w 169333"/>
              <a:gd name="connsiteY6" fmla="*/ 1290547 h 292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5342">
                <a:moveTo>
                  <a:pt x="0" y="1290548"/>
                </a:moveTo>
                <a:lnTo>
                  <a:pt x="0" y="1268264"/>
                </a:lnTo>
                <a:cubicBezTo>
                  <a:pt x="1391845" y="1658758"/>
                  <a:pt x="2943006" y="1876715"/>
                  <a:pt x="4578346" y="1876715"/>
                </a:cubicBezTo>
                <a:cubicBezTo>
                  <a:pt x="7541642" y="1876715"/>
                  <a:pt x="10228506" y="1161059"/>
                  <a:pt x="12191997" y="0"/>
                </a:cubicBezTo>
                <a:lnTo>
                  <a:pt x="12191997" y="594991"/>
                </a:lnTo>
                <a:cubicBezTo>
                  <a:pt x="10307583" y="1538359"/>
                  <a:pt x="7889023" y="2105342"/>
                  <a:pt x="5251454" y="2105342"/>
                </a:cubicBezTo>
                <a:cubicBezTo>
                  <a:pt x="3347298" y="2105342"/>
                  <a:pt x="1557287" y="1809835"/>
                  <a:pt x="0" y="129054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2931786"/>
            <a:ext cx="12191365" cy="3926840"/>
          </a:xfrm>
          <a:custGeom>
            <a:avLst/>
            <a:gdLst>
              <a:gd name="connisteX0" fmla="*/ 0 w 169333"/>
              <a:gd name="connsiteY0" fmla="*/ 695556 h 54530"/>
              <a:gd name="connisteX1" fmla="*/ 0 w 169333"/>
              <a:gd name="connsiteY1" fmla="*/ 3926205 h 54530"/>
              <a:gd name="connisteX2" fmla="*/ 12191996 w 169333"/>
              <a:gd name="connsiteY2" fmla="*/ 3926205 h 54530"/>
              <a:gd name="connisteX3" fmla="*/ 12191996 w 169333"/>
              <a:gd name="connsiteY3" fmla="*/ 0 h 54530"/>
              <a:gd name="connisteX4" fmla="*/ 5251454 w 169333"/>
              <a:gd name="connsiteY4" fmla="*/ 1510351 h 54530"/>
              <a:gd name="connisteX5" fmla="*/ 0 w 169333"/>
              <a:gd name="connsiteY5" fmla="*/ 695556 h 54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926214">
                <a:moveTo>
                  <a:pt x="0" y="695557"/>
                </a:moveTo>
                <a:lnTo>
                  <a:pt x="0" y="3926205"/>
                </a:lnTo>
                <a:lnTo>
                  <a:pt x="12191997" y="3926205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9"/>
            </p:custDataLst>
          </p:nvPr>
        </p:nvSpPr>
        <p:spPr>
          <a:xfrm>
            <a:off x="8305797" y="419097"/>
            <a:ext cx="3378196" cy="457200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761997" y="5981703"/>
            <a:ext cx="10629900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buNone/>
              <a:defRPr sz="2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5" hasCustomPrompt="1"/>
            <p:custDataLst>
              <p:tags r:id="rId11"/>
            </p:custDataLst>
          </p:nvPr>
        </p:nvSpPr>
        <p:spPr>
          <a:xfrm>
            <a:off x="761997" y="4965704"/>
            <a:ext cx="10756901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投资理财项目汇报通用模板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并列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8051804" y="0"/>
            <a:ext cx="4140200" cy="6858000"/>
          </a:xfrm>
          <a:custGeom>
            <a:avLst/>
            <a:gdLst>
              <a:gd name="connisteX0" fmla="*/ 0 w 57502"/>
              <a:gd name="connsiteY0" fmla="*/ 6858000 h 95250"/>
              <a:gd name="connisteX1" fmla="*/ 1289 w 57502"/>
              <a:gd name="connsiteY1" fmla="*/ 6858000 h 95250"/>
              <a:gd name="connisteX2" fmla="*/ 1572 w 57502"/>
              <a:gd name="connsiteY2" fmla="*/ 6856006 h 95250"/>
              <a:gd name="connisteX3" fmla="*/ 4140202 w 57502"/>
              <a:gd name="connsiteY3" fmla="*/ 441847 h 95250"/>
              <a:gd name="connisteX4" fmla="*/ 4140202 w 57502"/>
              <a:gd name="connsiteY4" fmla="*/ 0 h 95250"/>
              <a:gd name="connisteX5" fmla="*/ 3891823 w 57502"/>
              <a:gd name="connsiteY5" fmla="*/ 0 h 95250"/>
              <a:gd name="connisteX6" fmla="*/ 0 w 57502"/>
              <a:gd name="connsiteY6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140202" h="6858000">
                <a:moveTo>
                  <a:pt x="0" y="6858000"/>
                </a:moveTo>
                <a:lnTo>
                  <a:pt x="1289" y="6858000"/>
                </a:lnTo>
                <a:cubicBezTo>
                  <a:pt x="1381" y="6857342"/>
                  <a:pt x="1481" y="6856683"/>
                  <a:pt x="1573" y="6856007"/>
                </a:cubicBezTo>
                <a:cubicBezTo>
                  <a:pt x="427180" y="3898554"/>
                  <a:pt x="2023494" y="1478256"/>
                  <a:pt x="4140202" y="441847"/>
                </a:cubicBezTo>
                <a:lnTo>
                  <a:pt x="4140202" y="0"/>
                </a:lnTo>
                <a:lnTo>
                  <a:pt x="3891824" y="0"/>
                </a:lnTo>
                <a:cubicBezTo>
                  <a:pt x="1774192" y="1216563"/>
                  <a:pt x="245708" y="3796241"/>
                  <a:pt x="0" y="685800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3070" y="441325"/>
            <a:ext cx="4138930" cy="641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1092196" y="1282702"/>
            <a:ext cx="2044699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092196" y="812801"/>
            <a:ext cx="19812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 rot="10800000" flipV="1">
            <a:off x="0" y="3185788"/>
            <a:ext cx="12191365" cy="3672840"/>
          </a:xfrm>
          <a:custGeom>
            <a:avLst/>
            <a:gdLst>
              <a:gd name="connisteX0" fmla="*/ 0 w 169333"/>
              <a:gd name="connsiteY0" fmla="*/ 695556 h 51002"/>
              <a:gd name="connisteX1" fmla="*/ 0 w 169333"/>
              <a:gd name="connsiteY1" fmla="*/ 3672202 h 51002"/>
              <a:gd name="connisteX2" fmla="*/ 12191996 w 169333"/>
              <a:gd name="connsiteY2" fmla="*/ 3672202 h 51002"/>
              <a:gd name="connisteX3" fmla="*/ 12191996 w 169333"/>
              <a:gd name="connsiteY3" fmla="*/ 0 h 51002"/>
              <a:gd name="connisteX4" fmla="*/ 5251454 w 169333"/>
              <a:gd name="connsiteY4" fmla="*/ 1510351 h 51002"/>
              <a:gd name="connisteX5" fmla="*/ 0 w 169333"/>
              <a:gd name="connsiteY5" fmla="*/ 695556 h 51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672212">
                <a:moveTo>
                  <a:pt x="0" y="695557"/>
                </a:moveTo>
                <a:lnTo>
                  <a:pt x="0" y="3672203"/>
                </a:lnTo>
                <a:lnTo>
                  <a:pt x="12191997" y="3672203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2654302"/>
            <a:ext cx="11366500" cy="2041525"/>
          </a:xfrm>
          <a:custGeom>
            <a:avLst/>
            <a:gdLst>
              <a:gd name="connisteX0" fmla="*/ 11366686 w 157870"/>
              <a:gd name="connsiteY0" fmla="*/ 1475228 h 28358"/>
              <a:gd name="connisteX1" fmla="*/ 7613651 w 157870"/>
              <a:gd name="connsiteY1" fmla="*/ 1876714 h 28358"/>
              <a:gd name="connisteX2" fmla="*/ 0 w 157870"/>
              <a:gd name="connsiteY2" fmla="*/ 0 h 28358"/>
              <a:gd name="connisteX3" fmla="*/ 0 w 157870"/>
              <a:gd name="connsiteY3" fmla="*/ 531485 h 28358"/>
              <a:gd name="connisteX4" fmla="*/ 6940552 w 157870"/>
              <a:gd name="connsiteY4" fmla="*/ 2041846 h 28358"/>
              <a:gd name="connisteX5" fmla="*/ 11366686 w 157870"/>
              <a:gd name="connsiteY5" fmla="*/ 1475228 h 28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366687" h="2041837">
                <a:moveTo>
                  <a:pt x="11366687" y="1475229"/>
                </a:moveTo>
                <a:cubicBezTo>
                  <a:pt x="10196703" y="1734946"/>
                  <a:pt x="8932554" y="1876715"/>
                  <a:pt x="7613651" y="1876715"/>
                </a:cubicBezTo>
                <a:cubicBezTo>
                  <a:pt x="4650355" y="1876715"/>
                  <a:pt x="1963500" y="1161059"/>
                  <a:pt x="0" y="0"/>
                </a:cubicBezTo>
                <a:lnTo>
                  <a:pt x="0" y="531486"/>
                </a:lnTo>
                <a:cubicBezTo>
                  <a:pt x="1884414" y="1474863"/>
                  <a:pt x="4302974" y="2041846"/>
                  <a:pt x="6940552" y="2041846"/>
                </a:cubicBezTo>
                <a:cubicBezTo>
                  <a:pt x="8516530" y="2041846"/>
                  <a:pt x="10014317" y="1839416"/>
                  <a:pt x="11366687" y="147522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3263896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7315200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533397" y="5029200"/>
            <a:ext cx="11125203" cy="1219197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4000"/>
              </a:lnSpc>
              <a:buNone/>
              <a:defRPr sz="4800" b="0">
                <a:solidFill>
                  <a:schemeClr val="accent3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4911727" y="1691878"/>
            <a:ext cx="2368552" cy="1767563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106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0" y="3619497"/>
            <a:ext cx="12191365" cy="2108835"/>
          </a:xfrm>
          <a:custGeom>
            <a:avLst/>
            <a:gdLst>
              <a:gd name="connisteX0" fmla="*/ 0 w 169333"/>
              <a:gd name="connsiteY0" fmla="*/ 1292303 h 29280"/>
              <a:gd name="connisteX1" fmla="*/ 0 w 169333"/>
              <a:gd name="connsiteY1" fmla="*/ 1269982 h 29280"/>
              <a:gd name="connisteX2" fmla="*/ 4578345 w 169333"/>
              <a:gd name="connsiteY2" fmla="*/ 1879256 h 29280"/>
              <a:gd name="connisteX3" fmla="*/ 12191996 w 169333"/>
              <a:gd name="connsiteY3" fmla="*/ 0 h 29280"/>
              <a:gd name="connisteX4" fmla="*/ 12191996 w 169333"/>
              <a:gd name="connsiteY4" fmla="*/ 595795 h 29280"/>
              <a:gd name="connisteX5" fmla="*/ 5251454 w 169333"/>
              <a:gd name="connsiteY5" fmla="*/ 2108204 h 29280"/>
              <a:gd name="connisteX6" fmla="*/ 0 w 169333"/>
              <a:gd name="connsiteY6" fmla="*/ 1292303 h 292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8204">
                <a:moveTo>
                  <a:pt x="0" y="1292303"/>
                </a:moveTo>
                <a:lnTo>
                  <a:pt x="0" y="1269983"/>
                </a:lnTo>
                <a:cubicBezTo>
                  <a:pt x="1391845" y="1661008"/>
                  <a:pt x="2943006" y="1879257"/>
                  <a:pt x="4578346" y="1879257"/>
                </a:cubicBezTo>
                <a:cubicBezTo>
                  <a:pt x="7541642" y="1879257"/>
                  <a:pt x="10228506" y="1162641"/>
                  <a:pt x="12191997" y="0"/>
                </a:cubicBezTo>
                <a:lnTo>
                  <a:pt x="12191997" y="595796"/>
                </a:lnTo>
                <a:cubicBezTo>
                  <a:pt x="10307583" y="1540462"/>
                  <a:pt x="7889023" y="2108204"/>
                  <a:pt x="5251454" y="2108204"/>
                </a:cubicBezTo>
                <a:cubicBezTo>
                  <a:pt x="3347298" y="2108204"/>
                  <a:pt x="1557287" y="1812304"/>
                  <a:pt x="0" y="12923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4203698"/>
            <a:ext cx="12191365" cy="2654935"/>
          </a:xfrm>
          <a:custGeom>
            <a:avLst/>
            <a:gdLst>
              <a:gd name="connisteX0" fmla="*/ 0 w 169333"/>
              <a:gd name="connsiteY0" fmla="*/ 695318 h 36865"/>
              <a:gd name="connisteX1" fmla="*/ 0 w 169333"/>
              <a:gd name="connsiteY1" fmla="*/ 2654302 h 36865"/>
              <a:gd name="connisteX2" fmla="*/ 12191996 w 169333"/>
              <a:gd name="connsiteY2" fmla="*/ 2654302 h 36865"/>
              <a:gd name="connisteX3" fmla="*/ 12191996 w 169333"/>
              <a:gd name="connsiteY3" fmla="*/ 0 h 36865"/>
              <a:gd name="connisteX4" fmla="*/ 5251454 w 169333"/>
              <a:gd name="connsiteY4" fmla="*/ 1509829 h 36865"/>
              <a:gd name="connisteX5" fmla="*/ 0 w 169333"/>
              <a:gd name="connsiteY5" fmla="*/ 695318 h 368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654302">
                <a:moveTo>
                  <a:pt x="0" y="695319"/>
                </a:moveTo>
                <a:lnTo>
                  <a:pt x="0" y="2654302"/>
                </a:lnTo>
                <a:lnTo>
                  <a:pt x="12191997" y="2654302"/>
                </a:lnTo>
                <a:lnTo>
                  <a:pt x="12191997" y="0"/>
                </a:lnTo>
                <a:cubicBezTo>
                  <a:pt x="10307583" y="943048"/>
                  <a:pt x="7889023" y="1509830"/>
                  <a:pt x="5251454" y="1509830"/>
                </a:cubicBezTo>
                <a:cubicBezTo>
                  <a:pt x="3347298" y="1509830"/>
                  <a:pt x="1557287" y="1214433"/>
                  <a:pt x="0" y="69531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327401" y="2146298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1" name="标题 10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63896" y="2603498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25.xml"/><Relationship Id="rId2" Type="http://schemas.openxmlformats.org/officeDocument/2006/relationships/image" Target="../media/image4.png"/><Relationship Id="rId19" Type="http://schemas.openxmlformats.org/officeDocument/2006/relationships/tags" Target="../tags/tag324.xml"/><Relationship Id="rId18" Type="http://schemas.openxmlformats.org/officeDocument/2006/relationships/tags" Target="../tags/tag323.xml"/><Relationship Id="rId17" Type="http://schemas.openxmlformats.org/officeDocument/2006/relationships/tags" Target="../tags/tag322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image" Target="../media/image28.jpeg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tags" Target="../tags/tag3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image" Target="../media/image29.png"/><Relationship Id="rId3" Type="http://schemas.openxmlformats.org/officeDocument/2006/relationships/tags" Target="../tags/tag340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354.xml"/><Relationship Id="rId20" Type="http://schemas.openxmlformats.org/officeDocument/2006/relationships/tags" Target="../tags/tag353.xml"/><Relationship Id="rId2" Type="http://schemas.openxmlformats.org/officeDocument/2006/relationships/tags" Target="../tags/tag339.xml"/><Relationship Id="rId19" Type="http://schemas.openxmlformats.org/officeDocument/2006/relationships/tags" Target="../tags/tag352.xml"/><Relationship Id="rId18" Type="http://schemas.openxmlformats.org/officeDocument/2006/relationships/tags" Target="../tags/tag351.xml"/><Relationship Id="rId17" Type="http://schemas.openxmlformats.org/officeDocument/2006/relationships/tags" Target="../tags/tag350.xml"/><Relationship Id="rId16" Type="http://schemas.openxmlformats.org/officeDocument/2006/relationships/image" Target="../media/image31.jpeg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image" Target="../media/image7.png"/><Relationship Id="rId1" Type="http://schemas.openxmlformats.org/officeDocument/2006/relationships/tags" Target="../tags/tag33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22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image" Target="../media/image5.png"/><Relationship Id="rId2" Type="http://schemas.openxmlformats.org/officeDocument/2006/relationships/tags" Target="../tags/tag238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50.xml"/><Relationship Id="rId17" Type="http://schemas.openxmlformats.org/officeDocument/2006/relationships/tags" Target="../tags/tag249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image" Target="../media/image8.jpeg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image" Target="../media/image7.png"/><Relationship Id="rId1" Type="http://schemas.openxmlformats.org/officeDocument/2006/relationships/tags" Target="../tags/tag2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8" Type="http://schemas.openxmlformats.org/officeDocument/2006/relationships/slideLayout" Target="../slideLayouts/slideLayout18.xml"/><Relationship Id="rId27" Type="http://schemas.openxmlformats.org/officeDocument/2006/relationships/tags" Target="../tags/tag269.xml"/><Relationship Id="rId26" Type="http://schemas.openxmlformats.org/officeDocument/2006/relationships/tags" Target="../tags/tag268.xml"/><Relationship Id="rId25" Type="http://schemas.openxmlformats.org/officeDocument/2006/relationships/tags" Target="../tags/tag267.xml"/><Relationship Id="rId24" Type="http://schemas.openxmlformats.org/officeDocument/2006/relationships/image" Target="../media/image16.svg"/><Relationship Id="rId23" Type="http://schemas.openxmlformats.org/officeDocument/2006/relationships/image" Target="../media/image15.png"/><Relationship Id="rId22" Type="http://schemas.openxmlformats.org/officeDocument/2006/relationships/tags" Target="../tags/tag266.xml"/><Relationship Id="rId21" Type="http://schemas.openxmlformats.org/officeDocument/2006/relationships/tags" Target="../tags/tag265.xml"/><Relationship Id="rId20" Type="http://schemas.openxmlformats.org/officeDocument/2006/relationships/tags" Target="../tags/tag264.xml"/><Relationship Id="rId2" Type="http://schemas.openxmlformats.org/officeDocument/2006/relationships/tags" Target="../tags/tag252.xml"/><Relationship Id="rId19" Type="http://schemas.openxmlformats.org/officeDocument/2006/relationships/tags" Target="../tags/tag263.xml"/><Relationship Id="rId18" Type="http://schemas.openxmlformats.org/officeDocument/2006/relationships/image" Target="../media/image14.svg"/><Relationship Id="rId17" Type="http://schemas.openxmlformats.org/officeDocument/2006/relationships/image" Target="../media/image13.png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tags" Target="../tags/tag258.xml"/><Relationship Id="rId1" Type="http://schemas.openxmlformats.org/officeDocument/2006/relationships/tags" Target="../tags/tag25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0" Type="http://schemas.openxmlformats.org/officeDocument/2006/relationships/slideLayout" Target="../slideLayouts/slideLayout30.xml"/><Relationship Id="rId2" Type="http://schemas.openxmlformats.org/officeDocument/2006/relationships/tags" Target="../tags/tag271.xml"/><Relationship Id="rId19" Type="http://schemas.openxmlformats.org/officeDocument/2006/relationships/tags" Target="../tags/tag284.xml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emf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9" Type="http://schemas.openxmlformats.org/officeDocument/2006/relationships/slideLayout" Target="../slideLayouts/slideLayout30.xml"/><Relationship Id="rId18" Type="http://schemas.openxmlformats.org/officeDocument/2006/relationships/tags" Target="../tags/tag297.xml"/><Relationship Id="rId17" Type="http://schemas.openxmlformats.org/officeDocument/2006/relationships/image" Target="../media/image23.emf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16.svg"/><Relationship Id="rId13" Type="http://schemas.openxmlformats.org/officeDocument/2006/relationships/image" Target="../media/image15.png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tags" Target="../tags/tag2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07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tags" Target="../tags/tag2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项目五</a:t>
            </a:r>
            <a:r>
              <a:rPr lang="en-US" altLang="zh-CN"/>
              <a:t> </a:t>
            </a:r>
            <a:r>
              <a:rPr lang="zh-CN" altLang="en-US"/>
              <a:t>空调控制系统的检修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任务实施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秦</a:t>
            </a:r>
            <a:r>
              <a:rPr lang="en-US" altLang="zh-CN" sz="4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PLUS EV</a:t>
            </a:r>
            <a:r>
              <a:rPr lang="zh-CN" altLang="en-US" sz="4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空调液晶面板检测</a:t>
            </a:r>
            <a:endParaRPr lang="zh-CN" altLang="en-US" sz="4400">
              <a:solidFill>
                <a:schemeClr val="bg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9600" y="1828800"/>
            <a:ext cx="10972800" cy="4419600"/>
            <a:chOff x="960" y="2880"/>
            <a:chExt cx="17280" cy="6960"/>
          </a:xfrm>
        </p:grpSpPr>
        <p:pic>
          <p:nvPicPr>
            <p:cNvPr id="4" name="图片 3" descr="C:/Users/BF/AppData/Roaming/Kingsoft/office6/wppai/generateppt/edc2b74282ff117c34e484002424f873.jpgedc2b74282ff117c34e484002424f873"/>
            <p:cNvPicPr preferRelativeResize="0"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696" r="696"/>
            <a:stretch>
              <a:fillRect/>
            </a:stretch>
          </p:blipFill>
          <p:spPr>
            <a:xfrm>
              <a:off x="960" y="2880"/>
              <a:ext cx="5440" cy="368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96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C:/Users/BF/AppData/Roaming/Kingsoft/office6/wppai/generateppt/9781aae7c1ec395d98bda00c3e762be4.jpg9781aae7c1ec395d98bda00c3e762be4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826" r="826"/>
            <a:stretch>
              <a:fillRect/>
            </a:stretch>
          </p:blipFill>
          <p:spPr>
            <a:xfrm>
              <a:off x="6880" y="2880"/>
              <a:ext cx="5440" cy="368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矩形 12"/>
            <p:cNvSpPr/>
            <p:nvPr>
              <p:custDataLst>
                <p:tags r:id="rId10"/>
              </p:custDataLst>
            </p:nvPr>
          </p:nvSpPr>
          <p:spPr>
            <a:xfrm>
              <a:off x="688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144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检查液晶显示功能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44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确认空调控制面板的显示是否清晰，无乱码或黑屏现象，确保信息准确传达给驾驶者。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6" name="图片 15" descr="C:/Users/BF/AppData/Roaming/Kingsoft/office6/wppai/generateppt/6111a4deab70429abb2cd798110eaa75.jpg6111a4deab70429abb2cd798110eaa75"/>
            <p:cNvPicPr preferRelativeResize="0"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739" r="739"/>
            <a:stretch>
              <a:fillRect/>
            </a:stretch>
          </p:blipFill>
          <p:spPr>
            <a:xfrm>
              <a:off x="12800" y="2880"/>
              <a:ext cx="5440" cy="368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9" name="矩形 18"/>
            <p:cNvSpPr/>
            <p:nvPr>
              <p:custDataLst>
                <p:tags r:id="rId15"/>
              </p:custDataLst>
            </p:nvPr>
          </p:nvSpPr>
          <p:spPr>
            <a:xfrm>
              <a:off x="1280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736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测试控制按钮响应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7"/>
              </p:custDataLst>
            </p:nvPr>
          </p:nvSpPr>
          <p:spPr>
            <a:xfrm>
              <a:off x="736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逐个测试空调控制面板上的按钮，确保每个按钮都能正常响应，无卡顿或失灵情况。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328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诊断通讯故障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328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利用专业诊断工具检查控制面板与车辆其他系统的通讯是否正常，排除潜在的连接问题。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电源检测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9600" y="1828800"/>
            <a:ext cx="9753600" cy="3167383"/>
            <a:chOff x="960" y="2880"/>
            <a:chExt cx="15360" cy="4988"/>
          </a:xfrm>
        </p:grpSpPr>
        <p:sp>
          <p:nvSpPr>
            <p:cNvPr id="4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80" cy="1759"/>
            </a:xfrm>
            <a:custGeom>
              <a:avLst/>
              <a:gdLst>
                <a:gd name="connisteX0" fmla="*/ 0 w 705"/>
                <a:gd name="connsiteY0" fmla="*/ 25402 h 15522"/>
                <a:gd name="connisteX1" fmla="*/ 25402 w 705"/>
                <a:gd name="connsiteY1" fmla="*/ 0 h 15522"/>
                <a:gd name="connisteX2" fmla="*/ 25402 w 705"/>
                <a:gd name="connsiteY2" fmla="*/ 0 h 15522"/>
                <a:gd name="connisteX3" fmla="*/ 50804 w 705"/>
                <a:gd name="connsiteY3" fmla="*/ 25402 h 15522"/>
                <a:gd name="connisteX4" fmla="*/ 50804 w 705"/>
                <a:gd name="connsiteY4" fmla="*/ 1092195 h 15522"/>
                <a:gd name="connisteX5" fmla="*/ 25402 w 705"/>
                <a:gd name="connsiteY5" fmla="*/ 1117597 h 15522"/>
                <a:gd name="connisteX6" fmla="*/ 25402 w 705"/>
                <a:gd name="connsiteY6" fmla="*/ 1117597 h 15522"/>
                <a:gd name="connisteX7" fmla="*/ 0 w 705"/>
                <a:gd name="connsiteY7" fmla="*/ 1092195 h 15522"/>
                <a:gd name="connisteX8" fmla="*/ 0 w 705"/>
                <a:gd name="connsiteY8" fmla="*/ 25402 h 1552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200" y="28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检查电源连接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200" y="36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确认空调控制面板的电源线连接无松动、腐蚀，确保电流稳定传输。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960" y="6109"/>
              <a:ext cx="80" cy="1759"/>
            </a:xfrm>
            <a:custGeom>
              <a:avLst/>
              <a:gdLst>
                <a:gd name="connisteX0" fmla="*/ 0 w 705"/>
                <a:gd name="connsiteY0" fmla="*/ 25402 h 15522"/>
                <a:gd name="connisteX1" fmla="*/ 25402 w 705"/>
                <a:gd name="connsiteY1" fmla="*/ 0 h 15522"/>
                <a:gd name="connisteX2" fmla="*/ 25402 w 705"/>
                <a:gd name="connsiteY2" fmla="*/ 0 h 15522"/>
                <a:gd name="connisteX3" fmla="*/ 50804 w 705"/>
                <a:gd name="connsiteY3" fmla="*/ 25402 h 15522"/>
                <a:gd name="connisteX4" fmla="*/ 50804 w 705"/>
                <a:gd name="connsiteY4" fmla="*/ 1092195 h 15522"/>
                <a:gd name="connisteX5" fmla="*/ 25402 w 705"/>
                <a:gd name="connsiteY5" fmla="*/ 1117597 h 15522"/>
                <a:gd name="connisteX6" fmla="*/ 25402 w 705"/>
                <a:gd name="connsiteY6" fmla="*/ 1117597 h 15522"/>
                <a:gd name="connisteX7" fmla="*/ 0 w 705"/>
                <a:gd name="connsiteY7" fmla="*/ 1092195 h 15522"/>
                <a:gd name="connisteX8" fmla="*/ 0 w 705"/>
                <a:gd name="connsiteY8" fmla="*/ 25402 h 1552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200" y="616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测试电源电压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200" y="6908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测量液晶面板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GJ GC01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插头的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5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号端子电压应为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12V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9"/>
              </p:custDataLst>
            </p:nvPr>
          </p:nvSpPr>
          <p:spPr>
            <a:xfrm>
              <a:off x="9217" y="2880"/>
              <a:ext cx="80" cy="1759"/>
            </a:xfrm>
            <a:custGeom>
              <a:avLst/>
              <a:gdLst>
                <a:gd name="connisteX0" fmla="*/ 0 w 705"/>
                <a:gd name="connsiteY0" fmla="*/ 25402 h 15522"/>
                <a:gd name="connisteX1" fmla="*/ 25402 w 705"/>
                <a:gd name="connsiteY1" fmla="*/ 0 h 15522"/>
                <a:gd name="connisteX2" fmla="*/ 25402 w 705"/>
                <a:gd name="connsiteY2" fmla="*/ 0 h 15522"/>
                <a:gd name="connisteX3" fmla="*/ 50804 w 705"/>
                <a:gd name="connsiteY3" fmla="*/ 25402 h 15522"/>
                <a:gd name="connisteX4" fmla="*/ 50804 w 705"/>
                <a:gd name="connsiteY4" fmla="*/ 1092195 h 15522"/>
                <a:gd name="connisteX5" fmla="*/ 25402 w 705"/>
                <a:gd name="connsiteY5" fmla="*/ 1117597 h 15522"/>
                <a:gd name="connisteX6" fmla="*/ 25402 w 705"/>
                <a:gd name="connsiteY6" fmla="*/ 1117597 h 15522"/>
                <a:gd name="connisteX7" fmla="*/ 0 w 705"/>
                <a:gd name="connsiteY7" fmla="*/ 1092195 h 15522"/>
                <a:gd name="connisteX8" fmla="*/ 0 w 705"/>
                <a:gd name="connsiteY8" fmla="*/ 25402 h 1552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9600" y="28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搭铁测量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1"/>
              </p:custDataLst>
            </p:nvPr>
          </p:nvSpPr>
          <p:spPr>
            <a:xfrm>
              <a:off x="9600" y="3681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电动车下电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拔下液晶面板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GJ GC01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插头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26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号端子其与接地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en-US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CAN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总线检测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 rot="10800000" flipV="1">
            <a:off x="1371600" y="0"/>
            <a:ext cx="1168400" cy="6565900"/>
          </a:xfrm>
          <a:custGeom>
            <a:avLst/>
            <a:gdLst>
              <a:gd name="connisteX0" fmla="*/ 793900 w 16227"/>
              <a:gd name="connsiteY0" fmla="*/ 6565904 h 91193"/>
              <a:gd name="connisteX1" fmla="*/ 1168402 w 16227"/>
              <a:gd name="connsiteY1" fmla="*/ 3900089 h 91193"/>
              <a:gd name="connisteX2" fmla="*/ 306122 w 16227"/>
              <a:gd name="connsiteY2" fmla="*/ 0 h 91193"/>
              <a:gd name="connisteX3" fmla="*/ 0 w 16227"/>
              <a:gd name="connsiteY3" fmla="*/ 0 h 91193"/>
              <a:gd name="connisteX4" fmla="*/ 1063310 w 16227"/>
              <a:gd name="connsiteY4" fmla="*/ 4278322 h 91193"/>
              <a:gd name="connisteX5" fmla="*/ 793900 w 16227"/>
              <a:gd name="connsiteY5" fmla="*/ 6565904 h 911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68402" h="6565904">
                <a:moveTo>
                  <a:pt x="793900" y="6565904"/>
                </a:moveTo>
                <a:cubicBezTo>
                  <a:pt x="1033848" y="5760098"/>
                  <a:pt x="1168402" y="4855665"/>
                  <a:pt x="1168402" y="3900090"/>
                </a:cubicBezTo>
                <a:cubicBezTo>
                  <a:pt x="1168402" y="2417966"/>
                  <a:pt x="844704" y="1058903"/>
                  <a:pt x="306123" y="0"/>
                </a:cubicBezTo>
                <a:lnTo>
                  <a:pt x="0" y="0"/>
                </a:lnTo>
                <a:cubicBezTo>
                  <a:pt x="657838" y="1103342"/>
                  <a:pt x="1063310" y="2613163"/>
                  <a:pt x="1063310" y="4278322"/>
                </a:cubicBezTo>
                <a:cubicBezTo>
                  <a:pt x="1063310" y="5087091"/>
                  <a:pt x="967655" y="5859210"/>
                  <a:pt x="793900" y="656590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2345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grpSp>
        <p:nvGrpSpPr>
          <p:cNvPr id="29" name="组合 28"/>
          <p:cNvGrpSpPr/>
          <p:nvPr/>
        </p:nvGrpSpPr>
        <p:grpSpPr>
          <a:xfrm>
            <a:off x="609600" y="1828800"/>
            <a:ext cx="10972800" cy="4419600"/>
            <a:chOff x="960" y="2880"/>
            <a:chExt cx="17280" cy="6960"/>
          </a:xfrm>
        </p:grpSpPr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960" y="2880"/>
              <a:ext cx="6000" cy="324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440" y="338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</a:t>
              </a: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总线连接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440" y="418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确保所有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总线连接正确无误，无松动或腐蚀现象，以保证数据传输的稳定性。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8" name="图片 7" descr="C:/Users/BF/AppData/Roaming/Kingsoft/office6/wppai/generateppt/e8b5610b399d219bf592e7109c730261.jpge8b5610b399d219bf592e7109c730261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21" t="5013" r="-21" b="5013"/>
            <a:stretch>
              <a:fillRect/>
            </a:stretch>
          </p:blipFill>
          <p:spPr>
            <a:xfrm>
              <a:off x="6960" y="2880"/>
              <a:ext cx="2400" cy="3240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960" y="6600"/>
              <a:ext cx="17108" cy="324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>
              <a:off x="9840" y="2880"/>
              <a:ext cx="6001" cy="324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1400" y="684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测试</a:t>
              </a: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总线通信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440" y="7640"/>
              <a:ext cx="5919" cy="21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电动车上电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检测舒适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线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测量液晶面板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GJ GC01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插头的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、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2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号端子电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压应为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2.5V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左右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;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动力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线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GJ GC01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9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、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10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电压应为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2.5V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左右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20" name="图片 19" descr="C:/Users/BF/AppData/Roaming/Kingsoft/office6/wppai/generateppt/a1b6e9f2ce95ad778b9def187e551478.jpga1b6e9f2ce95ad778b9def187e551478"/>
            <p:cNvPicPr preferRelativeResize="0"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 l="12963" r="12963"/>
            <a:stretch>
              <a:fillRect/>
            </a:stretch>
          </p:blipFill>
          <p:spPr>
            <a:xfrm>
              <a:off x="15840" y="2880"/>
              <a:ext cx="2400" cy="3240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10320" y="338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诊断</a:t>
              </a: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总线故障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8"/>
              </p:custDataLst>
            </p:nvPr>
          </p:nvSpPr>
          <p:spPr>
            <a:xfrm>
              <a:off x="10320" y="418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利用专业诊断工具检测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总线故障代码，分析故障原因，如短路、开路或通信干扰。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9"/>
              </p:custDataLst>
            </p:nvPr>
          </p:nvSpPr>
          <p:spPr>
            <a:xfrm>
              <a:off x="8263" y="6840"/>
              <a:ext cx="4015" cy="2730"/>
            </a:xfrm>
            <a:prstGeom prst="rect">
              <a:avLst/>
            </a:prstGeom>
            <a:solidFill>
              <a:schemeClr val="accent3">
                <a:lumMod val="10000"/>
                <a:lumOff val="90000"/>
              </a:schemeClr>
            </a:solidFill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电动车下电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拔下液晶面板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GJ GC01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插头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测量其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10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、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9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号端子之间的电阻应</a:t>
              </a:r>
              <a:endParaRPr lang="zh-CN" altLang="en-US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endParaRPr lang="zh-CN" altLang="en-US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0"/>
              </p:custDataLst>
            </p:nvPr>
          </p:nvSpPr>
          <p:spPr>
            <a:xfrm>
              <a:off x="12811" y="6840"/>
              <a:ext cx="4178" cy="278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电动车下电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拔下液晶面板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GJ GC01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插头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测量其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、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2</a:t>
              </a:r>
              <a:r>
                <a:rPr lang="zh-CN" altLang="en-US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号端子之间的电阻应为</a:t>
              </a:r>
              <a:r>
                <a:rPr lang="en-US" altLang="zh-CN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60Ω </a:t>
              </a:r>
              <a:endParaRPr lang="en-US" altLang="zh-CN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/>
              <a:t>谢谢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任务二</a:t>
            </a:r>
            <a:r>
              <a:rPr lang="en-US" altLang="zh-CN"/>
              <a:t> </a:t>
            </a:r>
            <a:r>
              <a:rPr lang="zh-CN" altLang="en-US"/>
              <a:t>空调控制面板的检修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19175" y="3468370"/>
            <a:ext cx="6372225" cy="2297430"/>
            <a:chOff x="1605" y="5462"/>
            <a:chExt cx="10035" cy="3618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605" y="54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3560" y="5560"/>
              <a:ext cx="20" cy="1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3980" y="5560"/>
              <a:ext cx="76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技术知识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605" y="754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560" y="7640"/>
              <a:ext cx="20" cy="1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3980" y="7640"/>
              <a:ext cx="76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任务实施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技术知识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9652004" y="0"/>
            <a:ext cx="1168400" cy="6565900"/>
          </a:xfrm>
          <a:custGeom>
            <a:avLst/>
            <a:gdLst>
              <a:gd name="connisteX0" fmla="*/ 793900 w 16227"/>
              <a:gd name="connsiteY0" fmla="*/ 6565904 h 91193"/>
              <a:gd name="connisteX1" fmla="*/ 1168402 w 16227"/>
              <a:gd name="connsiteY1" fmla="*/ 3900089 h 91193"/>
              <a:gd name="connisteX2" fmla="*/ 306122 w 16227"/>
              <a:gd name="connsiteY2" fmla="*/ 0 h 91193"/>
              <a:gd name="connisteX3" fmla="*/ 0 w 16227"/>
              <a:gd name="connsiteY3" fmla="*/ 0 h 91193"/>
              <a:gd name="connisteX4" fmla="*/ 1063310 w 16227"/>
              <a:gd name="connsiteY4" fmla="*/ 4278322 h 91193"/>
              <a:gd name="connisteX5" fmla="*/ 793900 w 16227"/>
              <a:gd name="connsiteY5" fmla="*/ 6565904 h 911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68402" h="6565904">
                <a:moveTo>
                  <a:pt x="793900" y="6565904"/>
                </a:moveTo>
                <a:cubicBezTo>
                  <a:pt x="1033848" y="5760098"/>
                  <a:pt x="1168402" y="4855665"/>
                  <a:pt x="1168402" y="3900090"/>
                </a:cubicBezTo>
                <a:cubicBezTo>
                  <a:pt x="1168402" y="2417966"/>
                  <a:pt x="844704" y="1058903"/>
                  <a:pt x="306123" y="0"/>
                </a:cubicBezTo>
                <a:lnTo>
                  <a:pt x="0" y="0"/>
                </a:lnTo>
                <a:cubicBezTo>
                  <a:pt x="657838" y="1103342"/>
                  <a:pt x="1063310" y="2613163"/>
                  <a:pt x="1063310" y="4278322"/>
                </a:cubicBezTo>
                <a:cubicBezTo>
                  <a:pt x="1063310" y="5087091"/>
                  <a:pt x="967655" y="5859210"/>
                  <a:pt x="793900" y="656590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56800" y="0"/>
            <a:ext cx="22345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7531099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空调控制面板作用与类型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177796" y="622304"/>
            <a:ext cx="177800" cy="7366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6"/>
            </p:custDataLst>
          </p:nvPr>
        </p:nvSpPr>
        <p:spPr>
          <a:xfrm>
            <a:off x="0" y="622304"/>
            <a:ext cx="177165" cy="7366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09603" y="2633345"/>
            <a:ext cx="9144000" cy="2916768"/>
            <a:chOff x="960" y="2880"/>
            <a:chExt cx="14400" cy="4593"/>
          </a:xfrm>
        </p:grpSpPr>
        <p:sp>
          <p:nvSpPr>
            <p:cNvPr id="5" name="矩形 4"/>
            <p:cNvSpPr/>
            <p:nvPr>
              <p:custDataLst>
                <p:tags r:id="rId7"/>
              </p:custDataLst>
            </p:nvPr>
          </p:nvSpPr>
          <p:spPr>
            <a:xfrm>
              <a:off x="960" y="2880"/>
              <a:ext cx="14400" cy="222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C:/Users/BF/AppData/Roaming/Kingsoft/office6/wppai/generateppt/6fa8af57-e9dc-4f3d-ae11-df6053215854.jpg6fa8af57-e9dc-4f3d-ae11-df6053215854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1440" y="3267"/>
              <a:ext cx="1440" cy="1440"/>
            </a:xfrm>
            <a:custGeom>
              <a:avLst/>
              <a:gdLst>
                <a:gd name="connisteX0" fmla="*/ 0 w 12700"/>
                <a:gd name="connsiteY0" fmla="*/ 457200 h 12700"/>
                <a:gd name="connisteX1" fmla="*/ 457200 w 12700"/>
                <a:gd name="connsiteY1" fmla="*/ 0 h 12700"/>
                <a:gd name="connisteX2" fmla="*/ 457200 w 12700"/>
                <a:gd name="connsiteY2" fmla="*/ 0 h 12700"/>
                <a:gd name="connisteX3" fmla="*/ 914400 w 12700"/>
                <a:gd name="connsiteY3" fmla="*/ 457200 h 12700"/>
                <a:gd name="connisteX4" fmla="*/ 914400 w 12700"/>
                <a:gd name="connsiteY4" fmla="*/ 457200 h 12700"/>
                <a:gd name="connisteX5" fmla="*/ 457200 w 12700"/>
                <a:gd name="connsiteY5" fmla="*/ 914400 h 12700"/>
                <a:gd name="connisteX6" fmla="*/ 457200 w 12700"/>
                <a:gd name="connsiteY6" fmla="*/ 914400 h 12700"/>
                <a:gd name="connisteX7" fmla="*/ 0 w 12700"/>
                <a:gd name="connsiteY7" fmla="*/ 457200 h 12700"/>
                <a:gd name="connisteX8" fmla="*/ 0 w 12700"/>
                <a:gd name="connsiteY8" fmla="*/ 457200 h 127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960" y="5253"/>
              <a:ext cx="14400" cy="22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2" name="图片 11" descr="C:/Users/BF/AppData/Roaming/Kingsoft/office6/wppai/generateppt/f192c63c-874a-4f71-a77b-eaef63534772.jpgf192c63c-874a-4f71-a77b-eaef63534772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440" y="5640"/>
              <a:ext cx="1440" cy="1440"/>
            </a:xfrm>
            <a:custGeom>
              <a:avLst/>
              <a:gdLst>
                <a:gd name="connisteX0" fmla="*/ 0 w 12700"/>
                <a:gd name="connsiteY0" fmla="*/ 457200 h 12700"/>
                <a:gd name="connisteX1" fmla="*/ 457200 w 12700"/>
                <a:gd name="connsiteY1" fmla="*/ 0 h 12700"/>
                <a:gd name="connisteX2" fmla="*/ 457200 w 12700"/>
                <a:gd name="connsiteY2" fmla="*/ 0 h 12700"/>
                <a:gd name="connisteX3" fmla="*/ 914400 w 12700"/>
                <a:gd name="connsiteY3" fmla="*/ 457200 h 12700"/>
                <a:gd name="connisteX4" fmla="*/ 914400 w 12700"/>
                <a:gd name="connsiteY4" fmla="*/ 457200 h 12700"/>
                <a:gd name="connisteX5" fmla="*/ 457200 w 12700"/>
                <a:gd name="connsiteY5" fmla="*/ 914400 h 12700"/>
                <a:gd name="connisteX6" fmla="*/ 457200 w 12700"/>
                <a:gd name="connsiteY6" fmla="*/ 914400 h 12700"/>
                <a:gd name="connisteX7" fmla="*/ 0 w 12700"/>
                <a:gd name="connsiteY7" fmla="*/ 457200 h 12700"/>
                <a:gd name="connisteX8" fmla="*/ 0 w 12700"/>
                <a:gd name="connsiteY8" fmla="*/ 457200 h 127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9" name="文本框 8"/>
            <p:cNvSpPr txBox="1"/>
            <p:nvPr>
              <p:custDataLst>
                <p:tags r:id="rId14"/>
              </p:custDataLst>
            </p:nvPr>
          </p:nvSpPr>
          <p:spPr>
            <a:xfrm>
              <a:off x="3280" y="3347"/>
              <a:ext cx="11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空调控制面板的基本功能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5"/>
              </p:custDataLst>
            </p:nvPr>
          </p:nvSpPr>
          <p:spPr>
            <a:xfrm>
              <a:off x="3280" y="4147"/>
              <a:ext cx="116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空调控制面板用于调节车内温度、风速和风向，确保乘客舒适。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3280" y="5720"/>
              <a:ext cx="11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不同类型的空调控制面板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3280" y="6520"/>
              <a:ext cx="116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常见的有旋钮式、按键式和触摸屏式，每种类型各有操作便捷性和设计特点。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24101" y="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空调按键控制面板作用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 rot="10800000" flipV="1">
            <a:off x="0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09600" y="1828800"/>
            <a:ext cx="10972800" cy="4418330"/>
            <a:chOff x="960" y="2880"/>
            <a:chExt cx="17280" cy="6958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20" y="380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540" y="564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温度调节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56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通过控制面板上的温度调节按钮，用户可以设定期望的车内温度，实现舒适驾驶环境。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5400" y="2880"/>
              <a:ext cx="3960" cy="6959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/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0" y="3759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5980" y="568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风速控制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6000" y="656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风速控制按钮允许用户根据个人喜好调整风扇的转速，以达到理想的通风效果。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984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/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099" y="380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4" name="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10420" y="564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模式切换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0"/>
              </p:custDataLst>
            </p:nvPr>
          </p:nvSpPr>
          <p:spPr>
            <a:xfrm>
              <a:off x="1044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空调控制面板上的模式切换键可以改变空调的工作模式，如自动、内循环或外循环。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21"/>
              </p:custDataLst>
            </p:nvPr>
          </p:nvSpPr>
          <p:spPr>
            <a:xfrm>
              <a:off x="14280" y="2880"/>
              <a:ext cx="3960" cy="6959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/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540" y="380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8" name="文本框 17"/>
            <p:cNvSpPr txBox="1"/>
            <p:nvPr>
              <p:custDataLst>
                <p:tags r:id="rId25"/>
              </p:custDataLst>
            </p:nvPr>
          </p:nvSpPr>
          <p:spPr>
            <a:xfrm>
              <a:off x="14860" y="564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除霜功能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6"/>
              </p:custDataLst>
            </p:nvPr>
          </p:nvSpPr>
          <p:spPr>
            <a:xfrm>
              <a:off x="1488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除霜按钮激活后，空调系统会集中向挡风玻璃吹热风，快速清除霜冻，保证驾驶视线清晰。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空调按键控制面板按键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 rot="10800000" flipV="1">
            <a:off x="0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09600" y="1828800"/>
            <a:ext cx="10972800" cy="4418965"/>
            <a:chOff x="960" y="2880"/>
            <a:chExt cx="17280" cy="6959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1540" y="564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en-US" altLang="zh-CN" sz="3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A/C</a:t>
              </a:r>
              <a:r>
                <a:rPr lang="zh-CN" altLang="en-US" sz="32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开关</a:t>
              </a:r>
              <a:endParaRPr lang="zh-CN" altLang="en-US" sz="32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560" y="7063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空调开关：控制压缩机开始工作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5400" y="2880"/>
              <a:ext cx="3960" cy="6959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5794" y="5680"/>
              <a:ext cx="3172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内外循环按钮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6000" y="6831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22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控制驾驶室空气内外循环</a:t>
              </a:r>
              <a:endParaRPr lang="zh-CN" altLang="en-US" sz="22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984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10420" y="540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温度调节旋钮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044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调节混合风门开度，从而调节进入驾驶室温度</a:t>
              </a:r>
              <a:endParaRPr lang="zh-CN" altLang="en-US" sz="2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>
              <a:off x="14280" y="2880"/>
              <a:ext cx="3960" cy="6959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14860" y="564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模式按键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1488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调换出风口，设置出风的位置。有除霜、</a:t>
              </a:r>
              <a:r>
                <a:rPr lang="en-US" altLang="zh-CN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 </a:t>
              </a: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吹脸、</a:t>
              </a:r>
              <a:r>
                <a:rPr lang="en-US" altLang="zh-CN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吹脚、</a:t>
              </a:r>
              <a:r>
                <a:rPr lang="en-US" altLang="zh-CN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除霜</a:t>
              </a:r>
              <a:r>
                <a:rPr lang="en-US" altLang="zh-CN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/</a:t>
              </a: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吹脚、</a:t>
              </a:r>
              <a:r>
                <a:rPr lang="en-US" altLang="zh-CN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吹脸</a:t>
              </a:r>
              <a:r>
                <a:rPr lang="en-US" altLang="zh-CN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/</a:t>
              </a:r>
              <a:r>
                <a:rPr lang="zh-CN" altLang="en-US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吹脚等模式</a:t>
              </a:r>
              <a:endParaRPr lang="zh-CN" altLang="en-US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960" y="2098040"/>
            <a:ext cx="1666240" cy="13309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5030" y="2254250"/>
            <a:ext cx="2527300" cy="1028065"/>
          </a:xfrm>
          <a:prstGeom prst="rect">
            <a:avLst/>
          </a:prstGeom>
        </p:spPr>
      </p:pic>
      <p:pic>
        <p:nvPicPr>
          <p:cNvPr id="1504" name="IM 1504"/>
          <p:cNvPicPr/>
          <p:nvPr/>
        </p:nvPicPr>
        <p:blipFill>
          <a:blip r:embed="rId17"/>
          <a:stretch>
            <a:fillRect/>
          </a:stretch>
        </p:blipFill>
        <p:spPr>
          <a:xfrm>
            <a:off x="7028180" y="2101850"/>
            <a:ext cx="1136650" cy="962025"/>
          </a:xfrm>
          <a:prstGeom prst="rect">
            <a:avLst/>
          </a:prstGeom>
        </p:spPr>
      </p:pic>
      <p:pic>
        <p:nvPicPr>
          <p:cNvPr id="1520" name="IM 1520"/>
          <p:cNvPicPr/>
          <p:nvPr/>
        </p:nvPicPr>
        <p:blipFill>
          <a:blip r:embed="rId18"/>
          <a:stretch>
            <a:fillRect/>
          </a:stretch>
        </p:blipFill>
        <p:spPr>
          <a:xfrm>
            <a:off x="9448800" y="2111375"/>
            <a:ext cx="1917065" cy="128841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空调按键控制面板作用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 rot="10800000" flipV="1">
            <a:off x="0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103120" y="1987550"/>
            <a:ext cx="9946099" cy="4418965"/>
            <a:chOff x="960" y="2880"/>
            <a:chExt cx="16020" cy="6959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1250" y="5640"/>
              <a:ext cx="33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鼓风机转速旋钮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56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调节鼓风机转速，从而改变出风强度</a:t>
              </a:r>
              <a:endParaRPr lang="zh-CN" altLang="en-US" sz="2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5400" y="2880"/>
              <a:ext cx="3960" cy="6959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5980" y="568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温度设定键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6000" y="656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温度设定键用于设定室内的温度</a:t>
              </a:r>
              <a:endParaRPr lang="zh-CN" altLang="en-US" sz="20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9840" y="2880"/>
              <a:ext cx="3960" cy="6959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10420" y="5640"/>
              <a:ext cx="2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AUTO 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开关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0440" y="6520"/>
              <a:ext cx="2760" cy="2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AUTO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功能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空调进入智能调控阶段，进入后，空调会按照设定好的模式自动调整分量和温度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7" name="图片 16"/>
            <p:cNvPicPr/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540" y="3800"/>
              <a:ext cx="1440" cy="1440"/>
            </a:xfrm>
            <a:prstGeom prst="rect">
              <a:avLst/>
            </a:prstGeom>
            <a:noFill/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88895" y="2111375"/>
            <a:ext cx="1600200" cy="1476375"/>
          </a:xfrm>
          <a:prstGeom prst="rect">
            <a:avLst/>
          </a:prstGeom>
        </p:spPr>
      </p:pic>
      <p:pic>
        <p:nvPicPr>
          <p:cNvPr id="1532" name="IM 1532"/>
          <p:cNvPicPr/>
          <p:nvPr/>
        </p:nvPicPr>
        <p:blipFill>
          <a:blip r:embed="rId16"/>
          <a:stretch>
            <a:fillRect/>
          </a:stretch>
        </p:blipFill>
        <p:spPr>
          <a:xfrm>
            <a:off x="5287010" y="2230120"/>
            <a:ext cx="1603375" cy="10521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1345" y="2105025"/>
            <a:ext cx="1480820" cy="14605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8762997" y="0"/>
            <a:ext cx="3429000" cy="6858000"/>
          </a:xfrm>
          <a:custGeom>
            <a:avLst/>
            <a:gdLst>
              <a:gd name="connisteX0" fmla="*/ 3429000 w 47625"/>
              <a:gd name="connsiteY0" fmla="*/ 0 h 95250"/>
              <a:gd name="connisteX1" fmla="*/ 0 w 47625"/>
              <a:gd name="connsiteY1" fmla="*/ 0 h 95250"/>
              <a:gd name="connisteX2" fmla="*/ 3429000 w 47625"/>
              <a:gd name="connsiteY2" fmla="*/ 3429000 h 95250"/>
              <a:gd name="connisteX3" fmla="*/ 0 w 47625"/>
              <a:gd name="connsiteY3" fmla="*/ 6858000 h 95250"/>
              <a:gd name="connisteX4" fmla="*/ 3429000 w 47625"/>
              <a:gd name="connsiteY4" fmla="*/ 6858000 h 95250"/>
              <a:gd name="connisteX5" fmla="*/ 3429000 w 47625"/>
              <a:gd name="connsiteY5" fmla="*/ 3429000 h 95250"/>
              <a:gd name="connisteX6" fmla="*/ 3429000 w 47625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29000" h="6858000">
                <a:moveTo>
                  <a:pt x="3429000" y="0"/>
                </a:moveTo>
                <a:lnTo>
                  <a:pt x="0" y="0"/>
                </a:lnTo>
                <a:cubicBezTo>
                  <a:pt x="1893786" y="0"/>
                  <a:pt x="3429000" y="1535214"/>
                  <a:pt x="3429000" y="3429000"/>
                </a:cubicBezTo>
                <a:cubicBezTo>
                  <a:pt x="3429000" y="5322786"/>
                  <a:pt x="1893786" y="6858000"/>
                  <a:pt x="0" y="6858000"/>
                </a:cubicBezTo>
                <a:lnTo>
                  <a:pt x="3429000" y="6858000"/>
                </a:lnTo>
                <a:lnTo>
                  <a:pt x="3429000" y="3429000"/>
                </a:lnTo>
                <a:lnTo>
                  <a:pt x="342900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空调液晶屏控制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0"/>
            <a:ext cx="304165" cy="685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09600" y="5130800"/>
            <a:ext cx="9220200" cy="1117600"/>
            <a:chOff x="960" y="8080"/>
            <a:chExt cx="14520" cy="1760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960" y="8080"/>
              <a:ext cx="80" cy="1760"/>
            </a:xfrm>
            <a:custGeom>
              <a:avLst/>
              <a:gdLst>
                <a:gd name="connisteX0" fmla="*/ 0 w 705"/>
                <a:gd name="connsiteY0" fmla="*/ 25402 h 15522"/>
                <a:gd name="connisteX1" fmla="*/ 25402 w 705"/>
                <a:gd name="connsiteY1" fmla="*/ 0 h 15522"/>
                <a:gd name="connisteX2" fmla="*/ 25402 w 705"/>
                <a:gd name="connsiteY2" fmla="*/ 0 h 15522"/>
                <a:gd name="connisteX3" fmla="*/ 50804 w 705"/>
                <a:gd name="connsiteY3" fmla="*/ 25402 h 15522"/>
                <a:gd name="connisteX4" fmla="*/ 50804 w 705"/>
                <a:gd name="connsiteY4" fmla="*/ 1092195 h 15522"/>
                <a:gd name="connisteX5" fmla="*/ 25402 w 705"/>
                <a:gd name="connsiteY5" fmla="*/ 1117597 h 15522"/>
                <a:gd name="connisteX6" fmla="*/ 25402 w 705"/>
                <a:gd name="connsiteY6" fmla="*/ 1117597 h 15522"/>
                <a:gd name="connisteX7" fmla="*/ 0 w 705"/>
                <a:gd name="connsiteY7" fmla="*/ 1092195 h 15522"/>
                <a:gd name="connisteX8" fmla="*/ 0 w 705"/>
                <a:gd name="connsiteY8" fmla="*/ 25402 h 1552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8520" y="8080"/>
              <a:ext cx="80" cy="1760"/>
            </a:xfrm>
            <a:custGeom>
              <a:avLst/>
              <a:gdLst>
                <a:gd name="connisteX0" fmla="*/ 0 w 705"/>
                <a:gd name="connsiteY0" fmla="*/ 25402 h 15522"/>
                <a:gd name="connisteX1" fmla="*/ 25402 w 705"/>
                <a:gd name="connsiteY1" fmla="*/ 0 h 15522"/>
                <a:gd name="connisteX2" fmla="*/ 25402 w 705"/>
                <a:gd name="connsiteY2" fmla="*/ 0 h 15522"/>
                <a:gd name="connisteX3" fmla="*/ 50804 w 705"/>
                <a:gd name="connsiteY3" fmla="*/ 25402 h 15522"/>
                <a:gd name="connisteX4" fmla="*/ 50804 w 705"/>
                <a:gd name="connsiteY4" fmla="*/ 1092195 h 15522"/>
                <a:gd name="connisteX5" fmla="*/ 25402 w 705"/>
                <a:gd name="connsiteY5" fmla="*/ 1117597 h 15522"/>
                <a:gd name="connisteX6" fmla="*/ 25402 w 705"/>
                <a:gd name="connsiteY6" fmla="*/ 1117597 h 15522"/>
                <a:gd name="connisteX7" fmla="*/ 0 w 705"/>
                <a:gd name="connsiteY7" fmla="*/ 1092195 h 15522"/>
                <a:gd name="connisteX8" fmla="*/ 0 w 705"/>
                <a:gd name="connsiteY8" fmla="*/ 25402 h 1552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1200" y="80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液晶屏显示原理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200" y="88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介绍液晶屏如何通过电压变化控制像素点的开闭，形成图像和文字。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8760" y="80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故障诊断与处理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8760" y="88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阐述空调液晶屏常见故障，如显示异常、触摸失灵，并提供相应的诊断和处理方法。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3315" y="1566545"/>
            <a:ext cx="4014470" cy="3334385"/>
          </a:xfrm>
          <a:prstGeom prst="rect">
            <a:avLst/>
          </a:prstGeom>
        </p:spPr>
      </p:pic>
      <p:pic>
        <p:nvPicPr>
          <p:cNvPr id="1544" name="IM 1544"/>
          <p:cNvPicPr/>
          <p:nvPr/>
        </p:nvPicPr>
        <p:blipFill>
          <a:blip r:embed="rId11"/>
          <a:stretch>
            <a:fillRect/>
          </a:stretch>
        </p:blipFill>
        <p:spPr>
          <a:xfrm>
            <a:off x="5562600" y="1372235"/>
            <a:ext cx="5655310" cy="354711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149b4e41b2d652bb"/>
</p:tagLst>
</file>

<file path=ppt/tags/tag14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4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4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49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5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5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5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6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1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149b4e41b2d652bb"/>
</p:tagLst>
</file>

<file path=ppt/tags/tag22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2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149b4e41b2d652bb"/>
</p:tagLst>
</file>

<file path=ppt/tags/tag22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4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149b4e41b2d652bb"/>
</p:tagLst>
</file>

<file path=ppt/tags/tag22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2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SLIDE_FIGMA_DIAGRAM" val="1"/>
</p:tagLst>
</file>

<file path=ppt/tags/tag228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229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SLIDE_FIGMA_DIAGRAM" val="1"/>
</p:tagLst>
</file>

<file path=ppt/tags/tag231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232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</p:tagLst>
</file>

<file path=ppt/tags/tag233.xml><?xml version="1.0" encoding="utf-8"?>
<p:tagLst xmlns:p="http://schemas.openxmlformats.org/presentationml/2006/main">
  <p:tag name="KSO_WM_FIGMA_LIMIT" val=""/>
  <p:tag name="KSO_WM_FIGMA_SLIDE_GROUP" val="1"/>
  <p:tag name="KSO_WM_SLIDE_TYPE" val="contents"/>
  <p:tag name="KSO_WM_TEMPLATE_SUBCATEGORY" val="29"/>
  <p:tag name="KSO_WM_TEMPLATE_FIGMA_ID" val="149b4e41b2d652bb"/>
</p:tagLst>
</file>

<file path=ppt/tags/tag23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5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236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149b4e41b2d652bb"/>
</p:tagLst>
</file>

<file path=ppt/tags/tag23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3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41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http://zh-ai-group.ks3-cn-beijing-internal.ksyun.com/image_generate/image_process/production/202504/6fa8af57-e9dc-4f3d-ae11-df6053215854.jpg?Expires=1776906848&amp;AWSAccessKeyId=AKLT9NSy7kh8TIS1UzNqLRY2&amp;Signature=b2nZLl9zVwjRlOa6Fi164McTOMI%3D&quot;}*auto_ai_ai_*1745370836030_134.102_91045f8bb84a-slide-3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http://zh-ai-group.ks3-cn-beijing-internal.ksyun.com/image_generate/image_process/production/202504/f192c63c-874a-4f71-a77b-eaef63534772.jpg?Expires=1776906848&amp;AWSAccessKeyId=AKLT9NSy7kh8TIS1UzNqLRY2&amp;Signature=CaWiyEWSOttylc6zd7DDbHRifHg%3D&quot;}*auto_ai_ai_*1745370836030_134.102_91045f8bb84a-slide-3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内容"/>
  <p:tag name="KSO_WM_UNIT_TEXT_TYPE" val="1"/>
  <p:tag name="KSO_WM_UNIT_TYPE" val="l_h_a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内容"/>
  <p:tag name="KSO_WM_UNIT_TEXT_TYPE" val="1"/>
  <p:tag name="KSO_WM_UNIT_TYPE" val="l_h_a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FIGMA_LIMIT" val=""/>
  <p:tag name="KSO_WM_FIGMA_SLIDE_GROUP" val="31"/>
  <p:tag name="KSO_WM_SLIDE_TYPE" val="text"/>
  <p:tag name="KSO_WM_TEMPLATE_SUBCATEGORY" val="29"/>
  <p:tag name="KSO_WM_TEMPLATE_FIGMA_ID" val="149b4e41b2d652bb"/>
</p:tagLst>
</file>

<file path=ppt/tags/tag251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5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x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9.xml><?xml version="1.0" encoding="utf-8"?>
<p:tagLst xmlns:p="http://schemas.openxmlformats.org/presentationml/2006/main">
  <p:tag name="KSO_WM_FIGMA_LIMIT" val=""/>
  <p:tag name="KSO_WM_FIGMA_SLIDE_GROUP" val="39"/>
  <p:tag name="KSO_WM_SLIDE_TYPE" val="text"/>
  <p:tag name="KSO_WM_TEMPLATE_SUBCATEGORY" val="29"/>
  <p:tag name="KSO_WM_TEMPLATE_FIGMA_ID" val="149b4e41b2d652bb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7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84.xml><?xml version="1.0" encoding="utf-8"?>
<p:tagLst xmlns:p="http://schemas.openxmlformats.org/presentationml/2006/main">
  <p:tag name="KSO_WM_FIGMA_LIMIT" val=""/>
  <p:tag name="KSO_WM_FIGMA_SLIDE_GROUP" val="39"/>
  <p:tag name="KSO_WM_SLIDE_TYPE" val="text"/>
  <p:tag name="KSO_WM_TEMPLATE_SUBCATEGORY" val="29"/>
  <p:tag name="KSO_WM_TEMPLATE_FIGMA_ID" val="149b4e41b2d652bb"/>
</p:tagLst>
</file>

<file path=ppt/tags/tag28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8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x"/>
</p:tagLst>
</file>

<file path=ppt/tags/tag297.xml><?xml version="1.0" encoding="utf-8"?>
<p:tagLst xmlns:p="http://schemas.openxmlformats.org/presentationml/2006/main">
  <p:tag name="KSO_WM_FIGMA_LIMIT" val=""/>
  <p:tag name="KSO_WM_FIGMA_SLIDE_GROUP" val="39"/>
  <p:tag name="KSO_WM_SLIDE_TYPE" val="text"/>
  <p:tag name="KSO_WM_TEMPLATE_SUBCATEGORY" val="29"/>
  <p:tag name="KSO_WM_TEMPLATE_FIGMA_ID" val="149b4e41b2d652bb"/>
</p:tagLst>
</file>

<file path=ppt/tags/tag29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9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07.xml><?xml version="1.0" encoding="utf-8"?>
<p:tagLst xmlns:p="http://schemas.openxmlformats.org/presentationml/2006/main">
  <p:tag name="KSO_WM_FIGMA_LIMIT" val=""/>
  <p:tag name="KSO_WM_FIGMA_SLIDE_GROUP" val="42"/>
  <p:tag name="KSO_WM_SLIDE_TYPE" val="text"/>
  <p:tag name="KSO_WM_TEMPLATE_SUBCATEGORY" val="29"/>
  <p:tag name="KSO_WM_TEMPLATE_FIGMA_ID" val="149b4e41b2d652bb"/>
</p:tagLst>
</file>

<file path=ppt/tags/tag30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09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149b4e41b2d652bb"/>
</p:tagLst>
</file>

<file path=ppt/tags/tag31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1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1413475605&quot;}*auto_galley_ai_*1745370836030_134.102_91045f8bb84a-slide-8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1248978267&quot;}*auto_galley_ai_*1745370836030_134.102_91045f8bb84a-slide-8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SHAPE_GUID" val="generate_slide_ai*{&quot;ai_type&quot;:&quot;generate_ppt&quot;,&quot;id&quot;:&quot;VCG41N1361845204&quot;}*auto_galley_ai_*1745370836030_134.102_91045f8bb84a-slide-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25.xml><?xml version="1.0" encoding="utf-8"?>
<p:tagLst xmlns:p="http://schemas.openxmlformats.org/presentationml/2006/main">
  <p:tag name="KSO_WM_FIGMA_LIMIT" val=""/>
  <p:tag name="KSO_WM_FIGMA_SLIDE_GROUP" val="57"/>
  <p:tag name="KSO_WM_SLIDE_TYPE" val="text"/>
  <p:tag name="KSO_WM_TEMPLATE_SUBCATEGORY" val="29"/>
  <p:tag name="KSO_WM_TEMPLATE_FIGMA_ID" val="149b4e41b2d652bb"/>
</p:tagLst>
</file>

<file path=ppt/tags/tag32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2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7.xml><?xml version="1.0" encoding="utf-8"?>
<p:tagLst xmlns:p="http://schemas.openxmlformats.org/presentationml/2006/main">
  <p:tag name="KSO_WM_FIGMA_LIMIT" val=""/>
  <p:tag name="KSO_WM_FIGMA_SLIDE_GROUP" val="59"/>
  <p:tag name="KSO_WM_SLIDE_TYPE" val="text"/>
  <p:tag name="KSO_WM_TEMPLATE_SUBCATEGORY" val="29"/>
  <p:tag name="KSO_WM_TEMPLATE_FIGMA_ID" val="149b4e41b2d652bb"/>
</p:tagLst>
</file>

<file path=ppt/tags/tag33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3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177327229&quot;}*auto_galley_ai_*1745370836030_134.102_91045f8bb84a-slide-10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524175214&quot;}*auto_galley_ai_*1745370836030_134.102_91045f8bb84a-slide-1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54.xml><?xml version="1.0" encoding="utf-8"?>
<p:tagLst xmlns:p="http://schemas.openxmlformats.org/presentationml/2006/main">
  <p:tag name="KSO_WM_FIGMA_LIMIT" val=""/>
  <p:tag name="KSO_WM_FIGMA_SLIDE_GROUP" val="38"/>
  <p:tag name="KSO_WM_SLIDE_TYPE" val="text"/>
  <p:tag name="KSO_WM_TEMPLATE_SUBCATEGORY" val="29"/>
  <p:tag name="KSO_WM_TEMPLATE_FIGMA_ID" val="149b4e41b2d652bb"/>
</p:tagLst>
</file>

<file path=ppt/tags/tag355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35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57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  <p:tag name="KSO_WM_TEMPLATE_FIGMA_ID" val="149b4e41b2d652bb"/>
</p:tagLst>
</file>

<file path=ppt/tags/tag358.xml><?xml version="1.0" encoding="utf-8"?>
<p:tagLst xmlns:p="http://schemas.openxmlformats.org/presentationml/2006/main">
  <p:tag name="KSO_WM_PRESENTATION_SOURCE" val="WPPAIGeneratePPT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金融商务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E3775"/>
      </a:accent1>
      <a:accent2>
        <a:srgbClr val="F1AD00"/>
      </a:accent2>
      <a:accent3>
        <a:srgbClr val="012357"/>
      </a:accent3>
      <a:accent4>
        <a:srgbClr val="FBE6B3"/>
      </a:accent4>
      <a:accent5>
        <a:srgbClr val="643AF8"/>
      </a:accent5>
      <a:accent6>
        <a:srgbClr val="2538D9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蓝色金融商务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E3775"/>
      </a:accent1>
      <a:accent2>
        <a:srgbClr val="F1AD00"/>
      </a:accent2>
      <a:accent3>
        <a:srgbClr val="012357"/>
      </a:accent3>
      <a:accent4>
        <a:srgbClr val="FBE6B3"/>
      </a:accent4>
      <a:accent5>
        <a:srgbClr val="643AF8"/>
      </a:accent5>
      <a:accent6>
        <a:srgbClr val="2538D9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演示</Application>
  <PresentationFormat>宽屏</PresentationFormat>
  <Paragraphs>145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Microsoft YaHei UI</vt:lpstr>
      <vt:lpstr>微软雅黑</vt:lpstr>
      <vt:lpstr>Arial Unicode MS</vt:lpstr>
      <vt:lpstr>Calibri</vt:lpstr>
      <vt:lpstr>WPS</vt:lpstr>
      <vt:lpstr>蓝色金融商务风主题</vt:lpstr>
      <vt:lpstr>1_蓝色金融商务风主题</vt:lpstr>
      <vt:lpstr>项目五 空调控制系统的检修</vt:lpstr>
      <vt:lpstr>任务二 空调控制面板的检修</vt:lpstr>
      <vt:lpstr>目录</vt:lpstr>
      <vt:lpstr>技术知识</vt:lpstr>
      <vt:lpstr>空调控制面板作用与类型</vt:lpstr>
      <vt:lpstr>空调按键控制面板作用</vt:lpstr>
      <vt:lpstr>空调按键控制面板按键</vt:lpstr>
      <vt:lpstr>空调按键控制面板作用</vt:lpstr>
      <vt:lpstr>空调液晶屏控制</vt:lpstr>
      <vt:lpstr>任务实施</vt:lpstr>
      <vt:lpstr>秦PLUS EV空调液晶面板检测</vt:lpstr>
      <vt:lpstr>电源检测</vt:lpstr>
      <vt:lpstr>CAN总线检测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悠蓝的梦</cp:lastModifiedBy>
  <cp:revision>157</cp:revision>
  <dcterms:created xsi:type="dcterms:W3CDTF">2019-06-19T02:08:00Z</dcterms:created>
  <dcterms:modified xsi:type="dcterms:W3CDTF">2025-04-27T07:59:22Z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90860D661C3942F49916BED306AF4FF9_11</vt:lpwstr>
  </property>
</Properties>
</file>