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_rels/shapexml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drs/downrev.xml><?xml version="1.0" encoding="utf-8"?>
<a:downRevStg xmlns:a="http://schemas.openxmlformats.org/drawingml/2006/main" shapeCheckSum="wcPvWTMH/P+WIonqIqCSVK==" textCheckSum="xNR7S9==" fHybridRaster="0" shapeId="366595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366595" name="Rectangle 3"/>
    <p:cNvSpPr>
      <a:spLocks noChangeArrowheads="1"/>
    </p:cNvSpPr>
    <p:nvPr/>
  </p:nvSpPr>
  <p:spPr bwMode="auto">
    <a:xfrm>
      <a:off x="0" y="1196975"/>
      <a:ext cx="9144000" cy="5661025"/>
    </a:xfrm>
    <a:prstGeom prst="rect">
      <a:avLst/>
    </a:prstGeom>
    <a:noFill/>
    <a:ln w="9525" algn="ctr">
      <a:noFill/>
      <a:miter lim="800000"/>
    </a:ln>
    <a:effectLst/>
  </p:spPr>
  <p:txBody>
    <a:bodyPr/>
    <a:p>
      <a:pPr marL="342900" indent="-342900" fontAlgn="base">
        <a:lnSpc>
          <a:spcPct val="120000"/>
        </a:lnSpc>
        <a:spcBef>
          <a:spcPct val="20000"/>
        </a:spcBef>
        <a:buBlip>
          <a:blip r:embed="rId1"/>
        </a:buBlip>
      </a:pPr>
      <a:r>
        <a:rPr lang="zh-CN" altLang="en-US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了解</a:t>
      </a:r>
      <a:r>
        <a:rPr lang="en-US" altLang="zh-CN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java</a:t>
      </a:r>
      <a:r>
        <a:rPr lang="zh-CN" altLang="en-US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发展史</a:t>
      </a:r>
      <a:endParaRPr lang="zh-CN" altLang="en-US" sz="2400" strike="noStrike" noProof="1" dirty="0">
        <a:latin typeface="Arial" panose="020B0604020202020204" pitchFamily="34" charset="0"/>
        <a:ea typeface="黑体" panose="02010609060101010101" pitchFamily="49" charset="-122"/>
      </a:endParaRPr>
    </a:p>
    <a:p>
      <a:pPr marL="342900" indent="-342900" fontAlgn="base">
        <a:lnSpc>
          <a:spcPct val="120000"/>
        </a:lnSpc>
        <a:spcBef>
          <a:spcPct val="20000"/>
        </a:spcBef>
        <a:buBlip>
          <a:blip r:embed="rId1"/>
        </a:buBlip>
      </a:pPr>
      <a:r>
        <a:rPr lang="en-US" altLang="zh-CN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jdk</a:t>
      </a:r>
      <a:r>
        <a:rPr lang="zh-CN" altLang="en-US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的安装和配置</a:t>
      </a:r>
      <a:endParaRPr lang="zh-CN" altLang="en-US" sz="2400" strike="noStrike" noProof="1" dirty="0">
        <a:latin typeface="Arial" panose="020B0604020202020204" pitchFamily="34" charset="0"/>
        <a:ea typeface="黑体" panose="02010609060101010101" pitchFamily="49" charset="-122"/>
      </a:endParaRPr>
    </a:p>
    <a:p>
      <a:pPr marL="342900" indent="-342900" fontAlgn="base">
        <a:lnSpc>
          <a:spcPct val="120000"/>
        </a:lnSpc>
        <a:spcBef>
          <a:spcPct val="20000"/>
        </a:spcBef>
        <a:buBlip>
          <a:blip r:embed="rId1"/>
        </a:buBlip>
      </a:pPr>
      <a:r>
        <a:rPr lang="zh-CN" altLang="en-US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编写第一个</a:t>
      </a:r>
      <a:r>
        <a:rPr lang="en-US" altLang="zh-CN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java</a:t>
      </a:r>
      <a:r>
        <a:rPr lang="zh-CN" altLang="en-US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程序，了解其运行过程</a:t>
      </a:r>
      <a:endParaRPr lang="zh-CN" altLang="en-US" sz="2400" strike="noStrike" noProof="1" dirty="0">
        <a:latin typeface="Arial" panose="020B0604020202020204" pitchFamily="34" charset="0"/>
        <a:ea typeface="黑体" panose="02010609060101010101" pitchFamily="49" charset="-122"/>
      </a:endParaRPr>
    </a:p>
    <a:p>
      <a:pPr marL="342900" indent="-342900" fontAlgn="base">
        <a:lnSpc>
          <a:spcPct val="120000"/>
        </a:lnSpc>
        <a:spcBef>
          <a:spcPct val="20000"/>
        </a:spcBef>
        <a:buBlip>
          <a:blip r:embed="rId1"/>
        </a:buBlip>
      </a:pPr>
      <a:r>
        <a:rPr lang="zh-CN" altLang="en-US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理解变量和常量的区别</a:t>
      </a:r>
      <a:endParaRPr lang="zh-CN" altLang="en-US" sz="2400" strike="noStrike" noProof="1" dirty="0">
        <a:latin typeface="Arial" panose="020B0604020202020204" pitchFamily="34" charset="0"/>
        <a:ea typeface="黑体" panose="02010609060101010101" pitchFamily="49" charset="-122"/>
      </a:endParaRPr>
    </a:p>
    <a:p>
      <a:pPr marL="342900" indent="-342900" fontAlgn="base">
        <a:lnSpc>
          <a:spcPct val="120000"/>
        </a:lnSpc>
        <a:spcBef>
          <a:spcPct val="20000"/>
        </a:spcBef>
        <a:buBlip>
          <a:blip r:embed="rId1"/>
        </a:buBlip>
      </a:pPr>
      <a:r>
        <a:rPr lang="zh-CN" altLang="en-US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数据类型的划分</a:t>
      </a:r>
      <a:endParaRPr lang="zh-CN" altLang="en-US" sz="2400" strike="noStrike" noProof="1" dirty="0">
        <a:latin typeface="Arial" panose="020B0604020202020204" pitchFamily="34" charset="0"/>
        <a:ea typeface="黑体" panose="02010609060101010101" pitchFamily="49" charset="-122"/>
      </a:endParaRPr>
    </a:p>
    <a:p>
      <a:pPr marL="342900" indent="-342900" fontAlgn="base">
        <a:lnSpc>
          <a:spcPct val="120000"/>
        </a:lnSpc>
        <a:spcBef>
          <a:spcPct val="20000"/>
        </a:spcBef>
        <a:buBlip>
          <a:blip r:embed="rId1"/>
        </a:buBlip>
      </a:pPr>
      <a:r>
        <a:rPr lang="zh-CN" altLang="en-US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学会使用赋值运算符，算数运算符，关系运算符，逻辑运算符</a:t>
      </a:r>
      <a:endParaRPr lang="zh-CN" altLang="en-US" sz="2400" strike="noStrike" noProof="1" dirty="0">
        <a:latin typeface="Arial" panose="020B0604020202020204" pitchFamily="34" charset="0"/>
        <a:ea typeface="黑体" panose="02010609060101010101" pitchFamily="49" charset="-122"/>
      </a:endParaRPr>
    </a:p>
    <a:p>
      <a:pPr marL="342900" indent="-342900" fontAlgn="base">
        <a:lnSpc>
          <a:spcPct val="120000"/>
        </a:lnSpc>
        <a:spcBef>
          <a:spcPct val="20000"/>
        </a:spcBef>
        <a:buBlip>
          <a:blip r:embed="rId1"/>
        </a:buBlip>
      </a:pPr>
      <a:r>
        <a:rPr lang="zh-CN" altLang="en-US" sz="2400" strike="noStrike" noProof="1" dirty="0">
          <a:latin typeface="Arial" panose="020B0604020202020204" pitchFamily="34" charset="0"/>
          <a:ea typeface="黑体" panose="02010609060101010101" pitchFamily="49" charset="-122"/>
          <a:cs typeface="+mn-cs"/>
        </a:rPr>
        <a:t>掌握数据类型之间的转换</a:t>
      </a:r>
      <a:endParaRPr lang="zh-CN" altLang="en-US" sz="2400" strike="noStrike" noProof="1" dirty="0">
        <a:latin typeface="Arial" panose="020B0604020202020204" pitchFamily="34" charset="0"/>
        <a:ea typeface="黑体" panose="02010609060101010101" pitchFamily="49" charset="-122"/>
      </a:endParaRPr>
    </a:p>
    <a:p>
      <a:pPr marL="342900" indent="-342900" fontAlgn="base">
        <a:lnSpc>
          <a:spcPct val="120000"/>
        </a:lnSpc>
        <a:spcBef>
          <a:spcPct val="20000"/>
        </a:spcBef>
        <a:buNone/>
      </a:pPr>
      <a:endParaRPr lang="zh-CN" altLang="en-US" sz="2400" b="0" strike="noStrike" noProof="1" dirty="0">
        <a:latin typeface="Arial" panose="020B0604020202020204" pitchFamily="34" charset="0"/>
        <a:ea typeface="黑体" panose="02010609060101010101" pitchFamily="49" charset="-122"/>
      </a:endParaRPr>
    </a:p>
    <a:p>
      <a:pPr marL="342900" indent="-342900" fontAlgn="base">
        <a:spcBef>
          <a:spcPct val="20000"/>
        </a:spcBef>
        <a:buNone/>
      </a:pPr>
      <a:endParaRPr lang="en-US" altLang="zh-CN" sz="2400" strike="noStrike" noProof="1" dirty="0">
        <a:effectLst>
          <a:outerShdw blurRad="38100" dist="38100" dir="2700000">
            <a:srgbClr val="C0C0C0"/>
          </a:outerShdw>
        </a:effectLst>
        <a:latin typeface="Arial Narrow" pitchFamily="2" charset="0"/>
        <a:ea typeface="楷体_GB2312" pitchFamily="49" charset="-122"/>
      </a:endParaRPr>
    </a:p>
  </p:txBody>
</p:sp>
</file>