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8"/>
  </p:notesMasterIdLst>
  <p:handoutMasterIdLst>
    <p:handoutMasterId r:id="rId30"/>
  </p:handoutMasterIdLst>
  <p:sldIdLst>
    <p:sldId id="261" r:id="rId3"/>
    <p:sldId id="588" r:id="rId4"/>
    <p:sldId id="684" r:id="rId5"/>
    <p:sldId id="727" r:id="rId6"/>
    <p:sldId id="685" r:id="rId7"/>
    <p:sldId id="686" r:id="rId9"/>
    <p:sldId id="687" r:id="rId10"/>
    <p:sldId id="688" r:id="rId11"/>
    <p:sldId id="689" r:id="rId12"/>
    <p:sldId id="690" r:id="rId13"/>
    <p:sldId id="691" r:id="rId14"/>
    <p:sldId id="732" r:id="rId15"/>
    <p:sldId id="517" r:id="rId16"/>
    <p:sldId id="752" r:id="rId17"/>
    <p:sldId id="753" r:id="rId18"/>
    <p:sldId id="754" r:id="rId19"/>
    <p:sldId id="518" r:id="rId20"/>
    <p:sldId id="729" r:id="rId21"/>
    <p:sldId id="524" r:id="rId22"/>
    <p:sldId id="532" r:id="rId23"/>
    <p:sldId id="533" r:id="rId24"/>
    <p:sldId id="534" r:id="rId25"/>
    <p:sldId id="538" r:id="rId26"/>
    <p:sldId id="539" r:id="rId27"/>
    <p:sldId id="540" r:id="rId28"/>
    <p:sldId id="765" r:id="rId29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9" userDrawn="1">
          <p15:clr>
            <a:srgbClr val="A4A3A4"/>
          </p15:clr>
        </p15:guide>
        <p15:guide id="2" orient="horz" pos="2527" userDrawn="1">
          <p15:clr>
            <a:srgbClr val="A4A3A4"/>
          </p15:clr>
        </p15:guide>
        <p15:guide id="3" orient="horz" pos="1958" userDrawn="1">
          <p15:clr>
            <a:srgbClr val="A4A3A4"/>
          </p15:clr>
        </p15:guide>
        <p15:guide id="4" orient="horz" pos="618" userDrawn="1">
          <p15:clr>
            <a:srgbClr val="A4A3A4"/>
          </p15:clr>
        </p15:guide>
        <p15:guide id="5" orient="horz" pos="2115" userDrawn="1">
          <p15:clr>
            <a:srgbClr val="A4A3A4"/>
          </p15:clr>
        </p15:guide>
        <p15:guide id="6" orient="horz" pos="3758" userDrawn="1">
          <p15:clr>
            <a:srgbClr val="A4A3A4"/>
          </p15:clr>
        </p15:guide>
        <p15:guide id="7" pos="420" userDrawn="1">
          <p15:clr>
            <a:srgbClr val="A4A3A4"/>
          </p15:clr>
        </p15:guide>
        <p15:guide id="8" pos="2915" userDrawn="1">
          <p15:clr>
            <a:srgbClr val="A4A3A4"/>
          </p15:clr>
        </p15:guide>
        <p15:guide id="9" pos="918" userDrawn="1">
          <p15:clr>
            <a:srgbClr val="A4A3A4"/>
          </p15:clr>
        </p15:guide>
        <p15:guide id="10" pos="15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339966"/>
    <a:srgbClr val="CCFFCC"/>
    <a:srgbClr val="FF7C80"/>
    <a:srgbClr val="0000CC"/>
    <a:srgbClr val="00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325"/>
    <p:restoredTop sz="83058"/>
  </p:normalViewPr>
  <p:slideViewPr>
    <p:cSldViewPr showGuides="1">
      <p:cViewPr varScale="1">
        <p:scale>
          <a:sx n="75" d="100"/>
          <a:sy n="75" d="100"/>
        </p:scale>
        <p:origin x="-990" y="-90"/>
      </p:cViewPr>
      <p:guideLst>
        <p:guide orient="horz" pos="829"/>
        <p:guide orient="horz" pos="2527"/>
        <p:guide orient="horz" pos="1958"/>
        <p:guide orient="horz" pos="618"/>
        <p:guide orient="horz" pos="2115"/>
        <p:guide orient="horz" pos="3758"/>
        <p:guide pos="420"/>
        <p:guide pos="2915"/>
        <p:guide pos="918"/>
        <p:guide pos="15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3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3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3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b="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b="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0" name="Rectangle 4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buFontTx/>
              <a:buNone/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b="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b="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10242" name="Rectangle 2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1024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3789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891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12290" name="Rectangle 2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12291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2048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2253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2531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2457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2765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7651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2969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969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marL="228600" lvl="0" indent="-22860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3277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b="0" dirty="0"/>
            </a:fld>
            <a:endParaRPr lang="en-US" altLang="zh-CN" sz="1200" b="0" dirty="0"/>
          </a:p>
        </p:txBody>
      </p:sp>
      <p:sp>
        <p:nvSpPr>
          <p:cNvPr id="3481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:/Users/Admin/Desktop/图片2.jpg图片2"/>
          <p:cNvPicPr>
            <a:picLocks noChangeAspect="1"/>
          </p:cNvPicPr>
          <p:nvPr userDrawn="1"/>
        </p:nvPicPr>
        <p:blipFill>
          <a:blip r:embed="rId2"/>
          <a:srcRect t="15326" b="15326"/>
          <a:stretch>
            <a:fillRect/>
          </a:stretch>
        </p:blipFill>
        <p:spPr>
          <a:xfrm>
            <a:off x="0" y="0"/>
            <a:ext cx="9144000" cy="35671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0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755650" y="3429000"/>
            <a:ext cx="7772400" cy="1470025"/>
          </a:xfrm>
        </p:spPr>
        <p:txBody>
          <a:bodyPr/>
          <a:lstStyle>
            <a:lvl1pPr algn="ctr">
              <a:defRPr sz="3600">
                <a:solidFill>
                  <a:srgbClr val="A50021"/>
                </a:solidFill>
              </a:defRPr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570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5105400"/>
            <a:ext cx="5903913" cy="577850"/>
          </a:xfrm>
        </p:spPr>
        <p:txBody>
          <a:bodyPr/>
          <a:lstStyle>
            <a:lvl1pPr marL="0" indent="0" algn="ctr">
              <a:buFontTx/>
              <a:buNone/>
              <a:defRPr sz="3600" b="0">
                <a:solidFill>
                  <a:srgbClr val="A50021"/>
                </a:solidFill>
                <a:ea typeface="方正粗倩简体" pitchFamily="65" charset="-122"/>
              </a:defRPr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484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484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5013" y="0"/>
            <a:ext cx="7138987" cy="6921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48006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495800" cy="23241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495800" cy="23241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5013" y="0"/>
            <a:ext cx="7138987" cy="6921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48006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48006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250" y="260350"/>
            <a:ext cx="7138988" cy="5762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0" y="1447800"/>
            <a:ext cx="9144000" cy="4800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endParaRPr kumimoji="0" lang="zh-CN" altLang="en-US" sz="24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4495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2.png"/><Relationship Id="rId15" Type="http://schemas.openxmlformats.org/officeDocument/2006/relationships/image" Target="../media/image3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 descr="C:/Users/Admin/Desktop/10.jpg10"/>
          <p:cNvPicPr>
            <a:picLocks noChangeAspect="1"/>
          </p:cNvPicPr>
          <p:nvPr userDrawn="1"/>
        </p:nvPicPr>
        <p:blipFill>
          <a:blip r:embed="rId15"/>
          <a:srcRect l="1013" r="1013"/>
          <a:stretch>
            <a:fillRect/>
          </a:stretch>
        </p:blipFill>
        <p:spPr>
          <a:xfrm>
            <a:off x="0" y="1905"/>
            <a:ext cx="9182100" cy="9055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9"/>
          <p:cNvSpPr>
            <a:spLocks noGrp="1"/>
          </p:cNvSpPr>
          <p:nvPr>
            <p:ph type="title"/>
          </p:nvPr>
        </p:nvSpPr>
        <p:spPr>
          <a:xfrm>
            <a:off x="2005013" y="0"/>
            <a:ext cx="7138987" cy="6921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Rectangle 10"/>
          <p:cNvSpPr>
            <a:spLocks noGrp="1"/>
          </p:cNvSpPr>
          <p:nvPr>
            <p:ph type="body"/>
          </p:nvPr>
        </p:nvSpPr>
        <p:spPr>
          <a:xfrm>
            <a:off x="0" y="1447800"/>
            <a:ext cx="9144000" cy="4800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ea typeface="黑体" panose="0201060906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8.png"/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3644900"/>
            <a:ext cx="7772400" cy="2808288"/>
          </a:xfrm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第二章</a:t>
            </a:r>
            <a:br>
              <a:rPr kumimoji="0" lang="en-US" altLang="zh-CN" sz="60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60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判断与循环语句</a:t>
            </a:r>
            <a:br>
              <a:rPr kumimoji="0" lang="en-US" altLang="zh-CN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</a:t>
            </a:r>
            <a:endParaRPr kumimoji="0" lang="zh-CN" altLang="en-US" sz="6000" b="0" i="0" u="none" strike="noStrike" kern="0" cap="none" spc="0" normalizeH="0" baseline="0" noProof="0" dirty="0" smtClean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Rectangle 2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561975"/>
          </a:xfrm>
        </p:spPr>
        <p:txBody>
          <a:bodyPr wrap="square" lIns="91440" tIns="45720" rIns="91440" bIns="45720" anchor="t" anchorCtr="0"/>
          <a:p>
            <a:pPr eaLnBrk="1" hangingPunct="1"/>
            <a:r>
              <a:rPr lang="en-US" altLang="zh-CN" sz="3600" b="0" dirty="0"/>
              <a:t>switch</a:t>
            </a:r>
            <a:r>
              <a:rPr lang="zh-CN" altLang="en-US" sz="3600" b="0" dirty="0"/>
              <a:t>选择结构</a:t>
            </a:r>
            <a:endParaRPr lang="zh-CN" altLang="en-US" sz="3600" b="0" dirty="0"/>
          </a:p>
        </p:txBody>
      </p:sp>
      <p:sp>
        <p:nvSpPr>
          <p:cNvPr id="16386" name="AutoShape 3"/>
          <p:cNvSpPr/>
          <p:nvPr/>
        </p:nvSpPr>
        <p:spPr>
          <a:xfrm>
            <a:off x="568325" y="1990725"/>
            <a:ext cx="8426450" cy="4584700"/>
          </a:xfrm>
          <a:prstGeom prst="roundRect">
            <a:avLst>
              <a:gd name="adj" fmla="val 8468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switch 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(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表达式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) {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case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常量 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1: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语句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break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case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常量 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2: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语句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break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…</a:t>
            </a:r>
            <a:endParaRPr lang="zh-CN" altLang="en-GB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r>
              <a:rPr lang="en-GB" altLang="zh-CN" sz="20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default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: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GB" sz="2000" dirty="0">
                <a:latin typeface="Arial" panose="020B0604020202020204" pitchFamily="34" charset="0"/>
                <a:ea typeface="黑体" panose="02010609060101010101" pitchFamily="49" charset="-122"/>
              </a:rPr>
              <a:t>语句</a:t>
            </a: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GB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defTabSz="914400">
              <a:tabLst>
                <a:tab pos="468630" algn="l"/>
                <a:tab pos="1383030" algn="l"/>
              </a:tabLst>
            </a:pPr>
            <a:r>
              <a:rPr lang="en-GB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72772" name="AutoShape 4"/>
          <p:cNvSpPr>
            <a:spLocks noChangeArrowheads="1"/>
          </p:cNvSpPr>
          <p:nvPr/>
        </p:nvSpPr>
        <p:spPr bwMode="auto">
          <a:xfrm>
            <a:off x="2808288" y="2173288"/>
            <a:ext cx="2287588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计算表达式的值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72774" name="AutoShape 6"/>
          <p:cNvSpPr>
            <a:spLocks noChangeArrowheads="1"/>
          </p:cNvSpPr>
          <p:nvPr/>
        </p:nvSpPr>
        <p:spPr bwMode="auto">
          <a:xfrm>
            <a:off x="2840038" y="2757488"/>
            <a:ext cx="222250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如果等于常量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1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72775" name="Rectangle 7"/>
          <p:cNvSpPr/>
          <p:nvPr/>
        </p:nvSpPr>
        <p:spPr>
          <a:xfrm rot="279478">
            <a:off x="496888" y="2781300"/>
            <a:ext cx="576262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GB" altLang="zh-CN" sz="2400" dirty="0">
                <a:solidFill>
                  <a:srgbClr val="339966"/>
                </a:solidFill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</a:t>
            </a:r>
            <a:endParaRPr lang="en-US" altLang="zh-CN" sz="2400" dirty="0">
              <a:solidFill>
                <a:srgbClr val="339966"/>
              </a:solidFill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sp>
        <p:nvSpPr>
          <p:cNvPr id="672776" name="AutoShape 8"/>
          <p:cNvSpPr>
            <a:spLocks noChangeArrowheads="1"/>
          </p:cNvSpPr>
          <p:nvPr/>
        </p:nvSpPr>
        <p:spPr bwMode="auto">
          <a:xfrm>
            <a:off x="2808288" y="3959225"/>
            <a:ext cx="222250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如果等于常量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2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72777" name="Rectangle 9"/>
          <p:cNvSpPr/>
          <p:nvPr/>
        </p:nvSpPr>
        <p:spPr>
          <a:xfrm rot="279478">
            <a:off x="496888" y="3886200"/>
            <a:ext cx="576262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GB" altLang="zh-CN" sz="2400" dirty="0">
                <a:solidFill>
                  <a:srgbClr val="339966"/>
                </a:solidFill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</a:t>
            </a:r>
            <a:endParaRPr lang="en-US" altLang="zh-CN" sz="2400" dirty="0">
              <a:solidFill>
                <a:srgbClr val="339966"/>
              </a:solidFill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sp>
        <p:nvSpPr>
          <p:cNvPr id="672778" name="AutoShape 10"/>
          <p:cNvSpPr>
            <a:spLocks noChangeArrowheads="1"/>
          </p:cNvSpPr>
          <p:nvPr/>
        </p:nvSpPr>
        <p:spPr bwMode="auto">
          <a:xfrm>
            <a:off x="2808288" y="5430838"/>
            <a:ext cx="323215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如果没有找到匹配的值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72779" name="Rectangle 11"/>
          <p:cNvSpPr/>
          <p:nvPr/>
        </p:nvSpPr>
        <p:spPr>
          <a:xfrm rot="279478">
            <a:off x="496888" y="5235575"/>
            <a:ext cx="576262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GB" altLang="zh-CN" sz="3200" dirty="0">
                <a:solidFill>
                  <a:srgbClr val="339966"/>
                </a:solidFill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</a:t>
            </a:r>
            <a:endParaRPr lang="en-US" altLang="zh-CN" sz="3200" dirty="0">
              <a:solidFill>
                <a:srgbClr val="339966"/>
              </a:solidFill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pic>
        <p:nvPicPr>
          <p:cNvPr id="16394" name="Picture 15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0" y="1484313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5" name="Rectangle 16"/>
          <p:cNvSpPr/>
          <p:nvPr/>
        </p:nvSpPr>
        <p:spPr>
          <a:xfrm>
            <a:off x="1355725" y="1271588"/>
            <a:ext cx="6851650" cy="71913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switch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选择结构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7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672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72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672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672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7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7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2" grpId="0" bldLvl="0" animBg="1"/>
      <p:bldP spid="672774" grpId="0" bldLvl="0" animBg="1"/>
      <p:bldP spid="672774" grpId="1" bldLvl="0" animBg="1"/>
      <p:bldP spid="672775" grpId="0"/>
      <p:bldP spid="672775" grpId="1"/>
      <p:bldP spid="672776" grpId="0" bldLvl="0" animBg="1"/>
      <p:bldP spid="672776" grpId="1" bldLvl="0" animBg="1"/>
      <p:bldP spid="672777" grpId="0"/>
      <p:bldP spid="672777" grpId="1"/>
      <p:bldP spid="672778" grpId="0" bldLvl="0" animBg="1"/>
      <p:bldP spid="6727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Rectangle 2"/>
          <p:cNvSpPr/>
          <p:nvPr/>
        </p:nvSpPr>
        <p:spPr>
          <a:xfrm>
            <a:off x="914400" y="260350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endParaRPr lang="zh-CN" altLang="en-US" sz="40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10" name="Text Box 3"/>
          <p:cNvSpPr txBox="1"/>
          <p:nvPr/>
        </p:nvSpPr>
        <p:spPr>
          <a:xfrm>
            <a:off x="8705850" y="1271588"/>
            <a:ext cx="1841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r" fontAlgn="b"/>
            <a:endParaRPr lang="zh-CN" altLang="zh-CN" sz="4400" dirty="0">
              <a:solidFill>
                <a:schemeClr val="tx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73796" name="AutoShape 4"/>
          <p:cNvSpPr/>
          <p:nvPr/>
        </p:nvSpPr>
        <p:spPr>
          <a:xfrm>
            <a:off x="914400" y="1271588"/>
            <a:ext cx="7559675" cy="5314950"/>
          </a:xfrm>
          <a:prstGeom prst="roundRect">
            <a:avLst>
              <a:gd name="adj" fmla="val 5338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//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完成一个简易计算器，要求实现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四则运算的功能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int x = 3 , y = 6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char oper = '+'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switch(oper){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case '+':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System.out.println("x + y = " + (x + y ))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break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case '-':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System.out.println("x - y = " + (x - y ))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break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case '*':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System.out.println("x * y = " + (x * y ))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break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case '/':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System.out.println("x / y = " + (x / y ))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break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default: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System.out.println("未知的操作！")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	break ;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		}</a:t>
            </a:r>
            <a:endParaRPr lang="en-US" altLang="zh-CN" sz="12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6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endParaRPr lang="en-US" altLang="zh-CN" sz="1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673801" name="Picture 9" descr="示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1192213"/>
            <a:ext cx="917575" cy="688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6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Rectangle 2"/>
          <p:cNvSpPr/>
          <p:nvPr/>
        </p:nvSpPr>
        <p:spPr>
          <a:xfrm>
            <a:off x="914400" y="260350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endParaRPr lang="zh-CN" altLang="en-US" sz="40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434" name="Text Box 3"/>
          <p:cNvSpPr txBox="1"/>
          <p:nvPr/>
        </p:nvSpPr>
        <p:spPr>
          <a:xfrm>
            <a:off x="8705850" y="1271588"/>
            <a:ext cx="1841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r" fontAlgn="b"/>
            <a:endParaRPr lang="zh-CN" altLang="zh-CN" sz="4400" dirty="0">
              <a:solidFill>
                <a:schemeClr val="tx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73796" name="AutoShape 4"/>
          <p:cNvSpPr/>
          <p:nvPr/>
        </p:nvSpPr>
        <p:spPr>
          <a:xfrm>
            <a:off x="971550" y="1268413"/>
            <a:ext cx="7559675" cy="5346700"/>
          </a:xfrm>
          <a:prstGeom prst="roundRect">
            <a:avLst>
              <a:gd name="adj" fmla="val 5338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int month = 13;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switch(month){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3: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4: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5: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System.out.println(month+"</a:t>
            </a:r>
            <a:r>
              <a:rPr lang="zh-CN" altLang="en-US" sz="1000" dirty="0">
                <a:latin typeface="Arial" panose="020B0604020202020204" pitchFamily="34" charset="0"/>
                <a:ea typeface="黑体" panose="02010609060101010101" pitchFamily="49" charset="-122"/>
              </a:rPr>
              <a:t>月对应的是春季</a:t>
            </a: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break;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6: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7: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8: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System.out.println(month+"</a:t>
            </a:r>
            <a:r>
              <a:rPr lang="zh-CN" altLang="en-US" sz="1000" dirty="0">
                <a:latin typeface="Arial" panose="020B0604020202020204" pitchFamily="34" charset="0"/>
                <a:ea typeface="黑体" panose="02010609060101010101" pitchFamily="49" charset="-122"/>
              </a:rPr>
              <a:t>月对应的是夏季</a:t>
            </a: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break;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9: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10: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11: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System.out.println(month+"</a:t>
            </a:r>
            <a:r>
              <a:rPr lang="zh-CN" altLang="en-US" sz="1000" dirty="0">
                <a:latin typeface="Arial" panose="020B0604020202020204" pitchFamily="34" charset="0"/>
                <a:ea typeface="黑体" panose="02010609060101010101" pitchFamily="49" charset="-122"/>
              </a:rPr>
              <a:t>月对应的是秋季</a:t>
            </a: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break;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12: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1: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case 2: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System.out.println(month+"</a:t>
            </a:r>
            <a:r>
              <a:rPr lang="zh-CN" altLang="en-US" sz="1000" dirty="0">
                <a:latin typeface="Arial" panose="020B0604020202020204" pitchFamily="34" charset="0"/>
                <a:ea typeface="黑体" panose="02010609060101010101" pitchFamily="49" charset="-122"/>
              </a:rPr>
              <a:t>月对应的是冬季</a:t>
            </a: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break;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default: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System.out.println(month+"</a:t>
            </a:r>
            <a:r>
              <a:rPr lang="zh-CN" altLang="en-US" sz="1000" dirty="0">
                <a:latin typeface="Arial" panose="020B0604020202020204" pitchFamily="34" charset="0"/>
                <a:ea typeface="黑体" panose="02010609060101010101" pitchFamily="49" charset="-122"/>
              </a:rPr>
              <a:t>月没有对应的季节</a:t>
            </a: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		//break;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000" dirty="0">
                <a:latin typeface="Arial" panose="020B0604020202020204" pitchFamily="34" charset="0"/>
                <a:ea typeface="黑体" panose="02010609060101010101" pitchFamily="49" charset="-122"/>
              </a:rPr>
              <a:t>		}</a:t>
            </a:r>
            <a:endParaRPr lang="en-US" altLang="zh-CN" sz="1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673801" name="Picture 9" descr="示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1192213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4427538" y="1341438"/>
            <a:ext cx="381635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输入月份，根据月份判断当前季节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6" grpId="0" bldLvl="0" animBg="1"/>
      <p:bldP spid="6" grpId="0" bldLvl="0" animBg="1"/>
      <p:bldP spid="6" grpId="1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Rectangle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3417888"/>
          </a:xfrm>
        </p:spPr>
        <p:txBody>
          <a:bodyPr wrap="square" lIns="91440" tIns="45720" rIns="91440" bIns="45720" anchor="t"/>
          <a:p>
            <a:pPr eaLnBrk="1" fontAlgn="base" hangingPunct="1"/>
            <a:r>
              <a:rPr lang="zh-CN" altLang="en-US" strike="noStrike" noProof="1" dirty="0"/>
              <a:t>三种循环语句</a:t>
            </a:r>
            <a:endParaRPr lang="zh-CN" altLang="en-US" strike="noStrike" noProof="1" dirty="0"/>
          </a:p>
          <a:p>
            <a:pPr marL="0" indent="0" eaLnBrk="1" fontAlgn="base" hangingPunct="1">
              <a:buNone/>
            </a:pPr>
            <a:r>
              <a:rPr lang="en-US" altLang="zh-CN" strike="noStrike" noProof="1" dirty="0"/>
              <a:t>	for</a:t>
            </a:r>
            <a:r>
              <a:rPr lang="zh-CN" altLang="en-US" strike="noStrike" noProof="1" dirty="0"/>
              <a:t>语句</a:t>
            </a:r>
            <a:endParaRPr lang="zh-CN" altLang="en-US" strike="noStrike" noProof="1" dirty="0"/>
          </a:p>
          <a:p>
            <a:pPr marL="0" indent="0" eaLnBrk="1" fontAlgn="base" hangingPunct="1">
              <a:buNone/>
            </a:pPr>
            <a:r>
              <a:rPr lang="en-US" altLang="zh-CN" strike="noStrike" noProof="1" dirty="0"/>
              <a:t>	while</a:t>
            </a:r>
            <a:r>
              <a:rPr lang="zh-CN" altLang="en-US" strike="noStrike" noProof="1" dirty="0"/>
              <a:t>语句</a:t>
            </a:r>
            <a:endParaRPr lang="zh-CN" altLang="en-US" strike="noStrike" noProof="1" dirty="0"/>
          </a:p>
          <a:p>
            <a:pPr marL="0" indent="0" eaLnBrk="1" fontAlgn="base" hangingPunct="1">
              <a:buNone/>
            </a:pPr>
            <a:r>
              <a:rPr lang="en-US" altLang="zh-CN" strike="noStrike" noProof="1" dirty="0"/>
              <a:t>	do-while</a:t>
            </a:r>
            <a:r>
              <a:rPr lang="zh-CN" altLang="en-US" strike="noStrike" noProof="1" dirty="0"/>
              <a:t>语句</a:t>
            </a:r>
            <a:endParaRPr lang="zh-CN" altLang="en-US" strike="noStrike" noProof="1" dirty="0"/>
          </a:p>
          <a:p>
            <a:pPr marL="0" indent="0" eaLnBrk="1" fontAlgn="base" hangingPunct="1">
              <a:buNone/>
            </a:pPr>
            <a:r>
              <a:rPr lang="zh-CN" altLang="en-US" strike="noStrike" noProof="1" dirty="0"/>
              <a:t>  </a:t>
            </a:r>
            <a:endParaRPr lang="zh-CN" altLang="en-US" strike="noStrike" noProof="1" dirty="0"/>
          </a:p>
          <a:p>
            <a:pPr eaLnBrk="1" fontAlgn="base" hangingPunct="1"/>
            <a:endParaRPr lang="zh-CN" altLang="en-US" strike="noStrike" noProof="1" dirty="0"/>
          </a:p>
          <a:p>
            <a:pPr eaLnBrk="1" fontAlgn="base" hangingPunct="1"/>
            <a:endParaRPr lang="en-US" altLang="zh-CN" strike="noStrike" noProof="1" dirty="0"/>
          </a:p>
        </p:txBody>
      </p:sp>
      <p:sp>
        <p:nvSpPr>
          <p:cNvPr id="688140" name="Text Box 12"/>
          <p:cNvSpPr txBox="1"/>
          <p:nvPr/>
        </p:nvSpPr>
        <p:spPr>
          <a:xfrm>
            <a:off x="468313" y="4327525"/>
            <a:ext cx="6624637" cy="54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1"/>
              </a:buBlip>
            </a:pPr>
            <a:endParaRPr lang="zh-CN" altLang="zh-CN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9459" name="Rectangle 21"/>
          <p:cNvSpPr/>
          <p:nvPr/>
        </p:nvSpPr>
        <p:spPr>
          <a:xfrm>
            <a:off x="3816350" y="333375"/>
            <a:ext cx="532765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r>
              <a:rPr lang="zh-CN" altLang="en-US" sz="36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循环语句</a:t>
            </a:r>
            <a:endParaRPr lang="zh-CN" altLang="en-US" sz="36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65" name="AutoShape 5"/>
          <p:cNvSpPr/>
          <p:nvPr/>
        </p:nvSpPr>
        <p:spPr>
          <a:xfrm>
            <a:off x="684213" y="2606675"/>
            <a:ext cx="7121525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for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(&lt;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循环初始化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&gt; ; &lt;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循环条件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&gt;  ; &lt;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循环变量的更新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&gt;)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   &lt;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循环体语句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&gt;;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06568" name="AutoShape 8"/>
          <p:cNvSpPr>
            <a:spLocks noChangeArrowheads="1"/>
          </p:cNvSpPr>
          <p:nvPr/>
        </p:nvSpPr>
        <p:spPr bwMode="auto">
          <a:xfrm>
            <a:off x="2644775" y="3454400"/>
            <a:ext cx="2014538" cy="407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两分号不能省略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06569" name="AutoShape 9"/>
          <p:cNvSpPr>
            <a:spLocks noChangeArrowheads="1"/>
          </p:cNvSpPr>
          <p:nvPr/>
        </p:nvSpPr>
        <p:spPr bwMode="auto">
          <a:xfrm>
            <a:off x="2540000" y="1476375"/>
            <a:ext cx="1830388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可省略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2087563" y="2030413"/>
            <a:ext cx="2782887" cy="576262"/>
            <a:chOff x="2154" y="2886"/>
            <a:chExt cx="1753" cy="363"/>
          </a:xfrm>
        </p:grpSpPr>
        <p:sp>
          <p:nvSpPr>
            <p:cNvPr id="21509" name="Arc 11"/>
            <p:cNvSpPr/>
            <p:nvPr/>
          </p:nvSpPr>
          <p:spPr>
            <a:xfrm flipH="1">
              <a:off x="2154" y="2886"/>
              <a:ext cx="291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3" h="21600" fill="none">
                  <a:moveTo>
                    <a:pt x="0" y="0"/>
                  </a:moveTo>
                  <a:cubicBezTo>
                    <a:pt x="1" y="0"/>
                    <a:pt x="2" y="-1"/>
                    <a:pt x="3" y="0"/>
                  </a:cubicBezTo>
                  <a:cubicBezTo>
                    <a:pt x="11932" y="0"/>
                    <a:pt x="21603" y="9670"/>
                    <a:pt x="21603" y="21600"/>
                  </a:cubicBezTo>
                </a:path>
                <a:path w="21603" h="21600" stroke="0">
                  <a:moveTo>
                    <a:pt x="0" y="0"/>
                  </a:moveTo>
                  <a:cubicBezTo>
                    <a:pt x="1" y="0"/>
                    <a:pt x="2" y="-1"/>
                    <a:pt x="3" y="0"/>
                  </a:cubicBezTo>
                  <a:cubicBezTo>
                    <a:pt x="11932" y="0"/>
                    <a:pt x="21603" y="9670"/>
                    <a:pt x="21603" y="21600"/>
                  </a:cubicBezTo>
                  <a:lnTo>
                    <a:pt x="3" y="21600"/>
                  </a:lnTo>
                  <a:close/>
                </a:path>
              </a:pathLst>
            </a:custGeom>
            <a:noFill/>
            <a:ln w="38100" cap="flat" cmpd="sng">
              <a:solidFill>
                <a:srgbClr val="80008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0" name="Arc 12"/>
            <p:cNvSpPr/>
            <p:nvPr/>
          </p:nvSpPr>
          <p:spPr>
            <a:xfrm>
              <a:off x="3606" y="2886"/>
              <a:ext cx="301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0" fill="none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 cap="flat" cmpd="sng">
              <a:solidFill>
                <a:srgbClr val="80008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1" name="Line 13"/>
            <p:cNvSpPr/>
            <p:nvPr/>
          </p:nvSpPr>
          <p:spPr>
            <a:xfrm>
              <a:off x="3016" y="2988"/>
              <a:ext cx="0" cy="261"/>
            </a:xfrm>
            <a:prstGeom prst="line">
              <a:avLst/>
            </a:prstGeom>
            <a:ln w="38100" cap="flat" cmpd="sng">
              <a:solidFill>
                <a:srgbClr val="80008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706575" name="Line 15"/>
          <p:cNvSpPr/>
          <p:nvPr/>
        </p:nvSpPr>
        <p:spPr>
          <a:xfrm flipH="1" flipV="1">
            <a:off x="2771775" y="3046413"/>
            <a:ext cx="857250" cy="407987"/>
          </a:xfrm>
          <a:prstGeom prst="line">
            <a:avLst/>
          </a:prstGeom>
          <a:ln w="38100" cap="flat" cmpd="sng">
            <a:solidFill>
              <a:srgbClr val="80008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06576" name="Line 16"/>
          <p:cNvSpPr/>
          <p:nvPr/>
        </p:nvSpPr>
        <p:spPr>
          <a:xfrm flipV="1">
            <a:off x="3840163" y="3105150"/>
            <a:ext cx="307975" cy="349250"/>
          </a:xfrm>
          <a:prstGeom prst="line">
            <a:avLst/>
          </a:prstGeom>
          <a:ln w="38100" cap="flat" cmpd="sng">
            <a:solidFill>
              <a:srgbClr val="80008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1514" name="Rectangle 17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561975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for</a:t>
            </a:r>
            <a:r>
              <a:rPr lang="zh-CN" altLang="en-US" sz="3600" b="0" dirty="0"/>
              <a:t>循环结构</a:t>
            </a:r>
            <a:endParaRPr lang="zh-CN" altLang="en-US" sz="3600" b="0" dirty="0"/>
          </a:p>
        </p:txBody>
      </p:sp>
      <p:pic>
        <p:nvPicPr>
          <p:cNvPr id="706579" name="Picture 19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1193800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AutoShape 4"/>
          <p:cNvSpPr/>
          <p:nvPr/>
        </p:nvSpPr>
        <p:spPr>
          <a:xfrm>
            <a:off x="684213" y="4149725"/>
            <a:ext cx="7559675" cy="2051050"/>
          </a:xfrm>
          <a:prstGeom prst="roundRect">
            <a:avLst>
              <a:gd name="adj" fmla="val 5338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例子：使用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for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循环，输出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到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10.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for(int i=1;i&lt;=10;i++){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System.out.println(i);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1200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r>
              <a:rPr lang="en-US" altLang="zh-CN" sz="1600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endParaRPr lang="en-US" altLang="zh-CN" sz="1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1" indent="0" defTabSz="355600" eaLnBrk="1" fontAlgn="b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0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0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706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70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706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70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65" grpId="0" bldLvl="0" animBg="1"/>
      <p:bldP spid="706568" grpId="0" bldLvl="0" animBg="1"/>
      <p:bldP spid="706568" grpId="1" bldLvl="0" animBg="1"/>
      <p:bldP spid="706569" grpId="0" bldLvl="0" animBg="1"/>
      <p:bldP spid="706569" grpId="1" bldLvl="0" animBg="1"/>
      <p:bldP spid="13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3490" name="AutoShape 2"/>
          <p:cNvSpPr/>
          <p:nvPr/>
        </p:nvSpPr>
        <p:spPr>
          <a:xfrm>
            <a:off x="973138" y="2060575"/>
            <a:ext cx="7702550" cy="2095500"/>
          </a:xfrm>
          <a:prstGeom prst="roundRect">
            <a:avLst>
              <a:gd name="adj" fmla="val 6866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for(int i=1;i&lt;=9;i++){	// 控制行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	for(int j=1;j&lt;=i;j++){	// 控制列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		System.out.print(i+"*"+j+"="+(i*j)+"\t") ;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			}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			System.out.println() ;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		}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3554" name="Rectangle 6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b="0" dirty="0"/>
              <a:t>打印九九乘法表</a:t>
            </a:r>
            <a:endParaRPr lang="zh-CN" altLang="en-US" sz="3600" b="0" dirty="0"/>
          </a:p>
        </p:txBody>
      </p:sp>
      <p:grpSp>
        <p:nvGrpSpPr>
          <p:cNvPr id="2" name="Group 7"/>
          <p:cNvGrpSpPr/>
          <p:nvPr/>
        </p:nvGrpSpPr>
        <p:grpSpPr>
          <a:xfrm>
            <a:off x="1835150" y="5734050"/>
            <a:ext cx="5184775" cy="463550"/>
            <a:chOff x="1837" y="3748"/>
            <a:chExt cx="3266" cy="292"/>
          </a:xfrm>
        </p:grpSpPr>
        <p:sp>
          <p:nvSpPr>
            <p:cNvPr id="23556" name="AutoShape 8"/>
            <p:cNvSpPr/>
            <p:nvPr/>
          </p:nvSpPr>
          <p:spPr>
            <a:xfrm>
              <a:off x="1837" y="3748"/>
              <a:ext cx="3266" cy="272"/>
            </a:xfrm>
            <a:prstGeom prst="flowChartAlternateProcess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A1DFED"/>
                </a:gs>
              </a:gsLst>
              <a:lin ang="5400000" scaled="1"/>
              <a:tileRect/>
            </a:gradFill>
            <a:ln w="31750" cap="flat" cmpd="sng">
              <a:solidFill>
                <a:srgbClr val="00808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1C99C6">
                  <a:alpha val="50000"/>
                </a:srgbClr>
              </a:prstShdw>
            </a:effectLst>
          </p:spPr>
          <p:txBody>
            <a:bodyPr wrap="none" anchor="ctr" anchorCtr="0"/>
            <a:p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23557" name="Picture 9" descr="说话气泡new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73" y="3748"/>
              <a:ext cx="418" cy="292"/>
            </a:xfrm>
            <a:prstGeom prst="rect">
              <a:avLst/>
            </a:prstGeom>
            <a:noFill/>
            <a:ln w="9525">
              <a:noFill/>
            </a:ln>
            <a:effectLst>
              <a:prstShdw prst="shdw13" dist="12700" dir="10800000">
                <a:srgbClr val="0099FF">
                  <a:alpha val="50000"/>
                </a:srgbClr>
              </a:prstShdw>
            </a:effectLst>
          </p:spPr>
        </p:pic>
        <p:sp>
          <p:nvSpPr>
            <p:cNvPr id="23558" name="Text Box 10"/>
            <p:cNvSpPr txBox="1"/>
            <p:nvPr/>
          </p:nvSpPr>
          <p:spPr>
            <a:xfrm>
              <a:off x="2360" y="3748"/>
              <a:ext cx="2516" cy="231"/>
            </a:xfrm>
            <a:prstGeom prst="rect">
              <a:avLst/>
            </a:prstGeom>
            <a:noFill/>
            <a:ln w="19050">
              <a:noFill/>
            </a:ln>
          </p:spPr>
          <p:txBody>
            <a:bodyPr anchor="t" anchorCtr="0">
              <a:spAutoFit/>
            </a:bodyPr>
            <a:p>
              <a:pPr algn="ctr"/>
              <a:r>
                <a:rPr lang="zh-CN" altLang="en-US" dirty="0">
                  <a:latin typeface="Arial" panose="020B0604020202020204" pitchFamily="34" charset="0"/>
                  <a:ea typeface="黑体" panose="02010609060101010101" pitchFamily="49" charset="-122"/>
                </a:rPr>
                <a:t>演示示例：使用</a:t>
              </a:r>
              <a:r>
                <a:rPr lang="en-US" altLang="zh-CN" dirty="0">
                  <a:latin typeface="Arial" panose="020B0604020202020204" pitchFamily="34" charset="0"/>
                  <a:ea typeface="黑体" panose="02010609060101010101" pitchFamily="49" charset="-122"/>
                </a:rPr>
                <a:t>for</a:t>
              </a:r>
              <a:r>
                <a:rPr lang="zh-CN" altLang="en-US" dirty="0">
                  <a:latin typeface="Arial" panose="020B0604020202020204" pitchFamily="34" charset="0"/>
                  <a:ea typeface="黑体" panose="02010609060101010101" pitchFamily="49" charset="-122"/>
                </a:rPr>
                <a:t>循环结构</a:t>
              </a:r>
              <a:endParaRPr lang="zh-CN" altLang="en-US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pic>
        <p:nvPicPr>
          <p:cNvPr id="23559" name="Picture 11" descr="示例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125538"/>
            <a:ext cx="917575" cy="688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0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2467" name="Rectangle 3"/>
          <p:cNvSpPr/>
          <p:nvPr/>
        </p:nvSpPr>
        <p:spPr>
          <a:xfrm>
            <a:off x="1476375" y="4292600"/>
            <a:ext cx="8229600" cy="6477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使用</a:t>
            </a: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for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循环结构的步骤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、分析循环条件和循环操作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、套用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for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语法写出代码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、检查循环是否能够退出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5602" name="Rectangle 5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b="0" dirty="0"/>
              <a:t>如何使用</a:t>
            </a:r>
            <a:r>
              <a:rPr lang="en-US" altLang="zh-CN" sz="3600" b="0" dirty="0"/>
              <a:t>for</a:t>
            </a:r>
            <a:r>
              <a:rPr lang="zh-CN" altLang="en-US" sz="3600" b="0" dirty="0"/>
              <a:t>循环</a:t>
            </a:r>
            <a:endParaRPr lang="zh-CN" altLang="en-US" sz="3600" b="0" dirty="0"/>
          </a:p>
        </p:txBody>
      </p:sp>
      <p:pic>
        <p:nvPicPr>
          <p:cNvPr id="25603" name="Picture 6" descr="问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1969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04" name="Picture 7" descr="averageSco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875" y="2205038"/>
            <a:ext cx="4210050" cy="189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2472" name="Picture 8" descr="分析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750" y="414972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6" name="Rectangle 9"/>
          <p:cNvSpPr/>
          <p:nvPr/>
        </p:nvSpPr>
        <p:spPr>
          <a:xfrm>
            <a:off x="1476375" y="1125538"/>
            <a:ext cx="7319963" cy="1152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循环输入某同学结业考试的</a:t>
            </a: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5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门课成绩，并计算平均分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246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0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charRg st="13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2467">
                                            <p:txEl>
                                              <p:charRg st="13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charRg st="27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02467">
                                            <p:txEl>
                                              <p:charRg st="27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charRg st="41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02467">
                                            <p:txEl>
                                              <p:charRg st="41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0178" name="Rectangle 2"/>
          <p:cNvSpPr>
            <a:spLocks noGrp="1"/>
          </p:cNvSpPr>
          <p:nvPr>
            <p:ph idx="1"/>
          </p:nvPr>
        </p:nvSpPr>
        <p:spPr>
          <a:xfrm>
            <a:off x="684213" y="1196975"/>
            <a:ext cx="8229600" cy="5256213"/>
          </a:xfrm>
        </p:spPr>
        <p:txBody>
          <a:bodyPr wrap="square" lIns="91440" tIns="45720" rIns="91440" bIns="45720" anchor="t" anchorCtr="0"/>
          <a:p>
            <a:pPr eaLnBrk="1" hangingPunct="1">
              <a:buNone/>
            </a:pPr>
            <a:endParaRPr lang="en-US" altLang="zh-CN" dirty="0"/>
          </a:p>
          <a:p>
            <a:pPr eaLnBrk="1" hangingPunct="1"/>
            <a:endParaRPr lang="en-US" altLang="zh-CN" dirty="0"/>
          </a:p>
          <a:p>
            <a:pPr eaLnBrk="1" hangingPunct="1"/>
            <a:endParaRPr lang="en-US" altLang="zh-CN" dirty="0"/>
          </a:p>
          <a:p>
            <a:pPr lvl="1" eaLnBrk="1" hangingPunct="1"/>
            <a:endParaRPr lang="en-US" altLang="zh-CN" dirty="0"/>
          </a:p>
          <a:p>
            <a:pPr eaLnBrk="1" hangingPunct="1"/>
            <a:endParaRPr lang="en-US" altLang="zh-CN" dirty="0"/>
          </a:p>
          <a:p>
            <a:pPr eaLnBrk="1" hangingPunct="1"/>
            <a:endParaRPr lang="en-US" altLang="zh-CN" dirty="0"/>
          </a:p>
          <a:p>
            <a:pPr eaLnBrk="1" hangingPunct="1"/>
            <a:endParaRPr lang="en-US" altLang="zh-CN" dirty="0"/>
          </a:p>
          <a:p>
            <a:pPr eaLnBrk="1" hangingPunct="1"/>
            <a:r>
              <a:rPr lang="zh-CN" altLang="en-US" dirty="0"/>
              <a:t>特点：先判断，再执行</a:t>
            </a:r>
            <a:endParaRPr lang="zh-CN" altLang="en-US" dirty="0"/>
          </a:p>
        </p:txBody>
      </p:sp>
      <p:sp>
        <p:nvSpPr>
          <p:cNvPr id="690179" name="AutoShape 3"/>
          <p:cNvSpPr/>
          <p:nvPr/>
        </p:nvSpPr>
        <p:spPr>
          <a:xfrm>
            <a:off x="954088" y="1827213"/>
            <a:ext cx="3417887" cy="1930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127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marL="224155" indent="-224155"/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( </a:t>
            </a:r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循环条件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   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 </a:t>
            </a:r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循环操作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90180" name="AutoShape 4"/>
          <p:cNvSpPr>
            <a:spLocks noChangeArrowheads="1"/>
          </p:cNvSpPr>
          <p:nvPr/>
        </p:nvSpPr>
        <p:spPr bwMode="auto">
          <a:xfrm>
            <a:off x="2268538" y="863600"/>
            <a:ext cx="2735263" cy="693738"/>
          </a:xfrm>
          <a:prstGeom prst="wedgeRoundRectCallout">
            <a:avLst>
              <a:gd name="adj1" fmla="val -43676"/>
              <a:gd name="adj2" fmla="val 99838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符合条件，循环继续执行；否则，循环退出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90181" name="AutoShape 5"/>
          <p:cNvSpPr>
            <a:spLocks noChangeArrowheads="1"/>
          </p:cNvSpPr>
          <p:nvPr/>
        </p:nvSpPr>
        <p:spPr bwMode="auto">
          <a:xfrm>
            <a:off x="2268538" y="3068638"/>
            <a:ext cx="1728788" cy="693738"/>
          </a:xfrm>
          <a:prstGeom prst="wedgeRoundRectCallout">
            <a:avLst>
              <a:gd name="adj1" fmla="val -35125"/>
              <a:gd name="adj2" fmla="val -90963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循环中被重复执行的操作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6629" name="AutoShape 6"/>
          <p:cNvSpPr/>
          <p:nvPr/>
        </p:nvSpPr>
        <p:spPr>
          <a:xfrm>
            <a:off x="4497388" y="1841500"/>
            <a:ext cx="4367212" cy="1627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127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i = 1;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(  i  &lt;= 100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{	      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 System.out.println(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"</a:t>
            </a:r>
            <a:r>
              <a:rPr lang="zh-CN" altLang="zh-CN" dirty="0">
                <a:latin typeface="Arial" panose="020B0604020202020204" pitchFamily="34" charset="0"/>
                <a:ea typeface="黑体" panose="02010609060101010101" pitchFamily="49" charset="-122"/>
              </a:rPr>
              <a:t>好好学习!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");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    i ++;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90183" name="Rectangle 7"/>
          <p:cNvSpPr/>
          <p:nvPr/>
        </p:nvSpPr>
        <p:spPr>
          <a:xfrm>
            <a:off x="5437188" y="2205038"/>
            <a:ext cx="1079500" cy="309562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90184" name="Rectangle 8"/>
          <p:cNvSpPr/>
          <p:nvPr/>
        </p:nvSpPr>
        <p:spPr>
          <a:xfrm>
            <a:off x="5076825" y="2555875"/>
            <a:ext cx="3598863" cy="512763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90185" name="AutoShape 9"/>
          <p:cNvSpPr>
            <a:spLocks noChangeArrowheads="1"/>
          </p:cNvSpPr>
          <p:nvPr/>
        </p:nvSpPr>
        <p:spPr bwMode="auto">
          <a:xfrm>
            <a:off x="611188" y="5759450"/>
            <a:ext cx="498475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编码规范：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缩进、换行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6051550" y="3932238"/>
            <a:ext cx="2552700" cy="2376487"/>
            <a:chOff x="3379" y="2523"/>
            <a:chExt cx="1608" cy="1497"/>
          </a:xfrm>
        </p:grpSpPr>
        <p:sp>
          <p:nvSpPr>
            <p:cNvPr id="26634" name="AutoShape 11"/>
            <p:cNvSpPr/>
            <p:nvPr/>
          </p:nvSpPr>
          <p:spPr>
            <a:xfrm>
              <a:off x="3515" y="3430"/>
              <a:ext cx="1225" cy="236"/>
            </a:xfrm>
            <a:prstGeom prst="flowChartProcess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循环操作 </a:t>
              </a:r>
              <a:endPara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6635" name="AutoShape 12"/>
            <p:cNvSpPr/>
            <p:nvPr/>
          </p:nvSpPr>
          <p:spPr>
            <a:xfrm>
              <a:off x="3470" y="2812"/>
              <a:ext cx="1270" cy="394"/>
            </a:xfrm>
            <a:prstGeom prst="flowChartDecision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循环条件 </a:t>
              </a:r>
              <a:endPara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6636" name="Line 13"/>
            <p:cNvSpPr/>
            <p:nvPr/>
          </p:nvSpPr>
          <p:spPr>
            <a:xfrm flipH="1">
              <a:off x="4115" y="3206"/>
              <a:ext cx="0" cy="237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6637" name="Line 14"/>
            <p:cNvSpPr/>
            <p:nvPr/>
          </p:nvSpPr>
          <p:spPr>
            <a:xfrm flipH="1">
              <a:off x="3379" y="3784"/>
              <a:ext cx="736" cy="9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38" name="Line 15"/>
            <p:cNvSpPr/>
            <p:nvPr/>
          </p:nvSpPr>
          <p:spPr>
            <a:xfrm flipV="1">
              <a:off x="3379" y="2750"/>
              <a:ext cx="0" cy="1051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39" name="Line 16"/>
            <p:cNvSpPr/>
            <p:nvPr/>
          </p:nvSpPr>
          <p:spPr>
            <a:xfrm flipV="1">
              <a:off x="3379" y="2733"/>
              <a:ext cx="736" cy="17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6640" name="Line 17"/>
            <p:cNvSpPr/>
            <p:nvPr/>
          </p:nvSpPr>
          <p:spPr>
            <a:xfrm>
              <a:off x="4115" y="2523"/>
              <a:ext cx="0" cy="289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6641" name="Line 18"/>
            <p:cNvSpPr/>
            <p:nvPr/>
          </p:nvSpPr>
          <p:spPr>
            <a:xfrm>
              <a:off x="4115" y="3679"/>
              <a:ext cx="0" cy="105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42" name="Line 19"/>
            <p:cNvSpPr/>
            <p:nvPr/>
          </p:nvSpPr>
          <p:spPr>
            <a:xfrm flipH="1" flipV="1">
              <a:off x="4740" y="3022"/>
              <a:ext cx="181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43" name="Line 20"/>
            <p:cNvSpPr/>
            <p:nvPr/>
          </p:nvSpPr>
          <p:spPr>
            <a:xfrm>
              <a:off x="4921" y="3022"/>
              <a:ext cx="0" cy="893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44" name="Line 21"/>
            <p:cNvSpPr/>
            <p:nvPr/>
          </p:nvSpPr>
          <p:spPr>
            <a:xfrm flipH="1">
              <a:off x="4115" y="3915"/>
              <a:ext cx="806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45" name="Line 22"/>
            <p:cNvSpPr/>
            <p:nvPr/>
          </p:nvSpPr>
          <p:spPr>
            <a:xfrm>
              <a:off x="4115" y="3915"/>
              <a:ext cx="0" cy="105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6646" name="Rectangle 23"/>
            <p:cNvSpPr/>
            <p:nvPr/>
          </p:nvSpPr>
          <p:spPr>
            <a:xfrm>
              <a:off x="4129" y="3146"/>
              <a:ext cx="2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真</a:t>
              </a:r>
              <a:endPara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6647" name="Rectangle 24"/>
            <p:cNvSpPr/>
            <p:nvPr/>
          </p:nvSpPr>
          <p:spPr>
            <a:xfrm>
              <a:off x="4711" y="2783"/>
              <a:ext cx="2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假</a:t>
              </a:r>
              <a:endPara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6648" name="Rectangle 25"/>
          <p:cNvSpPr/>
          <p:nvPr/>
        </p:nvSpPr>
        <p:spPr>
          <a:xfrm>
            <a:off x="3816350" y="260350"/>
            <a:ext cx="532765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r>
              <a:rPr lang="en-US" altLang="zh-CN" sz="36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zh-CN" altLang="en-US" sz="36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循环结构</a:t>
            </a:r>
            <a:endParaRPr lang="zh-CN" altLang="en-US" sz="36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690202" name="Picture 26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313" y="9810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9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9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9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9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9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8">
                                            <p:txEl>
                                              <p:charRg st="7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0178">
                                            <p:txEl>
                                              <p:charRg st="7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9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0179" grpId="0" animBg="1"/>
      <p:bldP spid="690180" grpId="0" animBg="1"/>
      <p:bldP spid="690181" grpId="0" animBg="1"/>
      <p:bldP spid="690183" grpId="0" animBg="1"/>
      <p:bldP spid="690184" grpId="0" animBg="1"/>
      <p:bldP spid="69018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Text Box 2"/>
          <p:cNvSpPr txBox="1"/>
          <p:nvPr/>
        </p:nvSpPr>
        <p:spPr>
          <a:xfrm>
            <a:off x="8959850" y="1158875"/>
            <a:ext cx="1841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r" fontAlgn="b"/>
            <a:endParaRPr lang="zh-CN" altLang="zh-CN" sz="4400" dirty="0">
              <a:solidFill>
                <a:schemeClr val="tx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8674" name="AutoShape 3"/>
          <p:cNvSpPr/>
          <p:nvPr/>
        </p:nvSpPr>
        <p:spPr>
          <a:xfrm>
            <a:off x="900113" y="2276475"/>
            <a:ext cx="3317875" cy="1627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127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marL="224155" indent="-224155"/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do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循环操作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( </a:t>
            </a:r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循环条件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97348" name="AutoShape 4"/>
          <p:cNvSpPr>
            <a:spLocks noChangeArrowheads="1"/>
          </p:cNvSpPr>
          <p:nvPr/>
        </p:nvSpPr>
        <p:spPr bwMode="auto">
          <a:xfrm>
            <a:off x="2195513" y="2205038"/>
            <a:ext cx="2808288" cy="398463"/>
          </a:xfrm>
          <a:prstGeom prst="wedgeRoundRectCallout">
            <a:avLst>
              <a:gd name="adj1" fmla="val -44065"/>
              <a:gd name="adj2" fmla="val 123065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先执行一遍循环操作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97349" name="AutoShape 5"/>
          <p:cNvSpPr>
            <a:spLocks noChangeArrowheads="1"/>
          </p:cNvSpPr>
          <p:nvPr/>
        </p:nvSpPr>
        <p:spPr bwMode="auto">
          <a:xfrm>
            <a:off x="1835150" y="4508500"/>
            <a:ext cx="3240088" cy="693738"/>
          </a:xfrm>
          <a:prstGeom prst="wedgeRoundRectCallout">
            <a:avLst>
              <a:gd name="adj1" fmla="val -36282"/>
              <a:gd name="adj2" fmla="val -162588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符合条件，循环继续执行；否则，循环退出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28677" name="Group 6"/>
          <p:cNvGrpSpPr/>
          <p:nvPr/>
        </p:nvGrpSpPr>
        <p:grpSpPr>
          <a:xfrm>
            <a:off x="5795963" y="1700213"/>
            <a:ext cx="2592387" cy="2449512"/>
            <a:chOff x="3152" y="1071"/>
            <a:chExt cx="1633" cy="1543"/>
          </a:xfrm>
        </p:grpSpPr>
        <p:sp>
          <p:nvSpPr>
            <p:cNvPr id="28678" name="Line 7"/>
            <p:cNvSpPr/>
            <p:nvPr/>
          </p:nvSpPr>
          <p:spPr>
            <a:xfrm>
              <a:off x="4105" y="2295"/>
              <a:ext cx="0" cy="319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8679" name="AutoShape 8"/>
            <p:cNvSpPr/>
            <p:nvPr/>
          </p:nvSpPr>
          <p:spPr>
            <a:xfrm>
              <a:off x="3606" y="1380"/>
              <a:ext cx="1179" cy="236"/>
            </a:xfrm>
            <a:prstGeom prst="flowChartProcess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lang="zh-CN" altLang="en-US" sz="2000" dirty="0">
                  <a:latin typeface="Arial" panose="020B0604020202020204" pitchFamily="34" charset="0"/>
                  <a:ea typeface="黑体" panose="02010609060101010101" pitchFamily="49" charset="-122"/>
                </a:rPr>
                <a:t>循环操作 </a:t>
              </a:r>
              <a:endParaRPr lang="zh-CN" altLang="en-US" sz="20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8680" name="Line 9"/>
            <p:cNvSpPr/>
            <p:nvPr/>
          </p:nvSpPr>
          <p:spPr>
            <a:xfrm flipH="1">
              <a:off x="3152" y="2069"/>
              <a:ext cx="318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81" name="Line 10"/>
            <p:cNvSpPr/>
            <p:nvPr/>
          </p:nvSpPr>
          <p:spPr>
            <a:xfrm flipV="1">
              <a:off x="3152" y="1253"/>
              <a:ext cx="0" cy="824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82" name="Line 11"/>
            <p:cNvSpPr/>
            <p:nvPr/>
          </p:nvSpPr>
          <p:spPr>
            <a:xfrm>
              <a:off x="3152" y="1253"/>
              <a:ext cx="953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8683" name="Line 12"/>
            <p:cNvSpPr/>
            <p:nvPr/>
          </p:nvSpPr>
          <p:spPr>
            <a:xfrm>
              <a:off x="4105" y="1071"/>
              <a:ext cx="0" cy="335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8684" name="AutoShape 13"/>
            <p:cNvSpPr/>
            <p:nvPr/>
          </p:nvSpPr>
          <p:spPr>
            <a:xfrm>
              <a:off x="3470" y="1888"/>
              <a:ext cx="1315" cy="394"/>
            </a:xfrm>
            <a:prstGeom prst="flowChartDecision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lang="zh-CN" altLang="en-US" sz="2000" dirty="0">
                  <a:latin typeface="Arial" panose="020B0604020202020204" pitchFamily="34" charset="0"/>
                  <a:ea typeface="黑体" panose="02010609060101010101" pitchFamily="49" charset="-122"/>
                </a:rPr>
                <a:t>循环条件 </a:t>
              </a:r>
              <a:endParaRPr lang="zh-CN" altLang="en-US" sz="20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8685" name="Rectangle 14"/>
            <p:cNvSpPr/>
            <p:nvPr/>
          </p:nvSpPr>
          <p:spPr>
            <a:xfrm>
              <a:off x="3152" y="1797"/>
              <a:ext cx="2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zh-CN" altLang="en-US" sz="2000" dirty="0">
                  <a:latin typeface="Arial" panose="020B0604020202020204" pitchFamily="34" charset="0"/>
                  <a:ea typeface="黑体" panose="02010609060101010101" pitchFamily="49" charset="-122"/>
                </a:rPr>
                <a:t>真</a:t>
              </a:r>
              <a:endParaRPr lang="zh-CN" altLang="en-US" sz="20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8686" name="Rectangle 15"/>
            <p:cNvSpPr/>
            <p:nvPr/>
          </p:nvSpPr>
          <p:spPr>
            <a:xfrm>
              <a:off x="4105" y="2341"/>
              <a:ext cx="2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zh-CN" altLang="en-US" sz="2000" dirty="0">
                  <a:latin typeface="Arial" panose="020B0604020202020204" pitchFamily="34" charset="0"/>
                  <a:ea typeface="黑体" panose="02010609060101010101" pitchFamily="49" charset="-122"/>
                </a:rPr>
                <a:t>假</a:t>
              </a:r>
              <a:endParaRPr lang="zh-CN" altLang="en-US" sz="20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8687" name="Line 16"/>
            <p:cNvSpPr/>
            <p:nvPr/>
          </p:nvSpPr>
          <p:spPr>
            <a:xfrm>
              <a:off x="4105" y="1616"/>
              <a:ext cx="0" cy="289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28688" name="Rectangle 17"/>
          <p:cNvSpPr/>
          <p:nvPr/>
        </p:nvSpPr>
        <p:spPr>
          <a:xfrm>
            <a:off x="457200" y="274638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endParaRPr lang="zh-CN" altLang="zh-CN" sz="40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8689" name="Rectangle 18"/>
          <p:cNvSpPr/>
          <p:nvPr/>
        </p:nvSpPr>
        <p:spPr>
          <a:xfrm>
            <a:off x="914400" y="260350"/>
            <a:ext cx="8229600" cy="5048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r>
              <a:rPr lang="en-US" altLang="zh-CN" sz="40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do-while</a:t>
            </a:r>
            <a:r>
              <a:rPr lang="zh-CN" altLang="en-US" sz="40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循环结构</a:t>
            </a:r>
            <a:endParaRPr lang="zh-CN" altLang="en-US" sz="40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28690" name="Picture 19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88" y="11969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97364" name="Rectangle 20"/>
          <p:cNvSpPr/>
          <p:nvPr/>
        </p:nvSpPr>
        <p:spPr>
          <a:xfrm>
            <a:off x="1042988" y="5445125"/>
            <a:ext cx="4392612" cy="5762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特点：先执行，再判断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97365" name="AutoShape 21"/>
          <p:cNvSpPr>
            <a:spLocks noChangeArrowheads="1"/>
          </p:cNvSpPr>
          <p:nvPr/>
        </p:nvSpPr>
        <p:spPr bwMode="auto">
          <a:xfrm>
            <a:off x="3635375" y="3656013"/>
            <a:ext cx="1944688" cy="398463"/>
          </a:xfrm>
          <a:prstGeom prst="wedgeRoundRectCallout">
            <a:avLst>
              <a:gd name="adj1" fmla="val -77431"/>
              <a:gd name="adj2" fmla="val -47213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分号不可少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9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9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9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348" grpId="0" bldLvl="0" animBg="1"/>
      <p:bldP spid="697349" grpId="0" bldLvl="0" animBg="1"/>
      <p:bldP spid="697364" grpId="0"/>
      <p:bldP spid="697365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1442" name="Rectangle 2"/>
          <p:cNvSpPr>
            <a:spLocks noGrp="1"/>
          </p:cNvSpPr>
          <p:nvPr>
            <p:ph idx="1"/>
          </p:nvPr>
        </p:nvSpPr>
        <p:spPr>
          <a:xfrm>
            <a:off x="684213" y="1412875"/>
            <a:ext cx="8229600" cy="5040313"/>
          </a:xfrm>
        </p:spPr>
        <p:txBody>
          <a:bodyPr wrap="square" lIns="91440" tIns="45720" rIns="91440" bIns="45720" anchor="t" anchorCtr="0"/>
          <a:p>
            <a:pPr eaLnBrk="1" hangingPunct="1"/>
            <a:r>
              <a:rPr lang="en-US" altLang="zh-CN" dirty="0"/>
              <a:t>while</a:t>
            </a:r>
            <a:r>
              <a:rPr lang="zh-CN" altLang="en-US" dirty="0"/>
              <a:t>循环和</a:t>
            </a:r>
            <a:r>
              <a:rPr lang="en-US" altLang="zh-CN" dirty="0"/>
              <a:t>do-while</a:t>
            </a:r>
            <a:r>
              <a:rPr lang="zh-CN" altLang="en-US" dirty="0"/>
              <a:t>循环的区别</a:t>
            </a:r>
            <a:endParaRPr lang="zh-CN" altLang="en-US" dirty="0"/>
          </a:p>
          <a:p>
            <a:pPr lvl="1" eaLnBrk="1" hangingPunct="1"/>
            <a:r>
              <a:rPr lang="zh-CN" altLang="en-US" dirty="0"/>
              <a:t>语法不同</a:t>
            </a:r>
            <a:endParaRPr lang="zh-CN" altLang="en-US" dirty="0"/>
          </a:p>
          <a:p>
            <a:pPr lvl="1" eaLnBrk="1" hangingPunct="1"/>
            <a:endParaRPr lang="zh-CN" altLang="en-US" dirty="0"/>
          </a:p>
          <a:p>
            <a:pPr lvl="1" eaLnBrk="1" hangingPunct="1"/>
            <a:endParaRPr lang="zh-CN" altLang="en-US" dirty="0"/>
          </a:p>
          <a:p>
            <a:pPr lvl="1" eaLnBrk="1" hangingPunct="1"/>
            <a:endParaRPr lang="zh-CN" altLang="en-US" dirty="0"/>
          </a:p>
          <a:p>
            <a:pPr lvl="1" eaLnBrk="1" hangingPunct="1"/>
            <a:endParaRPr lang="zh-CN" altLang="en-US" dirty="0"/>
          </a:p>
          <a:p>
            <a:pPr lvl="1" eaLnBrk="1" hangingPunct="1"/>
            <a:endParaRPr lang="zh-CN" altLang="en-US" dirty="0">
              <a:solidFill>
                <a:srgbClr val="FF0000"/>
              </a:solidFill>
            </a:endParaRPr>
          </a:p>
          <a:p>
            <a:pPr lvl="1" eaLnBrk="1" hangingPunct="1"/>
            <a:endParaRPr lang="zh-CN" altLang="en-US" dirty="0">
              <a:solidFill>
                <a:srgbClr val="FF0000"/>
              </a:solidFill>
            </a:endParaRPr>
          </a:p>
          <a:p>
            <a:pPr lvl="1" eaLnBrk="1" hangingPunct="1"/>
            <a:endParaRPr lang="zh-CN" altLang="en-US" dirty="0">
              <a:solidFill>
                <a:srgbClr val="FF0000"/>
              </a:solidFill>
            </a:endParaRPr>
          </a:p>
          <a:p>
            <a:pPr lvl="1" eaLnBrk="1" hangingPunct="1"/>
            <a:r>
              <a:rPr lang="zh-CN" altLang="en-US" dirty="0">
                <a:cs typeface="Times New Roman" panose="02020603050405020304" pitchFamily="18" charset="0"/>
              </a:rPr>
              <a:t>执行次序不同</a:t>
            </a:r>
            <a:r>
              <a:rPr lang="zh-CN" altLang="en-US" dirty="0"/>
              <a:t> </a:t>
            </a:r>
            <a:endParaRPr lang="zh-CN" altLang="en-US" dirty="0"/>
          </a:p>
          <a:p>
            <a:pPr lvl="1" eaLnBrk="1" hangingPunct="1"/>
            <a:r>
              <a:rPr lang="zh-CN" altLang="en-US" dirty="0"/>
              <a:t>初始情况不满足循环条件时</a:t>
            </a:r>
            <a:endParaRPr lang="zh-CN" altLang="en-US" dirty="0"/>
          </a:p>
          <a:p>
            <a:pPr lvl="2" eaLnBrk="1" hangingPunct="1"/>
            <a:r>
              <a:rPr lang="en-US" altLang="zh-CN" dirty="0">
                <a:ea typeface="黑体" panose="02010609060101010101" pitchFamily="49" charset="-122"/>
              </a:rPr>
              <a:t>while</a:t>
            </a:r>
            <a:r>
              <a:rPr lang="zh-CN" altLang="en-US" dirty="0">
                <a:ea typeface="黑体" panose="02010609060101010101" pitchFamily="49" charset="-122"/>
              </a:rPr>
              <a:t>循环一次都不会执行</a:t>
            </a:r>
            <a:endParaRPr lang="zh-CN" altLang="en-US" dirty="0">
              <a:ea typeface="黑体" panose="02010609060101010101" pitchFamily="49" charset="-122"/>
            </a:endParaRPr>
          </a:p>
          <a:p>
            <a:pPr lvl="2" eaLnBrk="1" hangingPunct="1"/>
            <a:r>
              <a:rPr lang="en-US" altLang="zh-CN" dirty="0">
                <a:ea typeface="黑体" panose="02010609060101010101" pitchFamily="49" charset="-122"/>
              </a:rPr>
              <a:t>do-while</a:t>
            </a:r>
            <a:r>
              <a:rPr lang="zh-CN" altLang="en-US" dirty="0">
                <a:ea typeface="黑体" panose="02010609060101010101" pitchFamily="49" charset="-122"/>
              </a:rPr>
              <a:t>循环不管任何情况都</a:t>
            </a:r>
            <a:r>
              <a:rPr lang="zh-CN" altLang="en-US" dirty="0">
                <a:solidFill>
                  <a:srgbClr val="0000FF"/>
                </a:solidFill>
                <a:ea typeface="黑体" panose="02010609060101010101" pitchFamily="49" charset="-122"/>
              </a:rPr>
              <a:t>至少执行一次</a:t>
            </a:r>
            <a:endParaRPr lang="zh-CN" altLang="en-US" dirty="0">
              <a:solidFill>
                <a:srgbClr val="0000FF"/>
              </a:solidFill>
              <a:ea typeface="黑体" panose="02010609060101010101" pitchFamily="49" charset="-122"/>
            </a:endParaRPr>
          </a:p>
        </p:txBody>
      </p:sp>
      <p:sp>
        <p:nvSpPr>
          <p:cNvPr id="30722" name="AutoShape 3"/>
          <p:cNvSpPr/>
          <p:nvPr/>
        </p:nvSpPr>
        <p:spPr>
          <a:xfrm>
            <a:off x="5219700" y="2636838"/>
            <a:ext cx="3173413" cy="1627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127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marL="224155" indent="-224155"/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do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循环操作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循环条件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</a:t>
            </a:r>
            <a:r>
              <a:rPr lang="en-US" altLang="zh-CN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US" altLang="zh-CN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0723" name="AutoShape 4"/>
          <p:cNvSpPr/>
          <p:nvPr/>
        </p:nvSpPr>
        <p:spPr>
          <a:xfrm>
            <a:off x="1116013" y="2636838"/>
            <a:ext cx="3173412" cy="1627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127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marL="224155" indent="-224155"/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循环条件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		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循环操作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224155" indent="-224155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01445" name="AutoShape 5"/>
          <p:cNvSpPr>
            <a:spLocks noChangeArrowheads="1"/>
          </p:cNvSpPr>
          <p:nvPr/>
        </p:nvSpPr>
        <p:spPr bwMode="auto">
          <a:xfrm>
            <a:off x="1331913" y="4365625"/>
            <a:ext cx="2190750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先判断，再执行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01446" name="AutoShape 6"/>
          <p:cNvSpPr>
            <a:spLocks noChangeArrowheads="1"/>
          </p:cNvSpPr>
          <p:nvPr/>
        </p:nvSpPr>
        <p:spPr bwMode="auto">
          <a:xfrm>
            <a:off x="5580063" y="4365625"/>
            <a:ext cx="255111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先执行，再判断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0726" name="Rectangle 7"/>
          <p:cNvSpPr/>
          <p:nvPr/>
        </p:nvSpPr>
        <p:spPr>
          <a:xfrm>
            <a:off x="1150938" y="333375"/>
            <a:ext cx="7993062" cy="533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r>
              <a:rPr lang="en-US" altLang="zh-CN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zh-CN" altLang="en-US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和</a:t>
            </a:r>
            <a:r>
              <a:rPr lang="en-US" altLang="zh-CN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do-while</a:t>
            </a:r>
            <a:endParaRPr lang="en-US" altLang="zh-CN" sz="36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2">
                                            <p:txEl>
                                              <p:charRg st="34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442">
                                            <p:txEl>
                                              <p:charRg st="34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2">
                                            <p:txEl>
                                              <p:charRg st="42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01442">
                                            <p:txEl>
                                              <p:charRg st="42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2">
                                            <p:txEl>
                                              <p:charRg st="55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01442">
                                            <p:txEl>
                                              <p:charRg st="55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2">
                                            <p:txEl>
                                              <p:charRg st="70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01442">
                                            <p:txEl>
                                              <p:charRg st="70" end="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445" grpId="0" animBg="1"/>
      <p:bldP spid="7014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Rectangle 2"/>
          <p:cNvSpPr>
            <a:spLocks noGrp="1"/>
          </p:cNvSpPr>
          <p:nvPr>
            <p:ph type="title"/>
          </p:nvPr>
        </p:nvSpPr>
        <p:spPr>
          <a:xfrm>
            <a:off x="971550" y="188278"/>
            <a:ext cx="8229600" cy="792162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dirty="0"/>
              <a:t>学习目标</a:t>
            </a:r>
            <a:endParaRPr lang="zh-CN" altLang="en-US" sz="3600" dirty="0"/>
          </a:p>
        </p:txBody>
      </p:sp>
      <p:sp>
        <p:nvSpPr>
          <p:cNvPr id="503849" name="Rectangle 41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96975"/>
            <a:ext cx="8640763" cy="51847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掌握程序的三种结构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掌握选择语句的使用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掌握循环语句的使用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掌握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break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，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continue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+mn-ea"/>
                <a:cs typeface="+mn-cs"/>
                <a:sym typeface="+mn-ea"/>
              </a:rPr>
              <a:t>关键字的使用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endParaRPr kumimoji="0" lang="en-US" altLang="zh-CN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1"/>
              </a:buBlip>
              <a:defRPr/>
            </a:pP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1685" name="Rectangle 5"/>
          <p:cNvSpPr/>
          <p:nvPr/>
        </p:nvSpPr>
        <p:spPr>
          <a:xfrm>
            <a:off x="684213" y="1196975"/>
            <a:ext cx="8229600" cy="1295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break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语句，可</a:t>
            </a:r>
            <a:r>
              <a:rPr kumimoji="0" lang="zh-CN" altLang="en-US" sz="28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以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强迫</a:t>
            </a:r>
            <a:r>
              <a:rPr kumimoji="0" lang="zh-CN" altLang="en-US" sz="28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程序中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断循环。当程序执行到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break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语句时，就会离开循环，继续执行循环外的下一条语句。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continue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语句，可以强迫程序跳到循环的起始处。当程序执行到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continue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时，就会回到程序的起点，继续执行循环主体的部分语句。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46" name="Rectangle 11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b="0" dirty="0"/>
              <a:t>中断语句</a:t>
            </a:r>
            <a:endParaRPr lang="zh-CN" altLang="en-US" sz="36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5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1685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5">
                                            <p:txEl>
                                              <p:charRg st="56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1685">
                                            <p:txEl>
                                              <p:charRg st="56" end="1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3730" name="Rectangle 2"/>
          <p:cNvSpPr>
            <a:spLocks noGrp="1"/>
          </p:cNvSpPr>
          <p:nvPr>
            <p:ph idx="1"/>
          </p:nvPr>
        </p:nvSpPr>
        <p:spPr>
          <a:xfrm>
            <a:off x="323850" y="1423988"/>
            <a:ext cx="8820150" cy="4525962"/>
          </a:xfrm>
        </p:spPr>
        <p:txBody>
          <a:bodyPr wrap="square" lIns="91440" tIns="45720" rIns="91440" bIns="45720" anchor="t" anchorCtr="0"/>
          <a:p>
            <a:pPr eaLnBrk="1" hangingPunct="1"/>
            <a:r>
              <a:rPr lang="en-US" altLang="zh-CN" dirty="0"/>
              <a:t>break</a:t>
            </a:r>
            <a:r>
              <a:rPr lang="zh-CN" altLang="en-US" dirty="0"/>
              <a:t>：改变程序控制流</a:t>
            </a:r>
            <a:endParaRPr lang="zh-CN" altLang="en-US" dirty="0"/>
          </a:p>
          <a:p>
            <a:pPr lvl="1" eaLnBrk="1" hangingPunct="1"/>
            <a:r>
              <a:rPr lang="zh-CN" altLang="en-US" dirty="0"/>
              <a:t>用于</a:t>
            </a:r>
            <a:r>
              <a:rPr lang="en-US" altLang="zh-CN" dirty="0"/>
              <a:t>do-while</a:t>
            </a:r>
            <a:r>
              <a:rPr lang="zh-CN" altLang="en-US" dirty="0"/>
              <a:t>、</a:t>
            </a:r>
            <a:r>
              <a:rPr lang="en-US" altLang="zh-CN" dirty="0"/>
              <a:t>while</a:t>
            </a:r>
            <a:r>
              <a:rPr lang="zh-CN" altLang="en-US" dirty="0"/>
              <a:t>、</a:t>
            </a:r>
            <a:r>
              <a:rPr lang="en-US" altLang="zh-CN" dirty="0"/>
              <a:t>for</a:t>
            </a:r>
            <a:r>
              <a:rPr lang="zh-CN" altLang="en-US" dirty="0"/>
              <a:t>中时，可跳出循环而执行循环后面的语句</a:t>
            </a:r>
            <a:endParaRPr lang="zh-CN" altLang="en-US" dirty="0"/>
          </a:p>
        </p:txBody>
      </p:sp>
      <p:sp>
        <p:nvSpPr>
          <p:cNvPr id="713731" name="AutoShape 3"/>
          <p:cNvSpPr/>
          <p:nvPr/>
        </p:nvSpPr>
        <p:spPr>
          <a:xfrm>
            <a:off x="1136650" y="2708275"/>
            <a:ext cx="6675438" cy="28400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(…)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break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1331913" y="4076700"/>
            <a:ext cx="2136775" cy="1873250"/>
            <a:chOff x="663" y="2069"/>
            <a:chExt cx="1724" cy="1497"/>
          </a:xfrm>
        </p:grpSpPr>
        <p:grpSp>
          <p:nvGrpSpPr>
            <p:cNvPr id="33796" name="Group 5"/>
            <p:cNvGrpSpPr/>
            <p:nvPr/>
          </p:nvGrpSpPr>
          <p:grpSpPr>
            <a:xfrm>
              <a:off x="1701" y="2069"/>
              <a:ext cx="683" cy="1225"/>
              <a:chOff x="1701" y="2069"/>
              <a:chExt cx="683" cy="1225"/>
            </a:xfrm>
          </p:grpSpPr>
          <p:sp>
            <p:nvSpPr>
              <p:cNvPr id="33797" name="Line 6"/>
              <p:cNvSpPr/>
              <p:nvPr/>
            </p:nvSpPr>
            <p:spPr>
              <a:xfrm>
                <a:off x="1701" y="2069"/>
                <a:ext cx="681" cy="0"/>
              </a:xfrm>
              <a:prstGeom prst="line">
                <a:avLst/>
              </a:prstGeom>
              <a:ln w="317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798" name="Line 7"/>
              <p:cNvSpPr/>
              <p:nvPr/>
            </p:nvSpPr>
            <p:spPr>
              <a:xfrm>
                <a:off x="2384" y="2069"/>
                <a:ext cx="0" cy="1225"/>
              </a:xfrm>
              <a:prstGeom prst="line">
                <a:avLst/>
              </a:prstGeom>
              <a:ln w="317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33799" name="Line 8"/>
            <p:cNvSpPr/>
            <p:nvPr/>
          </p:nvSpPr>
          <p:spPr>
            <a:xfrm flipH="1">
              <a:off x="663" y="3288"/>
              <a:ext cx="1724" cy="0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00" name="Line 9"/>
            <p:cNvSpPr/>
            <p:nvPr/>
          </p:nvSpPr>
          <p:spPr>
            <a:xfrm>
              <a:off x="673" y="3294"/>
              <a:ext cx="0" cy="272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713738" name="Text Box 10"/>
          <p:cNvSpPr txBox="1"/>
          <p:nvPr/>
        </p:nvSpPr>
        <p:spPr>
          <a:xfrm>
            <a:off x="3594100" y="4076700"/>
            <a:ext cx="458788" cy="1800225"/>
          </a:xfrm>
          <a:prstGeom prst="rect">
            <a:avLst/>
          </a:prstGeom>
          <a:noFill/>
          <a:ln w="9525">
            <a:noFill/>
          </a:ln>
        </p:spPr>
        <p:txBody>
          <a:bodyPr vert="eaVert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跳出整个循环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13739" name="AutoShape 11"/>
          <p:cNvSpPr>
            <a:spLocks noChangeArrowheads="1"/>
          </p:cNvSpPr>
          <p:nvPr/>
        </p:nvSpPr>
        <p:spPr bwMode="auto">
          <a:xfrm>
            <a:off x="4284663" y="2879725"/>
            <a:ext cx="2592388" cy="693738"/>
          </a:xfrm>
          <a:prstGeom prst="wedgeRoundRectCallout">
            <a:avLst>
              <a:gd name="adj1" fmla="val -57718"/>
              <a:gd name="adj2" fmla="val 105713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break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通常在循环中与条件语句一起使用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3803" name="Rectangle 12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break</a:t>
            </a:r>
            <a:r>
              <a:rPr lang="zh-CN" altLang="en-US" sz="3600" b="0" dirty="0"/>
              <a:t>语句格式</a:t>
            </a:r>
            <a:endParaRPr lang="zh-CN" altLang="en-US" sz="36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3730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charRg st="14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3730">
                                            <p:txEl>
                                              <p:charRg st="14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31" grpId="0" animBg="1"/>
      <p:bldP spid="713738" grpId="0"/>
      <p:bldP spid="7137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Rectangle 2"/>
          <p:cNvSpPr>
            <a:spLocks noGrp="1"/>
          </p:cNvSpPr>
          <p:nvPr>
            <p:ph idx="1"/>
          </p:nvPr>
        </p:nvSpPr>
        <p:spPr>
          <a:xfrm>
            <a:off x="735013" y="1196975"/>
            <a:ext cx="8229600" cy="1079500"/>
          </a:xfrm>
        </p:spPr>
        <p:txBody>
          <a:bodyPr wrap="square" lIns="91440" tIns="45720" rIns="91440" bIns="45720" anchor="t" anchorCtr="0"/>
          <a:p>
            <a:pPr lvl="1" eaLnBrk="1" hangingPunct="1">
              <a:buNone/>
            </a:pPr>
            <a:r>
              <a:rPr lang="en-US" altLang="zh-CN" sz="2400" dirty="0"/>
              <a:t>   </a:t>
            </a:r>
            <a:endParaRPr lang="en-US" altLang="zh-CN" dirty="0"/>
          </a:p>
        </p:txBody>
      </p:sp>
      <p:sp>
        <p:nvSpPr>
          <p:cNvPr id="35842" name="Rectangle 3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576263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break</a:t>
            </a:r>
            <a:r>
              <a:rPr lang="zh-CN" altLang="en-US" sz="3600" b="0" dirty="0"/>
              <a:t>语句</a:t>
            </a:r>
            <a:endParaRPr lang="en-US" altLang="zh-CN" sz="3600" b="0" dirty="0"/>
          </a:p>
        </p:txBody>
      </p:sp>
      <p:pic>
        <p:nvPicPr>
          <p:cNvPr id="715780" name="Picture 4" descr="分析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88" y="4292600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4" name="Picture 5" descr="问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11969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5782" name="Rectangle 6"/>
          <p:cNvSpPr/>
          <p:nvPr/>
        </p:nvSpPr>
        <p:spPr>
          <a:xfrm>
            <a:off x="1476375" y="1125538"/>
            <a:ext cx="7199313" cy="48958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模拟银行登录，判断用户名，密码是否正确。如果输入错误超过</a:t>
            </a: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次，则程序结束。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比较用户名密码是否正确，输入错误超过</a:t>
            </a: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次，使用</a:t>
            </a: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break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语句跳出循环。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endParaRPr lang="en-US" altLang="zh-CN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2">
                                            <p:txEl>
                                              <p:charRg st="43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5782">
                                            <p:txEl>
                                              <p:charRg st="43" end="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2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5782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9874" name="Rectangle 2"/>
          <p:cNvSpPr>
            <a:spLocks noGrp="1"/>
          </p:cNvSpPr>
          <p:nvPr>
            <p:ph idx="1"/>
          </p:nvPr>
        </p:nvSpPr>
        <p:spPr>
          <a:xfrm>
            <a:off x="468313" y="1268413"/>
            <a:ext cx="8675687" cy="4525962"/>
          </a:xfrm>
        </p:spPr>
        <p:txBody>
          <a:bodyPr wrap="square" lIns="91440" tIns="45720" rIns="91440" bIns="45720" anchor="t" anchorCtr="0"/>
          <a:p>
            <a:pPr eaLnBrk="1" hangingPunct="1"/>
            <a:r>
              <a:rPr lang="en-US" altLang="zh-CN" dirty="0"/>
              <a:t>continue </a:t>
            </a:r>
            <a:r>
              <a:rPr lang="zh-CN" altLang="en-US" dirty="0"/>
              <a:t>：只能用在循环里</a:t>
            </a:r>
            <a:endParaRPr lang="zh-CN" altLang="en-US" dirty="0"/>
          </a:p>
          <a:p>
            <a:pPr eaLnBrk="1" hangingPunct="1">
              <a:lnSpc>
                <a:spcPct val="120000"/>
              </a:lnSpc>
            </a:pPr>
            <a:r>
              <a:rPr lang="en-US" altLang="zh-CN" dirty="0"/>
              <a:t>continue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zh-CN" altLang="en-US" dirty="0"/>
              <a:t>作用：跳过循环体中剩余的语句而执行下一次循环</a:t>
            </a:r>
            <a:endParaRPr lang="zh-CN" altLang="en-US" dirty="0"/>
          </a:p>
          <a:p>
            <a:pPr eaLnBrk="1" hangingPunct="1"/>
            <a:endParaRPr lang="en-US" altLang="zh-CN" dirty="0"/>
          </a:p>
        </p:txBody>
      </p:sp>
      <p:sp>
        <p:nvSpPr>
          <p:cNvPr id="36866" name="AutoShape 3"/>
          <p:cNvSpPr/>
          <p:nvPr/>
        </p:nvSpPr>
        <p:spPr>
          <a:xfrm>
            <a:off x="833438" y="2924175"/>
            <a:ext cx="3594100" cy="3170238"/>
          </a:xfrm>
          <a:prstGeom prst="roundRect">
            <a:avLst>
              <a:gd name="adj" fmla="val 8477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while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(…) 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continue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1749425" y="2924175"/>
            <a:ext cx="1166813" cy="2017713"/>
            <a:chOff x="4085" y="866"/>
            <a:chExt cx="866" cy="1455"/>
          </a:xfrm>
        </p:grpSpPr>
        <p:sp>
          <p:nvSpPr>
            <p:cNvPr id="36868" name="Line 5"/>
            <p:cNvSpPr/>
            <p:nvPr/>
          </p:nvSpPr>
          <p:spPr>
            <a:xfrm flipH="1">
              <a:off x="4694" y="2321"/>
              <a:ext cx="257" cy="0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36869" name="Group 6"/>
            <p:cNvGrpSpPr/>
            <p:nvPr/>
          </p:nvGrpSpPr>
          <p:grpSpPr>
            <a:xfrm>
              <a:off x="4085" y="866"/>
              <a:ext cx="859" cy="1451"/>
              <a:chOff x="4105" y="890"/>
              <a:chExt cx="859" cy="1451"/>
            </a:xfrm>
          </p:grpSpPr>
          <p:grpSp>
            <p:nvGrpSpPr>
              <p:cNvPr id="36870" name="Group 7"/>
              <p:cNvGrpSpPr/>
              <p:nvPr/>
            </p:nvGrpSpPr>
            <p:grpSpPr>
              <a:xfrm>
                <a:off x="4105" y="890"/>
                <a:ext cx="859" cy="1451"/>
                <a:chOff x="1701" y="2069"/>
                <a:chExt cx="683" cy="1225"/>
              </a:xfrm>
            </p:grpSpPr>
            <p:sp>
              <p:nvSpPr>
                <p:cNvPr id="36871" name="Line 8"/>
                <p:cNvSpPr/>
                <p:nvPr/>
              </p:nvSpPr>
              <p:spPr>
                <a:xfrm>
                  <a:off x="1701" y="2069"/>
                  <a:ext cx="681" cy="0"/>
                </a:xfrm>
                <a:prstGeom prst="line">
                  <a:avLst/>
                </a:prstGeom>
                <a:ln w="317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36872" name="Line 9"/>
                <p:cNvSpPr/>
                <p:nvPr/>
              </p:nvSpPr>
              <p:spPr>
                <a:xfrm>
                  <a:off x="2384" y="2069"/>
                  <a:ext cx="0" cy="1225"/>
                </a:xfrm>
                <a:prstGeom prst="line">
                  <a:avLst/>
                </a:prstGeom>
                <a:ln w="317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36873" name="Line 10"/>
              <p:cNvSpPr/>
              <p:nvPr/>
            </p:nvSpPr>
            <p:spPr>
              <a:xfrm>
                <a:off x="4111" y="890"/>
                <a:ext cx="0" cy="181"/>
              </a:xfrm>
              <a:prstGeom prst="line">
                <a:avLst/>
              </a:prstGeom>
              <a:ln w="317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</p:grpSp>
      <p:sp>
        <p:nvSpPr>
          <p:cNvPr id="719883" name="Text Box 11"/>
          <p:cNvSpPr txBox="1"/>
          <p:nvPr/>
        </p:nvSpPr>
        <p:spPr>
          <a:xfrm>
            <a:off x="3089275" y="3141663"/>
            <a:ext cx="458788" cy="2087562"/>
          </a:xfrm>
          <a:prstGeom prst="rect">
            <a:avLst/>
          </a:prstGeom>
          <a:noFill/>
          <a:ln w="9525">
            <a:noFill/>
          </a:ln>
        </p:spPr>
        <p:txBody>
          <a:bodyPr vert="eaVert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继续下一次循环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19884" name="AutoShape 12"/>
          <p:cNvSpPr>
            <a:spLocks noChangeArrowheads="1"/>
          </p:cNvSpPr>
          <p:nvPr/>
        </p:nvSpPr>
        <p:spPr bwMode="auto">
          <a:xfrm>
            <a:off x="2339975" y="5876925"/>
            <a:ext cx="2592388" cy="693738"/>
          </a:xfrm>
          <a:prstGeom prst="wedgeRoundRectCallout">
            <a:avLst>
              <a:gd name="adj1" fmla="val -51958"/>
              <a:gd name="adj2" fmla="val -170366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通常与条件语句一起使用，加速循环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19885" name="AutoShape 13"/>
          <p:cNvSpPr/>
          <p:nvPr/>
        </p:nvSpPr>
        <p:spPr>
          <a:xfrm>
            <a:off x="5003800" y="2924175"/>
            <a:ext cx="3903663" cy="26019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for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(int i = 0; i&lt;10;i++){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跑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400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米；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（！口渴）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{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  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continue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;  //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不喝水，继续跑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接过水壶，喝水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19886" name="AutoShape 14"/>
          <p:cNvSpPr/>
          <p:nvPr/>
        </p:nvSpPr>
        <p:spPr>
          <a:xfrm>
            <a:off x="4067175" y="4076700"/>
            <a:ext cx="1223963" cy="576263"/>
          </a:xfrm>
          <a:prstGeom prst="rightArrow">
            <a:avLst>
              <a:gd name="adj1" fmla="val 49861"/>
              <a:gd name="adj2" fmla="val 5309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6350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9887" name="Text Box 15"/>
          <p:cNvSpPr txBox="1"/>
          <p:nvPr/>
        </p:nvSpPr>
        <p:spPr>
          <a:xfrm>
            <a:off x="4356100" y="3789363"/>
            <a:ext cx="8636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示例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6879" name="Rectangle 16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continue</a:t>
            </a:r>
            <a:r>
              <a:rPr lang="zh-CN" altLang="en-US" sz="3600" b="0" dirty="0"/>
              <a:t>语句</a:t>
            </a:r>
            <a:endParaRPr lang="zh-CN" altLang="en-US" sz="36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4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9874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4">
                                            <p:txEl>
                                              <p:charRg st="18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9874">
                                            <p:txEl>
                                              <p:charRg st="18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1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1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83" grpId="0"/>
      <p:bldP spid="719884" grpId="0" animBg="1"/>
      <p:bldP spid="719885" grpId="0" animBg="1"/>
      <p:bldP spid="719886" grpId="0" animBg="1"/>
      <p:bldP spid="71988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Rectangle 6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576263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continue</a:t>
            </a:r>
            <a:r>
              <a:rPr lang="zh-CN" altLang="en-US" sz="3600" b="0" dirty="0"/>
              <a:t>语句</a:t>
            </a:r>
            <a:endParaRPr lang="zh-CN" altLang="en-US" sz="3600" b="0" dirty="0"/>
          </a:p>
        </p:txBody>
      </p:sp>
      <p:grpSp>
        <p:nvGrpSpPr>
          <p:cNvPr id="2" name="Group 8"/>
          <p:cNvGrpSpPr/>
          <p:nvPr/>
        </p:nvGrpSpPr>
        <p:grpSpPr>
          <a:xfrm>
            <a:off x="1744663" y="5975350"/>
            <a:ext cx="5184775" cy="463550"/>
            <a:chOff x="1837" y="3748"/>
            <a:chExt cx="3266" cy="292"/>
          </a:xfrm>
        </p:grpSpPr>
        <p:sp>
          <p:nvSpPr>
            <p:cNvPr id="38915" name="AutoShape 9"/>
            <p:cNvSpPr/>
            <p:nvPr/>
          </p:nvSpPr>
          <p:spPr>
            <a:xfrm>
              <a:off x="1837" y="3748"/>
              <a:ext cx="3266" cy="272"/>
            </a:xfrm>
            <a:prstGeom prst="flowChartAlternateProcess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A1DFED"/>
                </a:gs>
              </a:gsLst>
              <a:lin ang="5400000" scaled="1"/>
              <a:tileRect/>
            </a:gradFill>
            <a:ln w="31750" cap="flat" cmpd="sng">
              <a:solidFill>
                <a:srgbClr val="00808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1C99C6">
                  <a:alpha val="50000"/>
                </a:srgbClr>
              </a:prstShdw>
            </a:effectLst>
          </p:spPr>
          <p:txBody>
            <a:bodyPr wrap="none" anchor="ctr" anchorCtr="0"/>
            <a:p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38916" name="Picture 10" descr="说话气泡new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73" y="3748"/>
              <a:ext cx="418" cy="292"/>
            </a:xfrm>
            <a:prstGeom prst="rect">
              <a:avLst/>
            </a:prstGeom>
            <a:noFill/>
            <a:ln w="9525">
              <a:noFill/>
            </a:ln>
            <a:effectLst>
              <a:prstShdw prst="shdw13" dist="12700" dir="10800000">
                <a:srgbClr val="0099FF">
                  <a:alpha val="50000"/>
                </a:srgbClr>
              </a:prstShdw>
            </a:effectLst>
          </p:spPr>
        </p:pic>
        <p:sp>
          <p:nvSpPr>
            <p:cNvPr id="38917" name="Text Box 11"/>
            <p:cNvSpPr txBox="1"/>
            <p:nvPr/>
          </p:nvSpPr>
          <p:spPr>
            <a:xfrm>
              <a:off x="2360" y="3748"/>
              <a:ext cx="2516" cy="231"/>
            </a:xfrm>
            <a:prstGeom prst="rect">
              <a:avLst/>
            </a:prstGeom>
            <a:noFill/>
            <a:ln w="19050">
              <a:noFill/>
            </a:ln>
          </p:spPr>
          <p:txBody>
            <a:bodyPr anchor="t" anchorCtr="0">
              <a:spAutoFit/>
            </a:bodyPr>
            <a:p>
              <a:pPr algn="ctr"/>
              <a:r>
                <a:rPr lang="zh-CN" altLang="en-US" dirty="0">
                  <a:latin typeface="Arial" panose="020B0604020202020204" pitchFamily="34" charset="0"/>
                  <a:ea typeface="黑体" panose="02010609060101010101" pitchFamily="49" charset="-122"/>
                </a:rPr>
                <a:t>演示示例：使用</a:t>
              </a:r>
              <a:r>
                <a:rPr lang="en-US" altLang="zh-CN" dirty="0">
                  <a:latin typeface="Arial" panose="020B0604020202020204" pitchFamily="34" charset="0"/>
                  <a:ea typeface="黑体" panose="02010609060101010101" pitchFamily="49" charset="-122"/>
                </a:rPr>
                <a:t>continue</a:t>
              </a:r>
              <a:r>
                <a:rPr lang="zh-CN" altLang="en-US" dirty="0">
                  <a:latin typeface="Arial" panose="020B0604020202020204" pitchFamily="34" charset="0"/>
                  <a:ea typeface="黑体" panose="02010609060101010101" pitchFamily="49" charset="-122"/>
                </a:rPr>
                <a:t>语句</a:t>
              </a:r>
              <a:endParaRPr lang="zh-CN" altLang="en-US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pic>
        <p:nvPicPr>
          <p:cNvPr id="38918" name="Picture 6" descr="问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1969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19" name="文本框 3"/>
          <p:cNvSpPr txBox="1"/>
          <p:nvPr/>
        </p:nvSpPr>
        <p:spPr>
          <a:xfrm>
            <a:off x="833438" y="2101850"/>
            <a:ext cx="6596062" cy="9445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计算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到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100</a:t>
            </a:r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的和，要求跳过所有个位为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3 </a:t>
            </a:r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的数？</a:t>
            </a: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Rectangle 2"/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</p:spPr>
        <p:txBody>
          <a:bodyPr wrap="square" lIns="91440" tIns="45720" rIns="91440" bIns="45720" anchor="t" anchorCtr="0"/>
          <a:p>
            <a:pPr eaLnBrk="1" hangingPunct="1">
              <a:buNone/>
            </a:pPr>
            <a:endParaRPr lang="en-US" altLang="zh-CN" sz="1800" dirty="0"/>
          </a:p>
          <a:p>
            <a:pPr eaLnBrk="1" hangingPunct="1"/>
            <a:r>
              <a:rPr lang="zh-CN" altLang="en-US" dirty="0"/>
              <a:t>使用场合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break</a:t>
            </a:r>
            <a:r>
              <a:rPr lang="zh-CN" altLang="en-US" dirty="0"/>
              <a:t>可用于</a:t>
            </a:r>
            <a:r>
              <a:rPr lang="en-US" altLang="zh-CN" dirty="0"/>
              <a:t>switch</a:t>
            </a:r>
            <a:r>
              <a:rPr lang="zh-CN" altLang="en-US" dirty="0"/>
              <a:t>结构和循环结构中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continue</a:t>
            </a:r>
            <a:r>
              <a:rPr lang="zh-CN" altLang="en-US" dirty="0"/>
              <a:t>只能用于循环结构中</a:t>
            </a:r>
            <a:endParaRPr lang="zh-CN" altLang="en-US" dirty="0"/>
          </a:p>
          <a:p>
            <a:pPr eaLnBrk="1" hangingPunct="1"/>
            <a:endParaRPr lang="zh-CN" altLang="en-US" dirty="0"/>
          </a:p>
          <a:p>
            <a:pPr eaLnBrk="1" hangingPunct="1"/>
            <a:r>
              <a:rPr lang="zh-CN" altLang="en-US" dirty="0"/>
              <a:t>作用（循环结构中）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break</a:t>
            </a:r>
            <a:r>
              <a:rPr lang="zh-CN" altLang="en-US" dirty="0"/>
              <a:t>语句终止某个循环，程序跳转到循环块外的下一条语句。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continue</a:t>
            </a:r>
            <a:r>
              <a:rPr lang="zh-CN" altLang="en-US" dirty="0"/>
              <a:t>跳出本次循环，进入下一次循环 </a:t>
            </a:r>
            <a:endParaRPr lang="zh-CN" altLang="en-US" dirty="0"/>
          </a:p>
        </p:txBody>
      </p:sp>
      <p:sp>
        <p:nvSpPr>
          <p:cNvPr id="39938" name="Rectangle 3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47625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break</a:t>
            </a:r>
            <a:r>
              <a:rPr lang="zh-CN" altLang="en-US" sz="3600" b="0" dirty="0"/>
              <a:t>和</a:t>
            </a:r>
            <a:r>
              <a:rPr lang="en-US" altLang="zh-CN" sz="3600" b="0" dirty="0"/>
              <a:t>continue</a:t>
            </a:r>
            <a:endParaRPr lang="en-US" altLang="zh-CN" sz="3600" b="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Rectangle 2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792163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dirty="0"/>
              <a:t>总结</a:t>
            </a:r>
            <a:endParaRPr lang="zh-CN" altLang="en-US" sz="3600" dirty="0"/>
          </a:p>
        </p:txBody>
      </p:sp>
      <p:sp>
        <p:nvSpPr>
          <p:cNvPr id="637985" name="Rectangle 33"/>
          <p:cNvSpPr>
            <a:spLocks noGrp="1"/>
          </p:cNvSpPr>
          <p:nvPr>
            <p:ph type="body" sz="half" idx="1"/>
          </p:nvPr>
        </p:nvSpPr>
        <p:spPr>
          <a:xfrm>
            <a:off x="539750" y="1412875"/>
            <a:ext cx="8208963" cy="4321175"/>
          </a:xfrm>
        </p:spPr>
        <p:txBody>
          <a:bodyPr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zh-CN" altLang="en-US" dirty="0"/>
              <a:t>顺序，选择，循环结构</a:t>
            </a:r>
            <a:endParaRPr lang="zh-CN" altLang="en-US" dirty="0"/>
          </a:p>
          <a:p>
            <a:pPr eaLnBrk="1" hangingPunct="1">
              <a:buClrTx/>
              <a:buSzTx/>
              <a:buFontTx/>
            </a:pPr>
            <a:r>
              <a:rPr lang="zh-CN" altLang="en-US" dirty="0"/>
              <a:t>选择结构：</a:t>
            </a:r>
            <a:r>
              <a:rPr lang="en-US" altLang="zh-CN" dirty="0"/>
              <a:t>if,if...else,if...else if...else,switch</a:t>
            </a:r>
            <a:endParaRPr lang="en-US" altLang="zh-CN" dirty="0"/>
          </a:p>
          <a:p>
            <a:pPr eaLnBrk="1" hangingPunct="1">
              <a:buClrTx/>
              <a:buSzTx/>
              <a:buFontTx/>
            </a:pPr>
            <a:r>
              <a:rPr lang="zh-CN" altLang="en-US" dirty="0"/>
              <a:t>循环结构</a:t>
            </a:r>
            <a:r>
              <a:rPr lang="en-US" altLang="zh-CN" dirty="0"/>
              <a:t>:for,do...while,while...</a:t>
            </a:r>
            <a:endParaRPr lang="en-US" altLang="zh-CN" dirty="0"/>
          </a:p>
          <a:p>
            <a:pPr eaLnBrk="1" hangingPunct="1">
              <a:buClrTx/>
              <a:buSzTx/>
              <a:buFontTx/>
            </a:pPr>
            <a:r>
              <a:rPr lang="en-US" altLang="zh-CN" dirty="0"/>
              <a:t>break</a:t>
            </a:r>
            <a:r>
              <a:rPr lang="zh-CN" altLang="en-US" dirty="0"/>
              <a:t>与</a:t>
            </a:r>
            <a:r>
              <a:rPr lang="en-US" altLang="zh-CN" dirty="0"/>
              <a:t>continue</a:t>
            </a:r>
            <a:r>
              <a:rPr lang="zh-CN" altLang="en-US" dirty="0"/>
              <a:t>的区别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8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798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85">
                                            <p:txEl>
                                              <p:charRg st="11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7985">
                                            <p:txEl>
                                              <p:charRg st="11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85">
                                            <p:txEl>
                                              <p:charRg st="56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37985">
                                            <p:txEl>
                                              <p:charRg st="56" end="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85">
                                            <p:txEl>
                                              <p:charRg st="85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7985">
                                            <p:txEl>
                                              <p:charRg st="85" end="1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Rectangle 2"/>
          <p:cNvSpPr>
            <a:spLocks noGrp="1"/>
          </p:cNvSpPr>
          <p:nvPr>
            <p:ph type="title"/>
          </p:nvPr>
        </p:nvSpPr>
        <p:spPr>
          <a:xfrm>
            <a:off x="3024188" y="188913"/>
            <a:ext cx="6119812" cy="792162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dirty="0"/>
              <a:t>程序的结构</a:t>
            </a:r>
            <a:endParaRPr lang="zh-CN" altLang="en-US" sz="3600" dirty="0"/>
          </a:p>
        </p:txBody>
      </p:sp>
      <p:sp>
        <p:nvSpPr>
          <p:cNvPr id="676867" name="Rectangle 3"/>
          <p:cNvSpPr>
            <a:spLocks noGrp="1"/>
          </p:cNvSpPr>
          <p:nvPr>
            <p:ph idx="1"/>
          </p:nvPr>
        </p:nvSpPr>
        <p:spPr>
          <a:xfrm>
            <a:off x="684213" y="1341438"/>
            <a:ext cx="8280400" cy="3959225"/>
          </a:xfrm>
        </p:spPr>
        <p:txBody>
          <a:bodyPr wrap="square" lIns="91440" tIns="45720" rIns="91440" bIns="45720" anchor="t" anchorCtr="0"/>
          <a:p>
            <a:pPr algn="just" eaLnBrk="1" hangingPunct="1">
              <a:lnSpc>
                <a:spcPct val="115000"/>
              </a:lnSpc>
            </a:pPr>
            <a:r>
              <a:rPr lang="zh-CN" altLang="en-US" sz="3600" dirty="0"/>
              <a:t>顺序结构</a:t>
            </a:r>
            <a:endParaRPr lang="zh-CN" altLang="en-US" sz="3600" dirty="0"/>
          </a:p>
          <a:p>
            <a:pPr algn="just" eaLnBrk="1" hangingPunct="1">
              <a:lnSpc>
                <a:spcPct val="115000"/>
              </a:lnSpc>
            </a:pPr>
            <a:r>
              <a:rPr lang="zh-CN" altLang="en-US" sz="3600" dirty="0"/>
              <a:t>选择结构</a:t>
            </a:r>
            <a:endParaRPr lang="zh-CN" altLang="en-US" sz="3600" dirty="0"/>
          </a:p>
          <a:p>
            <a:pPr algn="just" eaLnBrk="1" hangingPunct="1">
              <a:lnSpc>
                <a:spcPct val="115000"/>
              </a:lnSpc>
            </a:pPr>
            <a:r>
              <a:rPr lang="zh-CN" altLang="en-US" sz="3600" dirty="0"/>
              <a:t>循环结构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charRg st="1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6867">
                                            <p:txEl>
                                              <p:charRg st="1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6867">
                                            <p:txEl>
                                              <p:charRg st="1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Rectangle 2"/>
          <p:cNvSpPr>
            <a:spLocks noGrp="1"/>
          </p:cNvSpPr>
          <p:nvPr>
            <p:ph type="title"/>
          </p:nvPr>
        </p:nvSpPr>
        <p:spPr>
          <a:xfrm>
            <a:off x="3024188" y="188913"/>
            <a:ext cx="6119812" cy="792162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dirty="0"/>
              <a:t>顺序结构</a:t>
            </a:r>
            <a:endParaRPr lang="zh-CN" altLang="en-US" sz="3600" dirty="0"/>
          </a:p>
        </p:txBody>
      </p:sp>
      <p:sp>
        <p:nvSpPr>
          <p:cNvPr id="676867" name="Rectangle 3"/>
          <p:cNvSpPr>
            <a:spLocks noGrp="1"/>
          </p:cNvSpPr>
          <p:nvPr>
            <p:ph idx="1"/>
          </p:nvPr>
        </p:nvSpPr>
        <p:spPr>
          <a:xfrm>
            <a:off x="684213" y="1341438"/>
            <a:ext cx="8280400" cy="5011737"/>
          </a:xfrm>
        </p:spPr>
        <p:txBody>
          <a:bodyPr wrap="square" lIns="91440" tIns="45720" rIns="91440" bIns="45720" anchor="t" anchorCtr="0"/>
          <a:p>
            <a:pPr algn="just" eaLnBrk="1" hangingPunct="1">
              <a:lnSpc>
                <a:spcPct val="115000"/>
              </a:lnSpc>
            </a:pPr>
            <a:r>
              <a:rPr lang="zh-CN" altLang="en-US" sz="2000" dirty="0"/>
              <a:t>程序自上而下逐行执行，一条语句执行完成之后继续执行下一条语句，一直到程序结束。</a:t>
            </a:r>
            <a:endParaRPr lang="zh-CN" altLang="en-US" sz="2000" dirty="0"/>
          </a:p>
        </p:txBody>
      </p:sp>
      <p:sp>
        <p:nvSpPr>
          <p:cNvPr id="8195" name="矩形 1"/>
          <p:cNvSpPr/>
          <p:nvPr/>
        </p:nvSpPr>
        <p:spPr>
          <a:xfrm>
            <a:off x="1116013" y="2565400"/>
            <a:ext cx="1655762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6" name="矩形 2"/>
          <p:cNvSpPr/>
          <p:nvPr/>
        </p:nvSpPr>
        <p:spPr>
          <a:xfrm>
            <a:off x="3822700" y="2565400"/>
            <a:ext cx="1655763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7" name="矩形 3"/>
          <p:cNvSpPr/>
          <p:nvPr/>
        </p:nvSpPr>
        <p:spPr>
          <a:xfrm>
            <a:off x="3822700" y="3632200"/>
            <a:ext cx="1655763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8" name="矩形 4"/>
          <p:cNvSpPr/>
          <p:nvPr/>
        </p:nvSpPr>
        <p:spPr>
          <a:xfrm>
            <a:off x="3822700" y="5627688"/>
            <a:ext cx="1655763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9" name="矩形 5"/>
          <p:cNvSpPr/>
          <p:nvPr/>
        </p:nvSpPr>
        <p:spPr>
          <a:xfrm>
            <a:off x="6640513" y="5627688"/>
            <a:ext cx="1655762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0" name="右箭头 6"/>
          <p:cNvSpPr/>
          <p:nvPr/>
        </p:nvSpPr>
        <p:spPr>
          <a:xfrm>
            <a:off x="2844800" y="2708275"/>
            <a:ext cx="863600" cy="144463"/>
          </a:xfrm>
          <a:prstGeom prst="rightArrow">
            <a:avLst>
              <a:gd name="adj1" fmla="val 50000"/>
              <a:gd name="adj2" fmla="val 4953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1" name="下箭头 7"/>
          <p:cNvSpPr/>
          <p:nvPr/>
        </p:nvSpPr>
        <p:spPr>
          <a:xfrm>
            <a:off x="4572000" y="3068638"/>
            <a:ext cx="144463" cy="503237"/>
          </a:xfrm>
          <a:prstGeom prst="downArrow">
            <a:avLst>
              <a:gd name="adj1" fmla="val 50000"/>
              <a:gd name="adj2" fmla="val 4980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2" name="下箭头 8"/>
          <p:cNvSpPr/>
          <p:nvPr/>
        </p:nvSpPr>
        <p:spPr>
          <a:xfrm>
            <a:off x="4572000" y="4143375"/>
            <a:ext cx="144463" cy="503238"/>
          </a:xfrm>
          <a:prstGeom prst="downArrow">
            <a:avLst>
              <a:gd name="adj1" fmla="val 50000"/>
              <a:gd name="adj2" fmla="val 4980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3" name="下箭头 9"/>
          <p:cNvSpPr/>
          <p:nvPr/>
        </p:nvSpPr>
        <p:spPr>
          <a:xfrm>
            <a:off x="4578350" y="5124450"/>
            <a:ext cx="144463" cy="503238"/>
          </a:xfrm>
          <a:prstGeom prst="downArrow">
            <a:avLst>
              <a:gd name="adj1" fmla="val 50000"/>
              <a:gd name="adj2" fmla="val 4980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4" name="矩形 10"/>
          <p:cNvSpPr/>
          <p:nvPr/>
        </p:nvSpPr>
        <p:spPr>
          <a:xfrm>
            <a:off x="3822700" y="4646613"/>
            <a:ext cx="16573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……………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5" name="右箭头 12"/>
          <p:cNvSpPr/>
          <p:nvPr/>
        </p:nvSpPr>
        <p:spPr>
          <a:xfrm>
            <a:off x="5651500" y="5772150"/>
            <a:ext cx="865188" cy="142875"/>
          </a:xfrm>
          <a:prstGeom prst="rightArrow">
            <a:avLst>
              <a:gd name="adj1" fmla="val 50000"/>
              <a:gd name="adj2" fmla="val 5018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6" name="文本框 14"/>
          <p:cNvSpPr txBox="1"/>
          <p:nvPr/>
        </p:nvSpPr>
        <p:spPr>
          <a:xfrm>
            <a:off x="4160838" y="2597150"/>
            <a:ext cx="769937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语句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7" name="文本框 15"/>
          <p:cNvSpPr txBox="1"/>
          <p:nvPr/>
        </p:nvSpPr>
        <p:spPr>
          <a:xfrm>
            <a:off x="4287838" y="3044825"/>
            <a:ext cx="309562" cy="365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8" name="文本框 17"/>
          <p:cNvSpPr txBox="1"/>
          <p:nvPr/>
        </p:nvSpPr>
        <p:spPr>
          <a:xfrm>
            <a:off x="4541838" y="3298825"/>
            <a:ext cx="309562" cy="365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9" name="文本框 18"/>
          <p:cNvSpPr txBox="1"/>
          <p:nvPr/>
        </p:nvSpPr>
        <p:spPr>
          <a:xfrm>
            <a:off x="1622425" y="2597150"/>
            <a:ext cx="642938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开始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10" name="文本框 21"/>
          <p:cNvSpPr txBox="1"/>
          <p:nvPr/>
        </p:nvSpPr>
        <p:spPr>
          <a:xfrm>
            <a:off x="4187825" y="3697288"/>
            <a:ext cx="7683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语句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11" name="文本框 22"/>
          <p:cNvSpPr txBox="1"/>
          <p:nvPr/>
        </p:nvSpPr>
        <p:spPr>
          <a:xfrm>
            <a:off x="4318000" y="3238500"/>
            <a:ext cx="411163" cy="365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…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12" name="文本框 23"/>
          <p:cNvSpPr txBox="1"/>
          <p:nvPr/>
        </p:nvSpPr>
        <p:spPr>
          <a:xfrm>
            <a:off x="4330700" y="5692775"/>
            <a:ext cx="7810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语句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n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13" name="文本框 24"/>
          <p:cNvSpPr txBox="1"/>
          <p:nvPr/>
        </p:nvSpPr>
        <p:spPr>
          <a:xfrm>
            <a:off x="7061200" y="5661025"/>
            <a:ext cx="642938" cy="3651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结束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6867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6867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Text Box 2"/>
          <p:cNvSpPr>
            <a:spLocks noGrp="1"/>
          </p:cNvSpPr>
          <p:nvPr>
            <p:ph idx="1"/>
          </p:nvPr>
        </p:nvSpPr>
        <p:spPr>
          <a:xfrm>
            <a:off x="323850" y="1196975"/>
            <a:ext cx="8229600" cy="576263"/>
          </a:xfrm>
        </p:spPr>
        <p:txBody>
          <a:bodyPr wrap="square" lIns="91440" tIns="45720" rIns="91440" bIns="45720" anchor="t" anchorCtr="0"/>
          <a:p>
            <a:pPr marL="363855" indent="-363855" algn="just" eaLnBrk="1" fontAlgn="b" hangingPunct="1"/>
            <a:r>
              <a:rPr lang="en-US" altLang="zh-CN" dirty="0">
                <a:solidFill>
                  <a:srgbClr val="0000FF"/>
                </a:solidFill>
              </a:rPr>
              <a:t>if</a:t>
            </a:r>
            <a:r>
              <a:rPr lang="zh-CN" altLang="en-US" dirty="0"/>
              <a:t>选择结构是根据条件判断之后再做处理</a:t>
            </a:r>
            <a:endParaRPr lang="zh-CN" altLang="en-US" dirty="0"/>
          </a:p>
        </p:txBody>
      </p:sp>
      <p:sp>
        <p:nvSpPr>
          <p:cNvPr id="646147" name="AutoShape 3"/>
          <p:cNvSpPr/>
          <p:nvPr/>
        </p:nvSpPr>
        <p:spPr>
          <a:xfrm>
            <a:off x="539750" y="2997200"/>
            <a:ext cx="5429250" cy="1138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(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条件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{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   //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代码块 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46151" name="Text Box 7"/>
          <p:cNvSpPr txBox="1"/>
          <p:nvPr/>
        </p:nvSpPr>
        <p:spPr>
          <a:xfrm>
            <a:off x="1692275" y="2492375"/>
            <a:ext cx="403225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 fontAlgn="b">
              <a:spcBef>
                <a:spcPct val="20000"/>
              </a:spcBef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基本的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选择结构</a:t>
            </a:r>
            <a:endParaRPr lang="zh-CN" altLang="en-US" sz="2400" b="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20" name="Rectangle 8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609600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>
                <a:latin typeface="黑体" panose="02010609060101010101" pitchFamily="49" charset="-122"/>
              </a:rPr>
              <a:t>if</a:t>
            </a:r>
            <a:r>
              <a:rPr lang="zh-CN" altLang="en-US" sz="3600" b="0" dirty="0">
                <a:latin typeface="黑体" panose="02010609060101010101" pitchFamily="49" charset="-122"/>
              </a:rPr>
              <a:t>选择结构</a:t>
            </a:r>
            <a:endParaRPr lang="zh-CN" altLang="en-US" sz="3600" b="0" dirty="0">
              <a:latin typeface="黑体" panose="02010609060101010101" pitchFamily="49" charset="-122"/>
            </a:endParaRPr>
          </a:p>
        </p:txBody>
      </p:sp>
      <p:sp>
        <p:nvSpPr>
          <p:cNvPr id="9221" name="Rectangle 9"/>
          <p:cNvSpPr/>
          <p:nvPr/>
        </p:nvSpPr>
        <p:spPr>
          <a:xfrm>
            <a:off x="0" y="2533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9222" name="Object 10"/>
          <p:cNvGraphicFramePr/>
          <p:nvPr/>
        </p:nvGraphicFramePr>
        <p:xfrm>
          <a:off x="6229350" y="2420938"/>
          <a:ext cx="2474913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619885" imgH="1790700" progId="Word.Picture.8">
                  <p:embed/>
                </p:oleObj>
              </mc:Choice>
              <mc:Fallback>
                <p:oleObj name="" r:id="rId1" imgW="1619885" imgH="1790700" progId="Word.Picture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229350" y="2420938"/>
                        <a:ext cx="2474913" cy="2736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6155" name="Picture 11" descr="语法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50" y="2347913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6156" name="AutoShape 12"/>
          <p:cNvSpPr>
            <a:spLocks noChangeArrowheads="1"/>
          </p:cNvSpPr>
          <p:nvPr/>
        </p:nvSpPr>
        <p:spPr bwMode="auto">
          <a:xfrm>
            <a:off x="2700338" y="2997200"/>
            <a:ext cx="2376488" cy="398463"/>
          </a:xfrm>
          <a:prstGeom prst="wedgeRoundRectCallout">
            <a:avLst>
              <a:gd name="adj1" fmla="val -87273"/>
              <a:gd name="adj2" fmla="val -93028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结果必须是布尔值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46157" name="AutoShape 13"/>
          <p:cNvSpPr>
            <a:spLocks noChangeArrowheads="1"/>
          </p:cNvSpPr>
          <p:nvPr/>
        </p:nvSpPr>
        <p:spPr bwMode="auto">
          <a:xfrm>
            <a:off x="2916238" y="3644900"/>
            <a:ext cx="2376488" cy="693738"/>
          </a:xfrm>
          <a:prstGeom prst="wedgeRoundRectCallout">
            <a:avLst>
              <a:gd name="adj1" fmla="val -91551"/>
              <a:gd name="adj2" fmla="val -100801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solidFill>
              <a:srgbClr val="FF9900"/>
            </a:solidFill>
            <a:miter lim="800000"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Ctr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只有一条语句时，建议不省略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{  }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9226" name="Rectangle 18"/>
          <p:cNvSpPr/>
          <p:nvPr/>
        </p:nvSpPr>
        <p:spPr>
          <a:xfrm>
            <a:off x="215900" y="48609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7" name="矩形 11"/>
          <p:cNvSpPr/>
          <p:nvPr/>
        </p:nvSpPr>
        <p:spPr>
          <a:xfrm>
            <a:off x="323850" y="4221163"/>
            <a:ext cx="5688013" cy="166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15000"/>
              </a:lnSpc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	int x = 6;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15000"/>
              </a:lnSpc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	if(x&gt;1){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15000"/>
              </a:lnSpc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	System.out.println("x&gt;1");	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15000"/>
              </a:lnSpc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		}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15000"/>
              </a:lnSpc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		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bldLvl="0" animBg="1"/>
      <p:bldP spid="646151" grpId="0"/>
      <p:bldP spid="646156" grpId="0" bldLvl="0" animBg="1"/>
      <p:bldP spid="646157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Text Box 2"/>
          <p:cNvSpPr txBox="1"/>
          <p:nvPr/>
        </p:nvSpPr>
        <p:spPr>
          <a:xfrm>
            <a:off x="754063" y="2203450"/>
            <a:ext cx="8218487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63855" indent="-363855" algn="just" fontAlgn="b">
              <a:spcBef>
                <a:spcPct val="20000"/>
              </a:spcBef>
              <a:buClr>
                <a:srgbClr val="6600CC"/>
              </a:buClr>
              <a:buFont typeface="Wingdings" panose="05000000000000000000" pitchFamily="2" charset="2"/>
            </a:pPr>
            <a:r>
              <a:rPr lang="en-US" altLang="zh-CN" sz="2400" dirty="0">
                <a:latin typeface="Arial" panose="020B0604020202020204" pitchFamily="34" charset="0"/>
                <a:ea typeface="黑体" panose="02010609060101010101" pitchFamily="49" charset="-122"/>
              </a:rPr>
              <a:t>       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if-else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选择结构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77891" name="AutoShape 3"/>
          <p:cNvSpPr/>
          <p:nvPr/>
        </p:nvSpPr>
        <p:spPr>
          <a:xfrm>
            <a:off x="1619250" y="2852738"/>
            <a:ext cx="2476500" cy="2806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( 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条件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) {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//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代码块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1 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}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else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{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    //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代码块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2 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fontAlgn="b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1267" name="Rectangle 4"/>
          <p:cNvSpPr>
            <a:spLocks noGrp="1"/>
          </p:cNvSpPr>
          <p:nvPr>
            <p:ph type="title"/>
          </p:nvPr>
        </p:nvSpPr>
        <p:spPr>
          <a:xfrm>
            <a:off x="2005013" y="333375"/>
            <a:ext cx="7138987" cy="382588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en-US" altLang="zh-CN" sz="3600" b="0" dirty="0"/>
              <a:t>if-else</a:t>
            </a:r>
            <a:r>
              <a:rPr lang="zh-CN" altLang="en-US" sz="3600" b="0" dirty="0"/>
              <a:t>选择结构</a:t>
            </a:r>
            <a:r>
              <a:rPr lang="zh-CN" altLang="en-US" b="0" dirty="0"/>
              <a:t> </a:t>
            </a:r>
            <a:endParaRPr lang="zh-CN" altLang="en-US" b="0" dirty="0"/>
          </a:p>
        </p:txBody>
      </p:sp>
      <p:pic>
        <p:nvPicPr>
          <p:cNvPr id="11268" name="Picture 5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6725" y="2132013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Rectangle 6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1270" name="Object 7"/>
          <p:cNvGraphicFramePr/>
          <p:nvPr/>
        </p:nvGraphicFramePr>
        <p:xfrm>
          <a:off x="4859338" y="1700213"/>
          <a:ext cx="3311525" cy="271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2278380" imgH="1866900" progId="Word.Picture.8">
                  <p:embed/>
                </p:oleObj>
              </mc:Choice>
              <mc:Fallback>
                <p:oleObj name="" r:id="rId2" imgW="2278380" imgH="1866900" progId="Word.Picture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59338" y="1700213"/>
                        <a:ext cx="3311525" cy="2716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8"/>
          <p:cNvSpPr/>
          <p:nvPr/>
        </p:nvSpPr>
        <p:spPr>
          <a:xfrm>
            <a:off x="-217487" y="2419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2" name="Text Box 9"/>
          <p:cNvSpPr>
            <a:spLocks noGrp="1"/>
          </p:cNvSpPr>
          <p:nvPr>
            <p:ph idx="1"/>
          </p:nvPr>
        </p:nvSpPr>
        <p:spPr>
          <a:xfrm>
            <a:off x="323850" y="1196975"/>
            <a:ext cx="8229600" cy="576263"/>
          </a:xfrm>
        </p:spPr>
        <p:txBody>
          <a:bodyPr wrap="square" lIns="91440" tIns="45720" rIns="91440" bIns="45720" anchor="t" anchorCtr="0"/>
          <a:p>
            <a:pPr marL="363855" indent="-363855" algn="just" eaLnBrk="1" fontAlgn="b" hangingPunct="1"/>
            <a:r>
              <a:rPr lang="en-US" altLang="zh-CN" dirty="0"/>
              <a:t>if</a:t>
            </a:r>
            <a:r>
              <a:rPr lang="zh-CN" altLang="en-US" dirty="0"/>
              <a:t>选择结构是根据条件判断之后再做处理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Rectangle 2"/>
          <p:cNvSpPr/>
          <p:nvPr/>
        </p:nvSpPr>
        <p:spPr>
          <a:xfrm>
            <a:off x="914400" y="260350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r"/>
            <a:r>
              <a:rPr lang="zh-CN" altLang="en-US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嵌套</a:t>
            </a:r>
            <a:r>
              <a:rPr lang="en-US" altLang="zh-CN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zh-CN" altLang="en-US" sz="36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选择结构</a:t>
            </a:r>
            <a:endParaRPr lang="zh-CN" altLang="en-US" sz="36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86085" name="AutoShape 5"/>
          <p:cNvSpPr/>
          <p:nvPr/>
        </p:nvSpPr>
        <p:spPr>
          <a:xfrm>
            <a:off x="1233488" y="1998663"/>
            <a:ext cx="6157912" cy="4324350"/>
          </a:xfrm>
          <a:prstGeom prst="roundRect">
            <a:avLst>
              <a:gd name="adj" fmla="val 5856"/>
            </a:avLst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i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f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（条件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1) {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if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（条件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2) {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       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代码块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} else {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       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代码块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}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} else {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     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代码块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}</a:t>
            </a:r>
            <a:endParaRPr lang="en-US" altLang="zh-CN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686089" name="Picture 9" descr="语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288" y="1309688"/>
            <a:ext cx="917575" cy="688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085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561975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b="0" dirty="0"/>
              <a:t>多重</a:t>
            </a:r>
            <a:r>
              <a:rPr lang="en-US" altLang="zh-CN" sz="3600" b="0" dirty="0"/>
              <a:t>if</a:t>
            </a:r>
            <a:r>
              <a:rPr lang="zh-CN" altLang="en-US" sz="3600" b="0" dirty="0"/>
              <a:t>选择结构</a:t>
            </a:r>
            <a:endParaRPr lang="zh-CN" altLang="en-US" sz="3600" b="0" dirty="0"/>
          </a:p>
        </p:txBody>
      </p:sp>
      <p:sp>
        <p:nvSpPr>
          <p:cNvPr id="14338" name="Rectangle 3"/>
          <p:cNvSpPr>
            <a:spLocks noGrp="1"/>
          </p:cNvSpPr>
          <p:nvPr>
            <p:ph idx="1"/>
          </p:nvPr>
        </p:nvSpPr>
        <p:spPr>
          <a:xfrm>
            <a:off x="755650" y="1276350"/>
            <a:ext cx="7488238" cy="5248275"/>
          </a:xfrm>
        </p:spPr>
        <p:txBody>
          <a:bodyPr wrap="square" lIns="91440" tIns="45720" rIns="91440" bIns="45720" anchor="t" anchorCtr="0"/>
          <a:p>
            <a:pPr eaLnBrk="1" hangingPunct="1">
              <a:buNone/>
            </a:pPr>
            <a:r>
              <a:rPr lang="en-US" altLang="zh-CN" sz="2000" dirty="0"/>
              <a:t>            </a:t>
            </a:r>
            <a:endParaRPr lang="en-US" altLang="zh-CN" sz="2000" dirty="0"/>
          </a:p>
        </p:txBody>
      </p:sp>
      <p:sp>
        <p:nvSpPr>
          <p:cNvPr id="661508" name="AutoShape 4"/>
          <p:cNvSpPr>
            <a:spLocks noChangeArrowheads="1"/>
          </p:cNvSpPr>
          <p:nvPr/>
        </p:nvSpPr>
        <p:spPr bwMode="auto">
          <a:xfrm>
            <a:off x="1908175" y="6021388"/>
            <a:ext cx="6191250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 w="9525" algn="ctr">
            <a:solidFill>
              <a:srgbClr val="FF9900"/>
            </a:solidFill>
            <a:rou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使用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多重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if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选择结构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4340" name="Picture 5" descr="问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125538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61510" name="Picture 6" descr="分析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3716338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61511" name="Rectangle 7"/>
          <p:cNvSpPr/>
          <p:nvPr/>
        </p:nvSpPr>
        <p:spPr>
          <a:xfrm>
            <a:off x="1619250" y="3860800"/>
            <a:ext cx="7200900" cy="13684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将成绩分成几个连续区间判断。使用单个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选择结构无法完成，使用多个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if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选择结构很麻烦  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661512" name="Object 8"/>
          <p:cNvGraphicFramePr/>
          <p:nvPr/>
        </p:nvGraphicFramePr>
        <p:xfrm>
          <a:off x="1258888" y="4724400"/>
          <a:ext cx="752475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4" imgW="5328285" imgH="1084580" progId="Word.Picture.8">
                  <p:embed/>
                </p:oleObj>
              </mc:Choice>
              <mc:Fallback>
                <p:oleObj name="" r:id="rId4" imgW="5328285" imgH="1084580" progId="Word.Picture.8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5"/>
                      <a:srcRect t="4561" r="1253" b="12280"/>
                      <a:stretch>
                        <a:fillRect/>
                      </a:stretch>
                    </p:blipFill>
                    <p:spPr>
                      <a:xfrm>
                        <a:off x="1258888" y="4724400"/>
                        <a:ext cx="7524750" cy="1146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9"/>
          <p:cNvSpPr/>
          <p:nvPr/>
        </p:nvSpPr>
        <p:spPr>
          <a:xfrm>
            <a:off x="1692275" y="1196975"/>
            <a:ext cx="6061075" cy="2303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3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对学员的结业考试成绩评测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3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 成绩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&gt;=90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：优秀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3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 成绩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&gt;=80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：良好 	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3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 成绩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&gt;=60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：中等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3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 成绩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&lt;60   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：差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6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08" grpId="0" bldLvl="0" animBg="1"/>
      <p:bldP spid="6615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561975"/>
          </a:xfrm>
        </p:spPr>
        <p:txBody>
          <a:bodyPr wrap="square" lIns="91440" tIns="45720" rIns="91440" bIns="45720" anchor="ctr" anchorCtr="0"/>
          <a:p>
            <a:pPr eaLnBrk="1" hangingPunct="1"/>
            <a:r>
              <a:rPr lang="zh-CN" altLang="en-US" sz="3600" b="0" dirty="0"/>
              <a:t>多重</a:t>
            </a:r>
            <a:r>
              <a:rPr lang="en-US" altLang="zh-CN" sz="3600" b="0" dirty="0"/>
              <a:t>if</a:t>
            </a:r>
            <a:r>
              <a:rPr lang="zh-CN" altLang="en-US" sz="3600" b="0" dirty="0"/>
              <a:t>选择结构</a:t>
            </a:r>
            <a:endParaRPr lang="zh-CN" altLang="en-US" sz="3600" b="0" dirty="0"/>
          </a:p>
        </p:txBody>
      </p:sp>
      <p:pic>
        <p:nvPicPr>
          <p:cNvPr id="15362" name="Picture 3" descr="问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313" y="1196975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Rectangle 4"/>
          <p:cNvSpPr/>
          <p:nvPr/>
        </p:nvSpPr>
        <p:spPr>
          <a:xfrm>
            <a:off x="1547813" y="1341438"/>
            <a:ext cx="7272337" cy="3651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我想买车，买什么车决定于我在银行有多少存款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如果我的存款超过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500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万，我就买凯迪拉克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如果我的存款超过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100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万，我就买帕萨特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如果我的存款超过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50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万，我就买奥迪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如果我的存款超过</a:t>
            </a:r>
            <a:r>
              <a:rPr lang="en-US" altLang="zh-CN" sz="2000" dirty="0">
                <a:latin typeface="Arial" panose="020B0604020202020204" pitchFamily="34" charset="0"/>
                <a:ea typeface="黑体" panose="02010609060101010101" pitchFamily="49" charset="-122"/>
              </a:rPr>
              <a:t>10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万，我就买北京现代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Blip>
                <a:blip r:embed="rId2"/>
              </a:buBlip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否则，就买自行车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1上机">
  <a:themeElements>
    <a:clrScheme name="s1上机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1上机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s1上机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s1上机</Template>
  <TotalTime>0</TotalTime>
  <Words>3475</Words>
  <Application>WPS 演示</Application>
  <PresentationFormat>全屏显示(4:3)</PresentationFormat>
  <Paragraphs>424</Paragraphs>
  <Slides>26</Slides>
  <Notes>11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26</vt:i4>
      </vt:variant>
    </vt:vector>
  </HeadingPairs>
  <TitlesOfParts>
    <vt:vector size="38" baseType="lpstr">
      <vt:lpstr>Arial</vt:lpstr>
      <vt:lpstr>宋体</vt:lpstr>
      <vt:lpstr>Wingdings</vt:lpstr>
      <vt:lpstr>黑体</vt:lpstr>
      <vt:lpstr>方正粗倩简体</vt:lpstr>
      <vt:lpstr>微软雅黑</vt:lpstr>
      <vt:lpstr>Arial Unicode MS</vt:lpstr>
      <vt:lpstr>Times New Roman</vt:lpstr>
      <vt:lpstr>s1上机</vt:lpstr>
      <vt:lpstr>Word.Picture.8</vt:lpstr>
      <vt:lpstr>Word.Picture.8</vt:lpstr>
      <vt:lpstr>Word.Picture.8</vt:lpstr>
      <vt:lpstr>第二章 判断与循环语句 　</vt:lpstr>
      <vt:lpstr>学习目标</vt:lpstr>
      <vt:lpstr>程序的结构</vt:lpstr>
      <vt:lpstr>顺序结构</vt:lpstr>
      <vt:lpstr>if选择结构</vt:lpstr>
      <vt:lpstr>if-else选择结构 </vt:lpstr>
      <vt:lpstr>PowerPoint 演示文稿</vt:lpstr>
      <vt:lpstr>多重if选择结构</vt:lpstr>
      <vt:lpstr>多重if选择结构</vt:lpstr>
      <vt:lpstr>switch选择结构</vt:lpstr>
      <vt:lpstr>PowerPoint 演示文稿</vt:lpstr>
      <vt:lpstr>PowerPoint 演示文稿</vt:lpstr>
      <vt:lpstr>PowerPoint 演示文稿</vt:lpstr>
      <vt:lpstr>for循环结构</vt:lpstr>
      <vt:lpstr>打印九九乘法表</vt:lpstr>
      <vt:lpstr>如何使用for循环</vt:lpstr>
      <vt:lpstr>PowerPoint 演示文稿</vt:lpstr>
      <vt:lpstr>PowerPoint 演示文稿</vt:lpstr>
      <vt:lpstr>PowerPoint 演示文稿</vt:lpstr>
      <vt:lpstr>中断语句</vt:lpstr>
      <vt:lpstr>break语句格式</vt:lpstr>
      <vt:lpstr>break语句</vt:lpstr>
      <vt:lpstr>continue语句</vt:lpstr>
      <vt:lpstr>continue语句</vt:lpstr>
      <vt:lpstr>break和continue</vt:lpstr>
      <vt:lpstr>总结</vt:lpstr>
    </vt:vector>
  </TitlesOfParts>
  <Company>BeiJing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ZHAOBING ZHENG</dc:creator>
  <cp:lastModifiedBy>WPS_1707368860</cp:lastModifiedBy>
  <cp:revision>3134</cp:revision>
  <dcterms:created xsi:type="dcterms:W3CDTF">2005-06-22T06:00:00Z</dcterms:created>
  <dcterms:modified xsi:type="dcterms:W3CDTF">2025-12-16T10:51:31Z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E153836A396247D08B77465C771FFF42_12</vt:lpwstr>
  </property>
</Properties>
</file>