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6"/>
  </p:notesMasterIdLst>
  <p:sldIdLst>
    <p:sldId id="261" r:id="rId3"/>
    <p:sldId id="460" r:id="rId4"/>
    <p:sldId id="610" r:id="rId5"/>
    <p:sldId id="598" r:id="rId6"/>
    <p:sldId id="640" r:id="rId7"/>
    <p:sldId id="629" r:id="rId8"/>
    <p:sldId id="630" r:id="rId9"/>
    <p:sldId id="644" r:id="rId10"/>
    <p:sldId id="635" r:id="rId11"/>
    <p:sldId id="637" r:id="rId12"/>
    <p:sldId id="638" r:id="rId13"/>
    <p:sldId id="606" r:id="rId14"/>
    <p:sldId id="621" r:id="rId15"/>
    <p:sldId id="622" r:id="rId17"/>
    <p:sldId id="594" r:id="rId18"/>
    <p:sldId id="652" r:id="rId19"/>
    <p:sldId id="650" r:id="rId20"/>
    <p:sldId id="626" r:id="rId21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1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orient="horz" pos="2523" userDrawn="1">
          <p15:clr>
            <a:srgbClr val="A4A3A4"/>
          </p15:clr>
        </p15:guide>
        <p15:guide id="3" orient="horz" pos="1984" userDrawn="1">
          <p15:clr>
            <a:srgbClr val="A4A3A4"/>
          </p15:clr>
        </p15:guide>
        <p15:guide id="4" orient="horz" pos="572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  <p15:guide id="6" orient="horz" pos="3838" userDrawn="1">
          <p15:clr>
            <a:srgbClr val="A4A3A4"/>
          </p15:clr>
        </p15:guide>
        <p15:guide id="7" pos="431" userDrawn="1">
          <p15:clr>
            <a:srgbClr val="A4A3A4"/>
          </p15:clr>
        </p15:guide>
        <p15:guide id="8" pos="2880" userDrawn="1">
          <p15:clr>
            <a:srgbClr val="A4A3A4"/>
          </p15:clr>
        </p15:guide>
        <p15:guide id="9" pos="864" userDrawn="1">
          <p15:clr>
            <a:srgbClr val="A4A3A4"/>
          </p15:clr>
        </p15:guide>
        <p15:guide id="10" pos="15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00"/>
    <a:srgbClr val="339966"/>
    <a:srgbClr val="CCFFCC"/>
    <a:srgbClr val="FF7C80"/>
    <a:srgbClr val="0000CC"/>
    <a:srgbClr val="00FF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1" d="100"/>
          <a:sy n="71" d="100"/>
        </p:scale>
        <p:origin x="-1134" y="-90"/>
      </p:cViewPr>
      <p:guideLst>
        <p:guide orient="horz" pos="799"/>
        <p:guide orient="horz" pos="2523"/>
        <p:guide orient="horz" pos="1984"/>
        <p:guide orient="horz" pos="572"/>
        <p:guide orient="horz" pos="2160"/>
        <p:guide orient="horz" pos="3838"/>
        <p:guide pos="431"/>
        <p:guide pos="2880"/>
        <p:guide pos="864"/>
        <p:guide pos="153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buFont typeface="Arial" panose="020B0604020202020204" pitchFamily="34" charset="0"/>
              <a:buNone/>
              <a:defRPr sz="1200" b="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buFont typeface="Arial" panose="020B0604020202020204" pitchFamily="34" charset="0"/>
              <a:buNone/>
              <a:defRPr sz="1200" b="0" noProof="1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676" name="幻灯片图像占位符 3075"/>
          <p:cNvSpPr>
            <a:spLocks noGrp="1" noRo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文本占位符 3076"/>
          <p:cNvSpPr>
            <a:spLocks noGrp="1" noRot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>
            <a:lvl1pPr>
              <a:buFont typeface="Arial" panose="020B0604020202020204" pitchFamily="34" charset="0"/>
              <a:buNone/>
              <a:defRPr sz="1200" b="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zh-CN" altLang="en-US" sz="1200" b="0" dirty="0"/>
            </a:fld>
            <a:endParaRPr lang="zh-CN" altLang="en-US" sz="1200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9698" name="幻灯片图像占位符 30721"/>
          <p:cNvSpPr>
            <a:spLocks noGrp="1" noRot="1" noTextEdit="1"/>
          </p:cNvSpPr>
          <p:nvPr>
            <p:ph type="sldImg"/>
          </p:nvPr>
        </p:nvSpPr>
        <p:spPr/>
      </p:sp>
      <p:sp>
        <p:nvSpPr>
          <p:cNvPr id="29699" name="文本占位符 30722"/>
          <p:cNvSpPr>
            <a:spLocks noGrp="1" noRot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 eaLnBrk="1" hangingPunct="1"/>
            <a:r>
              <a:rPr lang="zh-CN" altLang="en-US" dirty="0"/>
              <a:t>上面的箭头表示比较，下面的箭头表示交换</a:t>
            </a:r>
            <a:endParaRPr lang="zh-CN" altLang="en-US" dirty="0"/>
          </a:p>
          <a:p>
            <a:pPr lvl="0" eaLnBrk="1" hangingPunct="1"/>
            <a:r>
              <a:rPr lang="zh-CN" altLang="en-US" dirty="0"/>
              <a:t>让学员观看数字冒泡排序的动画，边看边分析每轮比较的结果，以及每轮比较多少次。</a:t>
            </a:r>
            <a:endParaRPr lang="zh-CN" altLang="en-US" dirty="0"/>
          </a:p>
          <a:p>
            <a:pPr lvl="0" eaLnBrk="1" hangingPunct="1"/>
            <a:r>
              <a:rPr lang="zh-CN" altLang="en-US" dirty="0"/>
              <a:t>为后面分析如何用代码实现做准备。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22" name="幻灯片图像占位符 32769"/>
          <p:cNvSpPr>
            <a:spLocks noGrp="1" noRot="1" noTextEdit="1"/>
          </p:cNvSpPr>
          <p:nvPr>
            <p:ph type="sldImg"/>
          </p:nvPr>
        </p:nvSpPr>
        <p:spPr/>
      </p:sp>
      <p:sp>
        <p:nvSpPr>
          <p:cNvPr id="30723" name="文本占位符 32770"/>
          <p:cNvSpPr>
            <a:spLocks noGrp="1" noRot="1"/>
          </p:cNvSpPr>
          <p:nvPr>
            <p:ph type="body"/>
          </p:nvPr>
        </p:nvSpPr>
        <p:spPr/>
        <p:txBody>
          <a:bodyPr wrap="square" lIns="91440" tIns="45720" rIns="91440" bIns="45720" anchor="ctr" anchorCtr="0"/>
          <a:p>
            <a:pPr lvl="0" eaLnBrk="1" hangingPunct="1"/>
            <a:r>
              <a:rPr lang="zh-CN" altLang="en-US" dirty="0"/>
              <a:t>注意引导学员，从生活案例向代码过渡</a:t>
            </a:r>
            <a:endParaRPr lang="zh-CN" altLang="en-US" dirty="0"/>
          </a:p>
          <a:p>
            <a:pPr lvl="0" eaLnBrk="1" hangingPunct="1"/>
            <a:r>
              <a:rPr lang="zh-CN" altLang="en-US" dirty="0"/>
              <a:t>利用上一页</a:t>
            </a:r>
            <a:r>
              <a:rPr lang="en-US" altLang="zh-CN" dirty="0"/>
              <a:t>PPT</a:t>
            </a:r>
            <a:r>
              <a:rPr lang="zh-CN" altLang="en-US" dirty="0"/>
              <a:t>总结出的结果，逐步向代码过渡。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4" descr="C:/Users/Admin/Desktop/图片2.jpg图片2"/>
          <p:cNvPicPr>
            <a:picLocks noChangeAspect="1"/>
          </p:cNvPicPr>
          <p:nvPr userDrawn="1"/>
        </p:nvPicPr>
        <p:blipFill>
          <a:blip r:embed="rId2"/>
          <a:srcRect t="13875" b="13875"/>
          <a:stretch>
            <a:fillRect/>
          </a:stretch>
        </p:blipFill>
        <p:spPr>
          <a:xfrm>
            <a:off x="0" y="0"/>
            <a:ext cx="9144000" cy="3716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692275" y="4221163"/>
            <a:ext cx="5903913" cy="5778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marL="0" lvl="0" indent="0" algn="ctr">
              <a:buNone/>
              <a:defRPr sz="3600" b="0" kern="1200">
                <a:solidFill>
                  <a:srgbClr val="A50021"/>
                </a:solidFill>
                <a:ea typeface="方正粗倩简体" pitchFamily="1" charset="-122"/>
              </a:defRPr>
            </a:lvl1pPr>
            <a:lvl2pPr marL="457200" lvl="1" indent="-457200" algn="ctr">
              <a:buNone/>
              <a:defRPr sz="3600" b="0" kern="1200">
                <a:solidFill>
                  <a:srgbClr val="A50021"/>
                </a:solidFill>
                <a:ea typeface="方正粗倩简体" pitchFamily="1" charset="-122"/>
              </a:defRPr>
            </a:lvl2pPr>
            <a:lvl3pPr marL="914400" lvl="2" indent="-914400" algn="ctr">
              <a:buNone/>
              <a:defRPr sz="3600" b="0" kern="1200">
                <a:solidFill>
                  <a:srgbClr val="A50021"/>
                </a:solidFill>
                <a:ea typeface="方正粗倩简体" pitchFamily="1" charset="-122"/>
              </a:defRPr>
            </a:lvl3pPr>
            <a:lvl4pPr marL="1371600" lvl="3" indent="-1371600" algn="ctr">
              <a:buNone/>
              <a:defRPr sz="3600" b="0" kern="1200">
                <a:solidFill>
                  <a:srgbClr val="A50021"/>
                </a:solidFill>
                <a:ea typeface="方正粗倩简体" pitchFamily="1" charset="-122"/>
              </a:defRPr>
            </a:lvl4pPr>
            <a:lvl5pPr marL="1828800" lvl="4" indent="-1828800" algn="ctr">
              <a:buNone/>
              <a:defRPr sz="3600" b="0" kern="1200">
                <a:solidFill>
                  <a:srgbClr val="A50021"/>
                </a:solidFill>
                <a:ea typeface="方正粗倩简体" pitchFamily="1" charset="-122"/>
              </a:defRPr>
            </a:lvl5pPr>
          </a:lstStyle>
          <a:p>
            <a:pPr lvl="0"/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248400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25478" cy="6248400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0" y="1447800"/>
            <a:ext cx="4480560" cy="4800600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440" y="1447800"/>
            <a:ext cx="4480560" cy="4800600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1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3.png"/><Relationship Id="rId14" Type="http://schemas.openxmlformats.org/officeDocument/2006/relationships/image" Target="../media/image2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图片 1025" descr="C:/Users/Admin/Desktop/10.jpg10"/>
          <p:cNvPicPr>
            <a:picLocks noChangeAspect="1"/>
          </p:cNvPicPr>
          <p:nvPr userDrawn="1"/>
        </p:nvPicPr>
        <p:blipFill>
          <a:blip r:embed="rId14"/>
          <a:srcRect l="1013" r="1013"/>
          <a:stretch>
            <a:fillRect/>
          </a:stretch>
        </p:blipFill>
        <p:spPr>
          <a:xfrm>
            <a:off x="0" y="1588"/>
            <a:ext cx="9182100" cy="1190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标题 1026"/>
          <p:cNvSpPr>
            <a:spLocks noGrp="1"/>
          </p:cNvSpPr>
          <p:nvPr>
            <p:ph type="title"/>
          </p:nvPr>
        </p:nvSpPr>
        <p:spPr>
          <a:xfrm>
            <a:off x="2005013" y="0"/>
            <a:ext cx="7138987" cy="6921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2" name="文本占位符 1027"/>
          <p:cNvSpPr>
            <a:spLocks noGrp="1"/>
          </p:cNvSpPr>
          <p:nvPr>
            <p:ph type="body"/>
          </p:nvPr>
        </p:nvSpPr>
        <p:spPr>
          <a:xfrm>
            <a:off x="0" y="1447800"/>
            <a:ext cx="9144000" cy="48006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0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0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0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0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40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40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40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buFont typeface="Arial" panose="020B0604020202020204" pitchFamily="34" charset="0"/>
        <a:defRPr sz="40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5"/>
        </a:buBlip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5"/>
        </a:buBlip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Blip>
          <a:blip r:embed="rId15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Blip>
          <a:blip r:embed="rId15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Blip>
          <a:blip r:embed="rId15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Blip>
          <a:blip r:embed="rId15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1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7" name="副标题 409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49725"/>
            <a:ext cx="6400800" cy="911225"/>
          </a:xfrm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黑体" panose="02010609060101010101" pitchFamily="49" charset="-122"/>
                <a:cs typeface="+mn-cs"/>
              </a:rPr>
              <a:t>第三章 数组</a:t>
            </a:r>
            <a:endParaRPr kumimoji="0" lang="zh-CN" altLang="en-US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标题 25601"/>
          <p:cNvSpPr>
            <a:spLocks noGrp="1"/>
          </p:cNvSpPr>
          <p:nvPr>
            <p:ph type="title"/>
          </p:nvPr>
        </p:nvSpPr>
        <p:spPr>
          <a:xfrm>
            <a:off x="914400" y="188913"/>
            <a:ext cx="8229600" cy="792162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>
                <a:latin typeface="宋体" panose="02010600030101010101" pitchFamily="2" charset="-122"/>
              </a:rPr>
              <a:t>数组的初始化</a:t>
            </a:r>
            <a:endParaRPr lang="en-US" altLang="zh-CN" dirty="0"/>
          </a:p>
        </p:txBody>
      </p:sp>
      <p:sp>
        <p:nvSpPr>
          <p:cNvPr id="25603" name="文本占位符 25602"/>
          <p:cNvSpPr>
            <a:spLocks noGrp="1"/>
          </p:cNvSpPr>
          <p:nvPr>
            <p:ph type="body" sz="half" idx="1"/>
          </p:nvPr>
        </p:nvSpPr>
        <p:spPr>
          <a:xfrm>
            <a:off x="323850" y="1341438"/>
            <a:ext cx="8496300" cy="4321175"/>
          </a:xfrm>
        </p:spPr>
        <p:txBody>
          <a:bodyPr vert="horz" wrap="square" lIns="91440" tIns="45720" rIns="91440" bIns="45720" anchor="t" anchorCtr="0"/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3200" dirty="0">
                <a:latin typeface="宋体" panose="02010600030101010101" pitchFamily="2" charset="-122"/>
              </a:rPr>
              <a:t>在数组声明时自定义初始化数据，可以如下声明：</a:t>
            </a:r>
            <a:endParaRPr lang="zh-CN" altLang="en-US" sz="32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zh-CN" altLang="en-US" sz="3200" dirty="0">
                <a:latin typeface="宋体" panose="02010600030101010101" pitchFamily="2" charset="-122"/>
              </a:rPr>
              <a:t> </a:t>
            </a:r>
            <a:r>
              <a:rPr lang="en-US" altLang="zh-CN" sz="3200" dirty="0">
                <a:latin typeface="宋体" panose="02010600030101010101" pitchFamily="2" charset="-122"/>
              </a:rPr>
              <a:t>int[] month_days={30,29,28,30,23,28,29,30};</a:t>
            </a:r>
            <a:endParaRPr lang="en-US" altLang="zh-CN" sz="32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zh-CN" altLang="en-US" sz="3200" dirty="0">
                <a:latin typeface="宋体" panose="02010600030101010101" pitchFamily="2" charset="-122"/>
              </a:rPr>
              <a:t>等同于：</a:t>
            </a:r>
            <a:endParaRPr lang="zh-CN" altLang="en-US" sz="32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en-US" altLang="zh-CN" sz="3200" dirty="0">
                <a:latin typeface="宋体" panose="02010600030101010101" pitchFamily="2" charset="-122"/>
              </a:rPr>
              <a:t>Int [] month_days=new int[]{30,29,28,30,23,28,29,30};</a:t>
            </a:r>
            <a:endParaRPr lang="en-US" altLang="zh-CN" sz="3200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charRg st="0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23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charRg st="23" end="6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68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charRg st="68" end="7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73" end="1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charRg st="73" end="1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标题 26625"/>
          <p:cNvSpPr>
            <a:spLocks noGrp="1"/>
          </p:cNvSpPr>
          <p:nvPr>
            <p:ph type="title"/>
          </p:nvPr>
        </p:nvSpPr>
        <p:spPr>
          <a:xfrm>
            <a:off x="914400" y="188913"/>
            <a:ext cx="8229600" cy="792162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>
                <a:latin typeface="宋体" panose="02010600030101010101" pitchFamily="2" charset="-122"/>
              </a:rPr>
              <a:t>数组的错误初始化</a:t>
            </a:r>
            <a:endParaRPr lang="zh-CN" altLang="en-US" dirty="0"/>
          </a:p>
        </p:txBody>
      </p:sp>
      <p:sp>
        <p:nvSpPr>
          <p:cNvPr id="26627" name="文本占位符 26626"/>
          <p:cNvSpPr>
            <a:spLocks noGrp="1"/>
          </p:cNvSpPr>
          <p:nvPr>
            <p:ph type="body" sz="half" idx="1"/>
          </p:nvPr>
        </p:nvSpPr>
        <p:spPr>
          <a:xfrm>
            <a:off x="323850" y="1341438"/>
            <a:ext cx="8496300" cy="5111750"/>
          </a:xfrm>
        </p:spPr>
        <p:txBody>
          <a:bodyPr vert="horz" wrap="square" lIns="91440" tIns="45720" rIns="91440" bIns="45720" anchor="t" anchorCtr="0"/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2800" b="0" dirty="0">
                <a:solidFill>
                  <a:srgbClr val="FF0000"/>
                </a:solidFill>
                <a:latin typeface="宋体" panose="02010600030101010101" pitchFamily="2" charset="-122"/>
              </a:rPr>
              <a:t>注意</a:t>
            </a:r>
            <a:r>
              <a:rPr lang="en-US" altLang="zh-CN" sz="2800" b="0" dirty="0">
                <a:solidFill>
                  <a:srgbClr val="FF0000"/>
                </a:solidFill>
                <a:latin typeface="宋体" panose="02010600030101010101" pitchFamily="2" charset="-122"/>
              </a:rPr>
              <a:t>:</a:t>
            </a:r>
            <a:r>
              <a:rPr lang="zh-CN" altLang="en-US" sz="2800" b="0" dirty="0">
                <a:solidFill>
                  <a:srgbClr val="FF0000"/>
                </a:solidFill>
                <a:latin typeface="宋体" panose="02010600030101010101" pitchFamily="2" charset="-122"/>
              </a:rPr>
              <a:t>只能在数组声明时用大括号来自定义数据，否则只能机械的分别对每个下标元素进行赋值</a:t>
            </a:r>
            <a:r>
              <a:rPr lang="zh-CN" altLang="en-US" sz="2800" b="0" dirty="0">
                <a:latin typeface="宋体" panose="02010600030101010101" pitchFamily="2" charset="-122"/>
              </a:rPr>
              <a:t>。</a:t>
            </a:r>
            <a:endParaRPr lang="zh-CN" altLang="en-US" sz="2800" b="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dirty="0">
                <a:latin typeface="宋体" panose="02010600030101010101" pitchFamily="2" charset="-122"/>
              </a:rPr>
              <a:t>int[] month_days=new int[6];</a:t>
            </a:r>
            <a:endParaRPr lang="en-US" altLang="zh-CN" sz="28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dirty="0">
                <a:latin typeface="宋体" panose="02010600030101010101" pitchFamily="2" charset="-122"/>
              </a:rPr>
              <a:t>month_days= {30,29,28,30,23,28};//</a:t>
            </a:r>
            <a:r>
              <a:rPr lang="zh-CN" altLang="en-US" sz="2800" dirty="0">
                <a:latin typeface="宋体" panose="02010600030101010101" pitchFamily="2" charset="-122"/>
              </a:rPr>
              <a:t>错误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zh-CN" altLang="en-US" sz="2800" dirty="0">
                <a:latin typeface="宋体" panose="02010600030101010101" pitchFamily="2" charset="-122"/>
              </a:rPr>
              <a:t>我们只能采用如下的方法为已创建的数组赋值：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dirty="0">
                <a:latin typeface="宋体" panose="02010600030101010101" pitchFamily="2" charset="-122"/>
              </a:rPr>
              <a:t>int[] month_days=new int[6];</a:t>
            </a:r>
            <a:endParaRPr lang="en-US" altLang="zh-CN" sz="28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dirty="0">
                <a:latin typeface="宋体" panose="02010600030101010101" pitchFamily="2" charset="-122"/>
              </a:rPr>
              <a:t>month_days[0]=30;</a:t>
            </a:r>
            <a:endParaRPr lang="en-US" altLang="zh-CN" sz="28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dirty="0">
                <a:latin typeface="宋体" panose="02010600030101010101" pitchFamily="2" charset="-122"/>
              </a:rPr>
              <a:t>month_days[1]=29;</a:t>
            </a:r>
            <a:endParaRPr lang="en-US" altLang="zh-CN" sz="28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en-US" altLang="zh-CN" sz="2800" dirty="0">
                <a:latin typeface="宋体" panose="02010600030101010101" pitchFamily="2" charset="-122"/>
              </a:rPr>
              <a:t>………</a:t>
            </a:r>
            <a:endParaRPr lang="en-US" altLang="zh-CN" sz="2800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44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charRg st="44" end="7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73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charRg st="73" end="1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110" end="1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charRg st="110" end="1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132" end="1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627">
                                            <p:txEl>
                                              <p:charRg st="132" end="1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161" end="1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627">
                                            <p:txEl>
                                              <p:charRg st="161" end="1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179" end="1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6627">
                                            <p:txEl>
                                              <p:charRg st="179" end="19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charRg st="197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6627">
                                            <p:txEl>
                                              <p:charRg st="197" end="20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标题 28673"/>
          <p:cNvSpPr>
            <a:spLocks noGrp="1"/>
          </p:cNvSpPr>
          <p:nvPr>
            <p:ph type="title"/>
          </p:nvPr>
        </p:nvSpPr>
        <p:spPr>
          <a:xfrm>
            <a:off x="914400" y="188913"/>
            <a:ext cx="8229600" cy="792162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>
                <a:latin typeface="宋体" panose="02010600030101010101" pitchFamily="2" charset="-122"/>
              </a:rPr>
              <a:t>一维数组应用</a:t>
            </a:r>
            <a:endParaRPr lang="zh-CN" altLang="en-US" dirty="0"/>
          </a:p>
        </p:txBody>
      </p:sp>
      <p:sp>
        <p:nvSpPr>
          <p:cNvPr id="28675" name="文本占位符 28674"/>
          <p:cNvSpPr>
            <a:spLocks noGrp="1"/>
          </p:cNvSpPr>
          <p:nvPr>
            <p:ph type="body" sz="half" idx="1"/>
          </p:nvPr>
        </p:nvSpPr>
        <p:spPr>
          <a:xfrm>
            <a:off x="323850" y="1341438"/>
            <a:ext cx="8496300" cy="4321175"/>
          </a:xfrm>
        </p:spPr>
        <p:txBody>
          <a:bodyPr vert="horz" wrap="square" lIns="91440" tIns="45720" rIns="91440" bIns="45720" anchor="t" anchorCtr="0"/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dirty="0">
                <a:latin typeface="宋体" panose="02010600030101010101" pitchFamily="2" charset="-122"/>
              </a:rPr>
              <a:t>用冒泡法对</a:t>
            </a:r>
            <a:r>
              <a:rPr lang="en-US" altLang="zh-CN" dirty="0">
                <a:latin typeface="宋体" panose="02010600030101010101" pitchFamily="2" charset="-122"/>
              </a:rPr>
              <a:t>10</a:t>
            </a:r>
            <a:r>
              <a:rPr lang="zh-CN" altLang="en-US" dirty="0">
                <a:latin typeface="宋体" panose="02010600030101010101" pitchFamily="2" charset="-122"/>
              </a:rPr>
              <a:t>个整数排序（从小到大）</a:t>
            </a:r>
            <a:endParaRPr lang="zh-CN" altLang="en-US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zh-CN" altLang="en-US" dirty="0">
                <a:latin typeface="宋体" panose="02010600030101010101" pitchFamily="2" charset="-122"/>
              </a:rPr>
              <a:t>思路：</a:t>
            </a:r>
            <a:endParaRPr lang="zh-CN" altLang="en-US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zh-CN" altLang="en-US" dirty="0">
                <a:latin typeface="宋体" panose="02010600030101010101" pitchFamily="2" charset="-122"/>
              </a:rPr>
              <a:t>	对相邻两个数进行比较，将较小的调到前面，两两比较一轮后，最大的一个值被放置在最后面；</a:t>
            </a:r>
            <a:endParaRPr lang="en-US" altLang="zh-CN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en-US" altLang="zh-CN" dirty="0">
                <a:latin typeface="宋体" panose="02010600030101010101" pitchFamily="2" charset="-122"/>
              </a:rPr>
              <a:t>	</a:t>
            </a:r>
            <a:r>
              <a:rPr lang="zh-CN" altLang="en-US" dirty="0">
                <a:latin typeface="宋体" panose="02010600030101010101" pitchFamily="2" charset="-122"/>
              </a:rPr>
              <a:t>接着从头开始重复执行以上操作，次大的数被放置在倒数第二位，</a:t>
            </a:r>
            <a:endParaRPr lang="en-US" altLang="zh-CN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en-US" altLang="zh-CN" dirty="0">
                <a:latin typeface="宋体" panose="02010600030101010101" pitchFamily="2" charset="-122"/>
              </a:rPr>
              <a:t>	</a:t>
            </a:r>
            <a:r>
              <a:rPr lang="zh-CN" altLang="en-US" dirty="0">
                <a:latin typeface="宋体" panose="02010600030101010101" pitchFamily="2" charset="-122"/>
              </a:rPr>
              <a:t>以此类推，数列由后往前逐渐成型。</a:t>
            </a:r>
            <a:endParaRPr lang="zh-CN" altLang="en-US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endParaRPr lang="zh-CN" altLang="en-US" b="0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charRg st="0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19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charRg st="19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23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charRg st="23" end="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67" end="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charRg st="67" end="9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98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charRg st="98" end="1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标题 29697"/>
          <p:cNvSpPr>
            <a:spLocks noGrp="1"/>
          </p:cNvSpPr>
          <p:nvPr>
            <p:ph type="title"/>
          </p:nvPr>
        </p:nvSpPr>
        <p:spPr>
          <a:xfrm>
            <a:off x="2005013" y="260350"/>
            <a:ext cx="7138987" cy="69215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/>
              <a:t>冒泡排序</a:t>
            </a:r>
            <a:endParaRPr lang="zh-CN" altLang="en-US" dirty="0"/>
          </a:p>
        </p:txBody>
      </p:sp>
      <p:sp>
        <p:nvSpPr>
          <p:cNvPr id="16387" name="文本占位符 29698"/>
          <p:cNvSpPr>
            <a:spLocks noGrp="1"/>
          </p:cNvSpPr>
          <p:nvPr>
            <p:ph type="body" sz="half" idx="1"/>
          </p:nvPr>
        </p:nvSpPr>
        <p:spPr>
          <a:xfrm>
            <a:off x="604838" y="1135063"/>
            <a:ext cx="4038600" cy="4525962"/>
          </a:xfrm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 typeface="Arial" panose="020B0604020202020204" pitchFamily="34" charset="0"/>
            </a:pPr>
            <a:r>
              <a:rPr lang="zh-CN" altLang="en-US" dirty="0"/>
              <a:t>冒泡排序：</a:t>
            </a:r>
            <a:endParaRPr lang="zh-CN" altLang="en-US" dirty="0"/>
          </a:p>
        </p:txBody>
      </p:sp>
      <p:sp>
        <p:nvSpPr>
          <p:cNvPr id="29700" name="圆角矩形 29699"/>
          <p:cNvSpPr>
            <a:spLocks noChangeArrowheads="1"/>
          </p:cNvSpPr>
          <p:nvPr/>
        </p:nvSpPr>
        <p:spPr bwMode="auto">
          <a:xfrm>
            <a:off x="2051050" y="4797425"/>
            <a:ext cx="3743325" cy="11985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每次比较相邻两数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小的交换到前面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每轮结束后最大的数交换到最后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9701" name="立方体 29700"/>
          <p:cNvSpPr/>
          <p:nvPr/>
        </p:nvSpPr>
        <p:spPr>
          <a:xfrm>
            <a:off x="682625" y="2349500"/>
            <a:ext cx="1081088" cy="936625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0099CC"/>
              </a:gs>
              <a:gs pos="50000">
                <a:srgbClr val="66CCFF"/>
              </a:gs>
              <a:gs pos="100000">
                <a:srgbClr val="0099CC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02" name="文本框 29701"/>
          <p:cNvSpPr txBox="1"/>
          <p:nvPr/>
        </p:nvSpPr>
        <p:spPr>
          <a:xfrm>
            <a:off x="827088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16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03" name="立方体 29702"/>
          <p:cNvSpPr/>
          <p:nvPr/>
        </p:nvSpPr>
        <p:spPr>
          <a:xfrm>
            <a:off x="1531938" y="2349500"/>
            <a:ext cx="1081087" cy="936625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0099CC"/>
              </a:gs>
              <a:gs pos="50000">
                <a:srgbClr val="66CCFF"/>
              </a:gs>
              <a:gs pos="100000">
                <a:srgbClr val="0099CC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04" name="文本框 29703"/>
          <p:cNvSpPr txBox="1"/>
          <p:nvPr/>
        </p:nvSpPr>
        <p:spPr>
          <a:xfrm>
            <a:off x="1690688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25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05" name="左弧形箭头 29704"/>
          <p:cNvSpPr/>
          <p:nvPr/>
        </p:nvSpPr>
        <p:spPr>
          <a:xfrm rot="-5059058" flipH="1">
            <a:off x="1366838" y="1663700"/>
            <a:ext cx="649287" cy="865188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06" name="立方体 29705"/>
          <p:cNvSpPr/>
          <p:nvPr/>
        </p:nvSpPr>
        <p:spPr>
          <a:xfrm>
            <a:off x="2366963" y="2349500"/>
            <a:ext cx="1081087" cy="936625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0099CC"/>
              </a:gs>
              <a:gs pos="50000">
                <a:srgbClr val="66CCFF"/>
              </a:gs>
              <a:gs pos="100000">
                <a:srgbClr val="0099CC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07" name="文本框 29706"/>
          <p:cNvSpPr txBox="1"/>
          <p:nvPr/>
        </p:nvSpPr>
        <p:spPr>
          <a:xfrm>
            <a:off x="2554288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9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08" name="立方体 29707"/>
          <p:cNvSpPr/>
          <p:nvPr/>
        </p:nvSpPr>
        <p:spPr>
          <a:xfrm>
            <a:off x="3217863" y="2349500"/>
            <a:ext cx="1081087" cy="936625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0099CC"/>
              </a:gs>
              <a:gs pos="50000">
                <a:srgbClr val="66CCFF"/>
              </a:gs>
              <a:gs pos="100000">
                <a:srgbClr val="0099CC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09" name="文本框 29708"/>
          <p:cNvSpPr txBox="1"/>
          <p:nvPr/>
        </p:nvSpPr>
        <p:spPr>
          <a:xfrm>
            <a:off x="3346450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90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10" name="立方体 29709"/>
          <p:cNvSpPr/>
          <p:nvPr/>
        </p:nvSpPr>
        <p:spPr>
          <a:xfrm>
            <a:off x="4067175" y="2349500"/>
            <a:ext cx="1081088" cy="936625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0099CC"/>
              </a:gs>
              <a:gs pos="50000">
                <a:srgbClr val="66CCFF"/>
              </a:gs>
              <a:gs pos="100000">
                <a:srgbClr val="0099CC"/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11" name="文本框 29710"/>
          <p:cNvSpPr txBox="1"/>
          <p:nvPr/>
        </p:nvSpPr>
        <p:spPr>
          <a:xfrm>
            <a:off x="4211638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23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12" name="文本框 29711"/>
          <p:cNvSpPr txBox="1"/>
          <p:nvPr/>
        </p:nvSpPr>
        <p:spPr>
          <a:xfrm>
            <a:off x="1690688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16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13" name="文本框 29712"/>
          <p:cNvSpPr txBox="1"/>
          <p:nvPr/>
        </p:nvSpPr>
        <p:spPr>
          <a:xfrm>
            <a:off x="2554288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25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14" name="左弧形箭头 29713"/>
          <p:cNvSpPr/>
          <p:nvPr/>
        </p:nvSpPr>
        <p:spPr>
          <a:xfrm rot="5476681" flipH="1">
            <a:off x="2014538" y="3176588"/>
            <a:ext cx="649287" cy="865187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15" name="左弧形箭头 29714"/>
          <p:cNvSpPr/>
          <p:nvPr/>
        </p:nvSpPr>
        <p:spPr>
          <a:xfrm rot="-5249130" flipH="1">
            <a:off x="3959225" y="1663700"/>
            <a:ext cx="649288" cy="865188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16" name="左弧形箭头 29715"/>
          <p:cNvSpPr/>
          <p:nvPr/>
        </p:nvSpPr>
        <p:spPr>
          <a:xfrm rot="-5388326" flipH="1">
            <a:off x="3094038" y="1663700"/>
            <a:ext cx="649287" cy="865188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17" name="文本框 29716"/>
          <p:cNvSpPr txBox="1"/>
          <p:nvPr/>
        </p:nvSpPr>
        <p:spPr>
          <a:xfrm>
            <a:off x="1690688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9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18" name="左弧形箭头 29717"/>
          <p:cNvSpPr/>
          <p:nvPr/>
        </p:nvSpPr>
        <p:spPr>
          <a:xfrm rot="5372263" flipH="1">
            <a:off x="2835275" y="3176588"/>
            <a:ext cx="649288" cy="865187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19" name="左弧形箭头 29718"/>
          <p:cNvSpPr/>
          <p:nvPr/>
        </p:nvSpPr>
        <p:spPr>
          <a:xfrm rot="-5211036" flipH="1">
            <a:off x="2230438" y="1663700"/>
            <a:ext cx="649287" cy="865188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20" name="左弧形箭头 29719"/>
          <p:cNvSpPr/>
          <p:nvPr/>
        </p:nvSpPr>
        <p:spPr>
          <a:xfrm rot="-5124276" flipH="1">
            <a:off x="1366838" y="1663700"/>
            <a:ext cx="649287" cy="865188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21" name="文本框 29720"/>
          <p:cNvSpPr txBox="1"/>
          <p:nvPr/>
        </p:nvSpPr>
        <p:spPr>
          <a:xfrm>
            <a:off x="3346450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23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22" name="左弧形箭头 29721"/>
          <p:cNvSpPr/>
          <p:nvPr/>
        </p:nvSpPr>
        <p:spPr>
          <a:xfrm rot="-5412268" flipH="1">
            <a:off x="2230438" y="1663700"/>
            <a:ext cx="649287" cy="865188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23" name="左弧形箭头 29722"/>
          <p:cNvSpPr/>
          <p:nvPr/>
        </p:nvSpPr>
        <p:spPr>
          <a:xfrm rot="-5111900" flipH="1">
            <a:off x="1366838" y="1663700"/>
            <a:ext cx="649287" cy="865188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24" name="左弧形箭头 29723"/>
          <p:cNvSpPr/>
          <p:nvPr/>
        </p:nvSpPr>
        <p:spPr>
          <a:xfrm rot="5488268" flipH="1">
            <a:off x="1077913" y="3176588"/>
            <a:ext cx="649287" cy="865187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25" name="文本框 29724"/>
          <p:cNvSpPr txBox="1"/>
          <p:nvPr/>
        </p:nvSpPr>
        <p:spPr>
          <a:xfrm>
            <a:off x="4211638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90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26" name="左弧形箭头 29725"/>
          <p:cNvSpPr/>
          <p:nvPr/>
        </p:nvSpPr>
        <p:spPr>
          <a:xfrm rot="-5185036" flipH="1">
            <a:off x="1366838" y="1663700"/>
            <a:ext cx="649287" cy="865188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27" name="左弧形箭头 29726"/>
          <p:cNvSpPr/>
          <p:nvPr/>
        </p:nvSpPr>
        <p:spPr>
          <a:xfrm rot="-5248872" flipH="1">
            <a:off x="3094038" y="1663700"/>
            <a:ext cx="649287" cy="865188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28" name="左弧形箭头 29727"/>
          <p:cNvSpPr/>
          <p:nvPr/>
        </p:nvSpPr>
        <p:spPr>
          <a:xfrm rot="5551646" flipH="1">
            <a:off x="3670300" y="3176588"/>
            <a:ext cx="649288" cy="865187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29" name="左弧形箭头 29728"/>
          <p:cNvSpPr/>
          <p:nvPr/>
        </p:nvSpPr>
        <p:spPr>
          <a:xfrm rot="-5348912" flipH="1">
            <a:off x="2230438" y="1663700"/>
            <a:ext cx="649287" cy="865188"/>
          </a:xfrm>
          <a:prstGeom prst="curvedRightArrow">
            <a:avLst>
              <a:gd name="adj1" fmla="val 21493"/>
              <a:gd name="adj2" fmla="val 48143"/>
              <a:gd name="adj3" fmla="val 33319"/>
            </a:avLst>
          </a:prstGeom>
          <a:gradFill rotWithShape="1">
            <a:gsLst>
              <a:gs pos="0">
                <a:srgbClr val="B563CF"/>
              </a:gs>
              <a:gs pos="100000">
                <a:srgbClr val="FFFFFF"/>
              </a:gs>
            </a:gsLst>
            <a:lin ang="5400000" scaled="1"/>
            <a:tileRect/>
          </a:gradFill>
          <a:ln w="9525" cap="flat" cmpd="sng">
            <a:solidFill>
              <a:srgbClr val="8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9730" name="文本框 29729"/>
          <p:cNvSpPr txBox="1"/>
          <p:nvPr/>
        </p:nvSpPr>
        <p:spPr>
          <a:xfrm>
            <a:off x="827088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9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31" name="文本框 29730"/>
          <p:cNvSpPr txBox="1"/>
          <p:nvPr/>
        </p:nvSpPr>
        <p:spPr>
          <a:xfrm>
            <a:off x="3348038" y="2708275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25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32" name="文本框 29731"/>
          <p:cNvSpPr txBox="1"/>
          <p:nvPr/>
        </p:nvSpPr>
        <p:spPr>
          <a:xfrm>
            <a:off x="2554288" y="2709863"/>
            <a:ext cx="504825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100" dirty="0">
                <a:latin typeface="Arial" panose="020B0604020202020204" pitchFamily="34" charset="0"/>
              </a:rPr>
              <a:t>23</a:t>
            </a:r>
            <a:endParaRPr lang="en-US" altLang="zh-CN" sz="2100" dirty="0">
              <a:latin typeface="Arial" panose="020B0604020202020204" pitchFamily="34" charset="0"/>
            </a:endParaRPr>
          </a:p>
        </p:txBody>
      </p:sp>
      <p:sp>
        <p:nvSpPr>
          <p:cNvPr id="29733" name="圆角矩形 29732"/>
          <p:cNvSpPr>
            <a:spLocks noChangeArrowheads="1"/>
          </p:cNvSpPr>
          <p:nvPr/>
        </p:nvSpPr>
        <p:spPr bwMode="auto">
          <a:xfrm>
            <a:off x="5940425" y="1844675"/>
            <a:ext cx="2971800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第一轮：比较了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4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次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9734" name="圆角矩形 29733"/>
          <p:cNvSpPr>
            <a:spLocks noChangeArrowheads="1"/>
          </p:cNvSpPr>
          <p:nvPr/>
        </p:nvSpPr>
        <p:spPr bwMode="auto">
          <a:xfrm>
            <a:off x="5940425" y="2373313"/>
            <a:ext cx="2971800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第二轮：比较了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3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次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9735" name="圆角矩形 29734"/>
          <p:cNvSpPr>
            <a:spLocks noChangeArrowheads="1"/>
          </p:cNvSpPr>
          <p:nvPr/>
        </p:nvSpPr>
        <p:spPr bwMode="auto">
          <a:xfrm>
            <a:off x="5940425" y="2924175"/>
            <a:ext cx="2971800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第三轮：比较了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2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次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9736" name="圆角矩形 29735"/>
          <p:cNvSpPr>
            <a:spLocks noChangeArrowheads="1"/>
          </p:cNvSpPr>
          <p:nvPr/>
        </p:nvSpPr>
        <p:spPr bwMode="auto">
          <a:xfrm>
            <a:off x="5940425" y="3454400"/>
            <a:ext cx="2971800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第四轮：比较了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1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次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29737" name="图片 29736" descr="分析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7088" y="4005263"/>
            <a:ext cx="1152525" cy="10461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63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66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1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4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8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0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101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104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9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3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7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0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4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7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139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142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47" dur="5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500"/>
                            </p:stCondLst>
                            <p:childTnLst>
                              <p:par>
                                <p:cTn id="14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1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5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8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7" dur="5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178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181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500"/>
                            </p:stCondLst>
                            <p:childTnLst>
                              <p:par>
                                <p:cTn id="18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6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8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90" dur="5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4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7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1" dur="5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"/>
                            </p:stCondLst>
                            <p:childTnLst>
                              <p:par>
                                <p:cTn id="2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4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"/>
                            </p:stCondLst>
                            <p:childTnLst>
                              <p:par>
                                <p:cTn id="2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3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00"/>
                            </p:stCondLst>
                            <p:childTnLst>
                              <p:par>
                                <p:cTn id="226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7" dur="500" fill="hold"/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2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0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0"/>
                            </p:stCondLst>
                            <p:childTnLst>
                              <p:par>
                                <p:cTn id="24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4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6" dur="500" fill="hold"/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1000"/>
                            </p:stCondLst>
                            <p:childTnLst>
                              <p:par>
                                <p:cTn id="2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0" dur="500"/>
                                        <p:tgtEl>
                                          <p:spTgt spid="29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1500"/>
                            </p:stCondLst>
                            <p:childTnLst>
                              <p:par>
                                <p:cTn id="252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3" dur="500" fill="hold"/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5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6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2500"/>
                            </p:stCondLst>
                            <p:childTnLst>
                              <p:par>
                                <p:cTn id="258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9" dur="500" fill="hold"/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3000"/>
                            </p:stCondLst>
                            <p:childTnLst>
                              <p:par>
                                <p:cTn id="261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2" dur="500" fill="hold"/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3500"/>
                            </p:stCondLst>
                            <p:childTnLst>
                              <p:par>
                                <p:cTn id="26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5" dur="500" fill="hold"/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2" grpId="0"/>
      <p:bldP spid="29702" grpId="1"/>
      <p:bldP spid="29704" grpId="0"/>
      <p:bldP spid="29704" grpId="1"/>
      <p:bldP spid="29707" grpId="0"/>
      <p:bldP spid="29707" grpId="1"/>
      <p:bldP spid="29709" grpId="0"/>
      <p:bldP spid="29709" grpId="1"/>
      <p:bldP spid="29711" grpId="0"/>
      <p:bldP spid="29711" grpId="1"/>
      <p:bldP spid="29712" grpId="0"/>
      <p:bldP spid="29712" grpId="1"/>
      <p:bldP spid="29712" grpId="2"/>
      <p:bldP spid="29713" grpId="0"/>
      <p:bldP spid="29713" grpId="1"/>
      <p:bldP spid="29717" grpId="0"/>
      <p:bldP spid="29717" grpId="1"/>
      <p:bldP spid="29721" grpId="0"/>
      <p:bldP spid="29721" grpId="1"/>
      <p:bldP spid="29725" grpId="0"/>
      <p:bldP spid="29725" grpId="1"/>
      <p:bldP spid="29725" grpId="2"/>
      <p:bldP spid="29730" grpId="0"/>
      <p:bldP spid="29730" grpId="1"/>
      <p:bldP spid="29730" grpId="2"/>
      <p:bldP spid="29731" grpId="0"/>
      <p:bldP spid="29731" grpId="1"/>
      <p:bldP spid="29731" grpId="2"/>
      <p:bldP spid="29732" grpId="0"/>
      <p:bldP spid="29732" grpId="1"/>
      <p:bldP spid="29732" grpId="2"/>
      <p:bldP spid="29733" grpId="0" animBg="1"/>
      <p:bldP spid="29734" grpId="0" animBg="1"/>
      <p:bldP spid="29735" grpId="0" animBg="1"/>
      <p:bldP spid="297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标题 31745"/>
          <p:cNvSpPr>
            <a:spLocks noGrp="1"/>
          </p:cNvSpPr>
          <p:nvPr>
            <p:ph type="title"/>
          </p:nvPr>
        </p:nvSpPr>
        <p:spPr>
          <a:xfrm>
            <a:off x="2005013" y="260350"/>
            <a:ext cx="7138987" cy="69215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/>
              <a:t>用二重循环实现冒泡排序</a:t>
            </a:r>
            <a:endParaRPr lang="zh-CN" altLang="en-US" dirty="0"/>
          </a:p>
        </p:txBody>
      </p:sp>
      <p:sp>
        <p:nvSpPr>
          <p:cNvPr id="31747" name="文本框 31746"/>
          <p:cNvSpPr txBox="1"/>
          <p:nvPr/>
        </p:nvSpPr>
        <p:spPr>
          <a:xfrm>
            <a:off x="1776413" y="3430588"/>
            <a:ext cx="63500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dirty="0">
                <a:latin typeface="Arial" panose="020B0604020202020204" pitchFamily="34" charset="0"/>
              </a:rPr>
              <a:t>i = 0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31748" name="文本框 31747"/>
          <p:cNvSpPr txBox="1"/>
          <p:nvPr/>
        </p:nvSpPr>
        <p:spPr>
          <a:xfrm>
            <a:off x="1768475" y="3978275"/>
            <a:ext cx="63500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dirty="0">
                <a:latin typeface="Arial" panose="020B0604020202020204" pitchFamily="34" charset="0"/>
              </a:rPr>
              <a:t>i = 1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31749" name="文本框 31748"/>
          <p:cNvSpPr txBox="1"/>
          <p:nvPr/>
        </p:nvSpPr>
        <p:spPr>
          <a:xfrm>
            <a:off x="1768475" y="4565650"/>
            <a:ext cx="63500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dirty="0">
                <a:latin typeface="Arial" panose="020B0604020202020204" pitchFamily="34" charset="0"/>
              </a:rPr>
              <a:t>i = 2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31750" name="文本框 31749"/>
          <p:cNvSpPr txBox="1"/>
          <p:nvPr/>
        </p:nvSpPr>
        <p:spPr>
          <a:xfrm>
            <a:off x="1768475" y="5184775"/>
            <a:ext cx="63500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dirty="0">
                <a:latin typeface="Arial" panose="020B0604020202020204" pitchFamily="34" charset="0"/>
              </a:rPr>
              <a:t>i = 3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2" name="圆角矩形 31750"/>
          <p:cNvSpPr>
            <a:spLocks noChangeArrowheads="1"/>
          </p:cNvSpPr>
          <p:nvPr/>
        </p:nvSpPr>
        <p:spPr bwMode="auto">
          <a:xfrm>
            <a:off x="2536825" y="3395663"/>
            <a:ext cx="2971800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第一轮：比较了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4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次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1751" name="圆角矩形 31751"/>
          <p:cNvSpPr>
            <a:spLocks noChangeArrowheads="1"/>
          </p:cNvSpPr>
          <p:nvPr/>
        </p:nvSpPr>
        <p:spPr bwMode="auto">
          <a:xfrm>
            <a:off x="2536825" y="3970338"/>
            <a:ext cx="2971800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第二轮：比较了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3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次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1752" name="圆角矩形 31752"/>
          <p:cNvSpPr>
            <a:spLocks noChangeArrowheads="1"/>
          </p:cNvSpPr>
          <p:nvPr/>
        </p:nvSpPr>
        <p:spPr bwMode="auto">
          <a:xfrm>
            <a:off x="2536825" y="4583113"/>
            <a:ext cx="2971800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第三轮：比较了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2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次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1753" name="圆角矩形 31753"/>
          <p:cNvSpPr>
            <a:spLocks noChangeArrowheads="1"/>
          </p:cNvSpPr>
          <p:nvPr/>
        </p:nvSpPr>
        <p:spPr bwMode="auto">
          <a:xfrm>
            <a:off x="2536825" y="5157788"/>
            <a:ext cx="2971800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第四轮：比较了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1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次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1755" name="矩形 31754"/>
          <p:cNvSpPr/>
          <p:nvPr/>
        </p:nvSpPr>
        <p:spPr>
          <a:xfrm>
            <a:off x="2843213" y="3286125"/>
            <a:ext cx="936625" cy="2447925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1756" name="文本框 31755"/>
          <p:cNvSpPr txBox="1"/>
          <p:nvPr/>
        </p:nvSpPr>
        <p:spPr>
          <a:xfrm>
            <a:off x="1042988" y="2887663"/>
            <a:ext cx="15843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外层循环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7421" name="文本占位符 31756"/>
          <p:cNvSpPr>
            <a:spLocks noGrp="1"/>
          </p:cNvSpPr>
          <p:nvPr>
            <p:ph idx="1"/>
          </p:nvPr>
        </p:nvSpPr>
        <p:spPr>
          <a:xfrm>
            <a:off x="395288" y="1123950"/>
            <a:ext cx="8229600" cy="1800225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dirty="0"/>
              <a:t>如何用二重循环将</a:t>
            </a:r>
            <a:r>
              <a:rPr lang="en-US" altLang="zh-CN" dirty="0"/>
              <a:t>5</a:t>
            </a:r>
            <a:r>
              <a:rPr lang="zh-CN" altLang="en-US" dirty="0"/>
              <a:t>个数字排序？</a:t>
            </a:r>
            <a:r>
              <a:rPr lang="en-US" altLang="zh-CN" dirty="0">
                <a:solidFill>
                  <a:srgbClr val="0000FF"/>
                </a:solidFill>
              </a:rPr>
              <a:t>n = 5</a:t>
            </a:r>
            <a:endParaRPr lang="en-US" altLang="zh-CN" dirty="0">
              <a:solidFill>
                <a:srgbClr val="0000FF"/>
              </a:solidFill>
            </a:endParaRPr>
          </a:p>
          <a:p>
            <a:pPr lvl="1" eaLnBrk="1" hangingPunct="1"/>
            <a:r>
              <a:rPr lang="en-US" altLang="zh-CN" dirty="0"/>
              <a:t>5</a:t>
            </a:r>
            <a:r>
              <a:rPr lang="zh-CN" altLang="en-US" dirty="0"/>
              <a:t>个数字存放在</a:t>
            </a:r>
            <a:r>
              <a:rPr lang="zh-CN" altLang="en-US" dirty="0">
                <a:solidFill>
                  <a:srgbClr val="0000FF"/>
                </a:solidFill>
              </a:rPr>
              <a:t>一维数组</a:t>
            </a:r>
            <a:r>
              <a:rPr lang="zh-CN" altLang="en-US" dirty="0"/>
              <a:t>中</a:t>
            </a:r>
            <a:endParaRPr lang="zh-CN" altLang="en-US" dirty="0"/>
          </a:p>
          <a:p>
            <a:pPr lvl="1" eaLnBrk="1" hangingPunct="1"/>
            <a:r>
              <a:rPr lang="zh-CN" altLang="en-US" dirty="0">
                <a:solidFill>
                  <a:srgbClr val="0000FF"/>
                </a:solidFill>
              </a:rPr>
              <a:t>外层</a:t>
            </a:r>
            <a:r>
              <a:rPr lang="zh-CN" altLang="en-US" dirty="0"/>
              <a:t>循环控制比较多少轮，循环变量</a:t>
            </a:r>
            <a:r>
              <a:rPr lang="zh-CN" altLang="en-US" dirty="0">
                <a:solidFill>
                  <a:srgbClr val="0000FF"/>
                </a:solidFill>
              </a:rPr>
              <a:t> </a:t>
            </a:r>
            <a:r>
              <a:rPr lang="en-US" altLang="zh-CN" dirty="0">
                <a:solidFill>
                  <a:srgbClr val="0000FF"/>
                </a:solidFill>
              </a:rPr>
              <a:t>i</a:t>
            </a:r>
            <a:endParaRPr lang="en-US" altLang="zh-CN" dirty="0">
              <a:solidFill>
                <a:srgbClr val="0000FF"/>
              </a:solidFill>
            </a:endParaRPr>
          </a:p>
          <a:p>
            <a:pPr lvl="1" eaLnBrk="1" hangingPunct="1"/>
            <a:r>
              <a:rPr lang="zh-CN" altLang="en-US" dirty="0">
                <a:solidFill>
                  <a:srgbClr val="0000FF"/>
                </a:solidFill>
              </a:rPr>
              <a:t>内层</a:t>
            </a:r>
            <a:r>
              <a:rPr lang="zh-CN" altLang="en-US" dirty="0"/>
              <a:t>循环控制每轮比较多少次，循环变量</a:t>
            </a:r>
            <a:r>
              <a:rPr lang="zh-CN" altLang="en-US" dirty="0">
                <a:solidFill>
                  <a:srgbClr val="0000FF"/>
                </a:solidFill>
              </a:rPr>
              <a:t> </a:t>
            </a:r>
            <a:r>
              <a:rPr lang="en-US" altLang="zh-CN" dirty="0">
                <a:solidFill>
                  <a:srgbClr val="0000FF"/>
                </a:solidFill>
              </a:rPr>
              <a:t>j</a:t>
            </a:r>
            <a:endParaRPr lang="en-US" altLang="zh-CN" dirty="0">
              <a:solidFill>
                <a:srgbClr val="0000FF"/>
              </a:solidFill>
            </a:endParaRPr>
          </a:p>
        </p:txBody>
      </p:sp>
      <p:sp>
        <p:nvSpPr>
          <p:cNvPr id="31758" name="矩形 31757"/>
          <p:cNvSpPr/>
          <p:nvPr/>
        </p:nvSpPr>
        <p:spPr>
          <a:xfrm>
            <a:off x="3924300" y="3286125"/>
            <a:ext cx="1152525" cy="2447925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1759" name="文本框 31758"/>
          <p:cNvSpPr txBox="1"/>
          <p:nvPr/>
        </p:nvSpPr>
        <p:spPr>
          <a:xfrm>
            <a:off x="6084888" y="2859088"/>
            <a:ext cx="110490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内层循环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31760" name="文本框 31759"/>
          <p:cNvSpPr txBox="1"/>
          <p:nvPr/>
        </p:nvSpPr>
        <p:spPr>
          <a:xfrm>
            <a:off x="5588000" y="3386138"/>
            <a:ext cx="17208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</a:t>
            </a:r>
            <a:r>
              <a:rPr lang="en-US" altLang="zh-CN" dirty="0">
                <a:latin typeface="Arial" panose="020B0604020202020204" pitchFamily="34" charset="0"/>
              </a:rPr>
              <a:t>4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次</a:t>
            </a:r>
            <a:r>
              <a:rPr lang="zh-CN" altLang="en-US" dirty="0">
                <a:latin typeface="Arial" panose="020B0604020202020204" pitchFamily="34" charset="0"/>
              </a:rPr>
              <a:t>：</a:t>
            </a:r>
            <a:r>
              <a:rPr lang="en-US" altLang="zh-CN" dirty="0">
                <a:latin typeface="Arial" panose="020B0604020202020204" pitchFamily="34" charset="0"/>
              </a:rPr>
              <a:t>j &lt; 4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31761" name="文本框 31760"/>
          <p:cNvSpPr txBox="1"/>
          <p:nvPr/>
        </p:nvSpPr>
        <p:spPr>
          <a:xfrm>
            <a:off x="5580063" y="3976688"/>
            <a:ext cx="17287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</a:t>
            </a:r>
            <a:r>
              <a:rPr lang="en-US" altLang="zh-CN" dirty="0">
                <a:latin typeface="Arial" panose="020B0604020202020204" pitchFamily="34" charset="0"/>
              </a:rPr>
              <a:t>3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次</a:t>
            </a:r>
            <a:r>
              <a:rPr lang="zh-CN" altLang="en-US" dirty="0">
                <a:latin typeface="Arial" panose="020B0604020202020204" pitchFamily="34" charset="0"/>
              </a:rPr>
              <a:t>：</a:t>
            </a:r>
            <a:r>
              <a:rPr lang="en-US" altLang="zh-CN" dirty="0">
                <a:latin typeface="Arial" panose="020B0604020202020204" pitchFamily="34" charset="0"/>
              </a:rPr>
              <a:t>j &lt; 3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31762" name="文本框 31761"/>
          <p:cNvSpPr txBox="1"/>
          <p:nvPr/>
        </p:nvSpPr>
        <p:spPr>
          <a:xfrm>
            <a:off x="5580063" y="4581525"/>
            <a:ext cx="172878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</a:t>
            </a:r>
            <a:r>
              <a:rPr lang="en-US" altLang="zh-CN" dirty="0">
                <a:latin typeface="Arial" panose="020B0604020202020204" pitchFamily="34" charset="0"/>
              </a:rPr>
              <a:t>2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次</a:t>
            </a:r>
            <a:r>
              <a:rPr lang="zh-CN" altLang="en-US" dirty="0">
                <a:latin typeface="Arial" panose="020B0604020202020204" pitchFamily="34" charset="0"/>
              </a:rPr>
              <a:t>：</a:t>
            </a:r>
            <a:r>
              <a:rPr lang="en-US" altLang="zh-CN" dirty="0">
                <a:latin typeface="Arial" panose="020B0604020202020204" pitchFamily="34" charset="0"/>
              </a:rPr>
              <a:t>j &lt; 2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31763" name="文本框 31762"/>
          <p:cNvSpPr txBox="1"/>
          <p:nvPr/>
        </p:nvSpPr>
        <p:spPr>
          <a:xfrm>
            <a:off x="5580063" y="5183188"/>
            <a:ext cx="17287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循环</a:t>
            </a:r>
            <a:r>
              <a:rPr lang="en-US" altLang="zh-CN" dirty="0">
                <a:latin typeface="Arial" panose="020B0604020202020204" pitchFamily="34" charset="0"/>
              </a:rPr>
              <a:t>1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次</a:t>
            </a:r>
            <a:r>
              <a:rPr lang="zh-CN" altLang="en-US" dirty="0">
                <a:latin typeface="Arial" panose="020B0604020202020204" pitchFamily="34" charset="0"/>
              </a:rPr>
              <a:t>：</a:t>
            </a:r>
            <a:r>
              <a:rPr lang="en-US" altLang="zh-CN" dirty="0">
                <a:latin typeface="Arial" panose="020B0604020202020204" pitchFamily="34" charset="0"/>
              </a:rPr>
              <a:t>j &lt; 1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31764" name="左大括号 31763"/>
          <p:cNvSpPr/>
          <p:nvPr/>
        </p:nvSpPr>
        <p:spPr>
          <a:xfrm>
            <a:off x="1547813" y="3573463"/>
            <a:ext cx="215900" cy="1800225"/>
          </a:xfrm>
          <a:prstGeom prst="leftBrace">
            <a:avLst>
              <a:gd name="adj1" fmla="val 69369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1765" name="圆角矩形 31764"/>
          <p:cNvSpPr>
            <a:spLocks noChangeArrowheads="1"/>
          </p:cNvSpPr>
          <p:nvPr/>
        </p:nvSpPr>
        <p:spPr bwMode="auto">
          <a:xfrm>
            <a:off x="539750" y="4292600"/>
            <a:ext cx="841375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i &lt; 4</a:t>
            </a:r>
            <a:endParaRPr kumimoji="0" lang="en-US" altLang="zh-CN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1766" name="圆角矩形 31765"/>
          <p:cNvSpPr>
            <a:spLocks noChangeArrowheads="1"/>
          </p:cNvSpPr>
          <p:nvPr/>
        </p:nvSpPr>
        <p:spPr bwMode="auto">
          <a:xfrm>
            <a:off x="1474788" y="5948363"/>
            <a:ext cx="1225550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i &lt; n-1</a:t>
            </a:r>
            <a:endParaRPr kumimoji="0" lang="en-US" altLang="zh-CN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1767" name="右大括号 31766"/>
          <p:cNvSpPr/>
          <p:nvPr/>
        </p:nvSpPr>
        <p:spPr>
          <a:xfrm>
            <a:off x="7451725" y="3500438"/>
            <a:ext cx="144463" cy="1873250"/>
          </a:xfrm>
          <a:prstGeom prst="rightBrace">
            <a:avLst>
              <a:gd name="adj1" fmla="val 107878"/>
              <a:gd name="adj2" fmla="val 50000"/>
            </a:avLst>
          </a:prstGeom>
          <a:noFill/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1768" name="圆角矩形 31767"/>
          <p:cNvSpPr>
            <a:spLocks noChangeArrowheads="1"/>
          </p:cNvSpPr>
          <p:nvPr/>
        </p:nvSpPr>
        <p:spPr bwMode="auto">
          <a:xfrm>
            <a:off x="7885113" y="4221163"/>
            <a:ext cx="841375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j &lt; ?</a:t>
            </a:r>
            <a:endParaRPr kumimoji="0" lang="en-US" altLang="zh-CN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3" name="组合 31768"/>
          <p:cNvGrpSpPr/>
          <p:nvPr/>
        </p:nvGrpSpPr>
        <p:grpSpPr>
          <a:xfrm>
            <a:off x="7885113" y="4681538"/>
            <a:ext cx="431800" cy="1484312"/>
            <a:chOff x="0" y="0"/>
            <a:chExt cx="545" cy="862"/>
          </a:xfrm>
        </p:grpSpPr>
        <p:sp>
          <p:nvSpPr>
            <p:cNvPr id="17440" name="直接连接符 31769"/>
            <p:cNvSpPr/>
            <p:nvPr/>
          </p:nvSpPr>
          <p:spPr>
            <a:xfrm>
              <a:off x="545" y="0"/>
              <a:ext cx="0" cy="862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41" name="直接连接符 31770"/>
            <p:cNvSpPr/>
            <p:nvPr/>
          </p:nvSpPr>
          <p:spPr>
            <a:xfrm flipH="1">
              <a:off x="0" y="853"/>
              <a:ext cx="545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31772" name="圆角矩形 31771"/>
          <p:cNvSpPr>
            <a:spLocks noChangeArrowheads="1"/>
          </p:cNvSpPr>
          <p:nvPr/>
        </p:nvSpPr>
        <p:spPr bwMode="auto">
          <a:xfrm>
            <a:off x="6659563" y="5948363"/>
            <a:ext cx="1223963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j &lt; 4-i</a:t>
            </a:r>
            <a:endParaRPr kumimoji="0" lang="en-US" altLang="zh-CN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1773" name="直接连接符 31772"/>
          <p:cNvSpPr/>
          <p:nvPr/>
        </p:nvSpPr>
        <p:spPr>
          <a:xfrm flipH="1">
            <a:off x="6083300" y="6165850"/>
            <a:ext cx="576263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grpSp>
        <p:nvGrpSpPr>
          <p:cNvPr id="4" name="组合 31773"/>
          <p:cNvGrpSpPr/>
          <p:nvPr/>
        </p:nvGrpSpPr>
        <p:grpSpPr>
          <a:xfrm>
            <a:off x="971550" y="4752975"/>
            <a:ext cx="503238" cy="1484313"/>
            <a:chOff x="0" y="0"/>
            <a:chExt cx="317" cy="935"/>
          </a:xfrm>
        </p:grpSpPr>
        <p:sp>
          <p:nvSpPr>
            <p:cNvPr id="17438" name="直接连接符 31774"/>
            <p:cNvSpPr/>
            <p:nvPr/>
          </p:nvSpPr>
          <p:spPr>
            <a:xfrm>
              <a:off x="0" y="0"/>
              <a:ext cx="0" cy="935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39" name="直接连接符 31775"/>
            <p:cNvSpPr/>
            <p:nvPr/>
          </p:nvSpPr>
          <p:spPr>
            <a:xfrm>
              <a:off x="0" y="925"/>
              <a:ext cx="317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31777" name="圆角矩形 31776"/>
          <p:cNvSpPr>
            <a:spLocks noChangeArrowheads="1"/>
          </p:cNvSpPr>
          <p:nvPr/>
        </p:nvSpPr>
        <p:spPr bwMode="auto">
          <a:xfrm>
            <a:off x="4643438" y="5948363"/>
            <a:ext cx="1439863" cy="3762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9900"/>
            </a:solidFill>
            <a:rou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  <a:t>j &lt; n-1-i</a:t>
            </a:r>
            <a:endParaRPr kumimoji="0" lang="en-US" altLang="zh-CN" sz="1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  <p:bldP spid="31748" grpId="0"/>
      <p:bldP spid="31749" grpId="0"/>
      <p:bldP spid="31750" grpId="0"/>
      <p:bldP spid="31756" grpId="0"/>
      <p:bldP spid="31759" grpId="0"/>
      <p:bldP spid="31760" grpId="0"/>
      <p:bldP spid="31761" grpId="0"/>
      <p:bldP spid="31762" grpId="0"/>
      <p:bldP spid="31763" grpId="0"/>
      <p:bldP spid="31765" grpId="0" animBg="1"/>
      <p:bldP spid="31766" grpId="0" animBg="1"/>
      <p:bldP spid="31768" grpId="0" animBg="1"/>
      <p:bldP spid="31772" grpId="0" animBg="1"/>
      <p:bldP spid="3177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标题 35841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79216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/>
              <a:t>自然排序</a:t>
            </a:r>
            <a:r>
              <a:rPr lang="en-US" altLang="zh-CN" dirty="0"/>
              <a:t>sort()</a:t>
            </a:r>
            <a:r>
              <a:rPr lang="zh-CN" altLang="en-US" dirty="0">
                <a:cs typeface="Times New Roman" panose="02020603050405020304" pitchFamily="18" charset="0"/>
              </a:rPr>
              <a:t> </a:t>
            </a:r>
            <a:endParaRPr lang="zh-CN" altLang="en-US" dirty="0">
              <a:ea typeface="Times New Roman" panose="02020603050405020304" pitchFamily="18" charset="0"/>
            </a:endParaRPr>
          </a:p>
        </p:txBody>
      </p:sp>
      <p:sp>
        <p:nvSpPr>
          <p:cNvPr id="35843" name="内容占位符 35842"/>
          <p:cNvSpPr>
            <a:spLocks noGrp="1"/>
          </p:cNvSpPr>
          <p:nvPr>
            <p:ph idx="1"/>
          </p:nvPr>
        </p:nvSpPr>
        <p:spPr>
          <a:xfrm>
            <a:off x="684213" y="1341438"/>
            <a:ext cx="8229600" cy="4525962"/>
          </a:xfrm>
        </p:spPr>
        <p:txBody>
          <a:bodyPr vert="horz" wrap="square" lIns="91440" tIns="45720" rIns="91440" bIns="45720" anchor="t" anchorCtr="0"/>
          <a:p>
            <a:r>
              <a:rPr lang="en-US" altLang="zh-CN" sz="2800" dirty="0"/>
              <a:t>int temp[] = {19,30,88,298,39,59,66,2,79,102,99};</a:t>
            </a:r>
            <a:endParaRPr lang="en-US" altLang="zh-CN" sz="2800" dirty="0"/>
          </a:p>
          <a:p>
            <a:r>
              <a:rPr lang="en-US" altLang="zh-CN" sz="2800" dirty="0">
                <a:solidFill>
                  <a:srgbClr val="FF3300"/>
                </a:solidFill>
              </a:rPr>
              <a:t>Arrays.</a:t>
            </a:r>
            <a:r>
              <a:rPr lang="en-US" altLang="zh-CN" sz="2800" i="1" dirty="0">
                <a:solidFill>
                  <a:srgbClr val="FF3300"/>
                </a:solidFill>
              </a:rPr>
              <a:t>sort(temp);</a:t>
            </a:r>
            <a:endParaRPr lang="en-US" altLang="zh-CN" sz="2800" i="1" dirty="0">
              <a:solidFill>
                <a:srgbClr val="FF3300"/>
              </a:solidFill>
            </a:endParaRPr>
          </a:p>
          <a:p>
            <a:r>
              <a:rPr lang="en-US" altLang="zh-CN" sz="2800" dirty="0"/>
              <a:t>for (int i = 0; i &lt; temp.length; i++){</a:t>
            </a:r>
            <a:endParaRPr lang="en-US" altLang="zh-CN" sz="2800" dirty="0"/>
          </a:p>
          <a:p>
            <a:r>
              <a:rPr lang="en-US" altLang="zh-CN" sz="2800" dirty="0"/>
              <a:t>System.</a:t>
            </a:r>
            <a:r>
              <a:rPr lang="en-US" altLang="zh-CN" sz="2800" i="1" dirty="0"/>
              <a:t>out.print(temp[i]+",");</a:t>
            </a:r>
            <a:endParaRPr lang="en-US" altLang="zh-CN" sz="2800" i="1" dirty="0"/>
          </a:p>
          <a:p>
            <a:r>
              <a:rPr lang="en-US" altLang="zh-CN" sz="2800" dirty="0"/>
              <a:t>}</a:t>
            </a:r>
            <a:endParaRPr lang="en-US" altLang="zh-CN" sz="2800" dirty="0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0" end="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charRg st="0" end="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50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charRg st="50" end="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69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charRg st="69" end="10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108" end="1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charRg st="108" end="13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139" end="1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843">
                                            <p:txEl>
                                              <p:charRg st="139" end="1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标题 35841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79216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>
                <a:cs typeface="Times New Roman" panose="02020603050405020304" pitchFamily="18" charset="0"/>
              </a:rPr>
              <a:t>数组越界 </a:t>
            </a:r>
            <a:endParaRPr lang="zh-CN" altLang="en-US" dirty="0">
              <a:ea typeface="Times New Roman" panose="02020603050405020304" pitchFamily="18" charset="0"/>
            </a:endParaRPr>
          </a:p>
        </p:txBody>
      </p:sp>
      <p:sp>
        <p:nvSpPr>
          <p:cNvPr id="35843" name="内容占位符 35842"/>
          <p:cNvSpPr>
            <a:spLocks noGrp="1"/>
          </p:cNvSpPr>
          <p:nvPr>
            <p:ph idx="1"/>
          </p:nvPr>
        </p:nvSpPr>
        <p:spPr>
          <a:xfrm>
            <a:off x="684213" y="1341438"/>
            <a:ext cx="8229600" cy="4525962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dirty="0"/>
              <a:t>在</a:t>
            </a:r>
            <a:r>
              <a:rPr lang="en-US" altLang="zh-CN" dirty="0"/>
              <a:t>Java</a:t>
            </a:r>
            <a:r>
              <a:rPr lang="zh-CN" altLang="en-US" dirty="0"/>
              <a:t>编程语言中，所有数组的下标都从</a:t>
            </a:r>
            <a:r>
              <a:rPr lang="en-US" altLang="zh-CN" dirty="0"/>
              <a:t>0</a:t>
            </a:r>
            <a:r>
              <a:rPr lang="zh-CN" altLang="en-US" dirty="0"/>
              <a:t>开始。 </a:t>
            </a:r>
            <a:endParaRPr lang="zh-CN" altLang="en-US" dirty="0"/>
          </a:p>
          <a:p>
            <a:pPr eaLnBrk="1" hangingPunct="1"/>
            <a:r>
              <a:rPr lang="zh-CN" altLang="en-US" dirty="0"/>
              <a:t>一个数组中元素的数量可以通过</a:t>
            </a:r>
            <a:r>
              <a:rPr lang="en-US" altLang="zh-CN" dirty="0"/>
              <a:t>length</a:t>
            </a:r>
            <a:r>
              <a:rPr lang="zh-CN" altLang="en-US" dirty="0"/>
              <a:t>属性获得</a:t>
            </a:r>
            <a:r>
              <a:rPr lang="en-US" altLang="zh-CN" dirty="0"/>
              <a:t>; </a:t>
            </a:r>
            <a:r>
              <a:rPr lang="zh-CN" altLang="en-US" dirty="0"/>
              <a:t>这个值被用来检查所有运行时访问的界限。</a:t>
            </a:r>
            <a:r>
              <a:rPr lang="zh-CN" altLang="en-US" dirty="0">
                <a:solidFill>
                  <a:srgbClr val="FF3300"/>
                </a:solidFill>
              </a:rPr>
              <a:t>如果发生了一个越出界限的访问，那么运行时就会报数组越界异常</a:t>
            </a:r>
            <a:r>
              <a:rPr lang="zh-CN" altLang="en-US" dirty="0"/>
              <a:t>。</a:t>
            </a:r>
            <a:endParaRPr lang="zh-CN" altLang="en-US" dirty="0"/>
          </a:p>
          <a:p>
            <a:pPr eaLnBrk="1" hangingPunct="1"/>
            <a:r>
              <a:rPr lang="zh-CN" altLang="en-US" dirty="0"/>
              <a:t>使用</a:t>
            </a:r>
            <a:r>
              <a:rPr lang="en-US" altLang="zh-CN" dirty="0"/>
              <a:t>length</a:t>
            </a:r>
            <a:r>
              <a:rPr lang="zh-CN" altLang="en-US" dirty="0"/>
              <a:t>属性的例子如下：</a:t>
            </a:r>
            <a:endParaRPr lang="zh-CN" altLang="en-US" dirty="0"/>
          </a:p>
          <a:p>
            <a:pPr eaLnBrk="1" hangingPunct="1">
              <a:buNone/>
            </a:pPr>
            <a:r>
              <a:rPr lang="zh-CN" altLang="en-US" dirty="0"/>
              <a:t>		</a:t>
            </a:r>
            <a:r>
              <a:rPr lang="en-US" altLang="zh-CN" dirty="0"/>
              <a:t>int list </a:t>
            </a:r>
            <a:r>
              <a:rPr lang="en-US" altLang="zh-CN" dirty="0">
                <a:sym typeface="Symbol" panose="05050102010706020507" pitchFamily="18" charset="2"/>
              </a:rPr>
              <a:t></a:t>
            </a:r>
            <a:r>
              <a:rPr lang="en-US" altLang="zh-CN" dirty="0"/>
              <a:t> = new int </a:t>
            </a:r>
            <a:r>
              <a:rPr lang="en-US" altLang="zh-CN" dirty="0">
                <a:sym typeface="Symbol" panose="05050102010706020507" pitchFamily="18" charset="2"/>
              </a:rPr>
              <a:t></a:t>
            </a:r>
            <a:r>
              <a:rPr lang="en-US" altLang="zh-CN" dirty="0"/>
              <a:t>10</a:t>
            </a:r>
            <a:r>
              <a:rPr lang="en-US" altLang="zh-CN" dirty="0">
                <a:sym typeface="Symbol" panose="05050102010706020507" pitchFamily="18" charset="2"/>
              </a:rPr>
              <a:t></a:t>
            </a:r>
            <a:r>
              <a:rPr lang="en-US" altLang="zh-CN" dirty="0"/>
              <a:t>;</a:t>
            </a:r>
            <a:endParaRPr lang="en-US" altLang="zh-CN" dirty="0"/>
          </a:p>
          <a:p>
            <a:pPr eaLnBrk="1" hangingPunct="1">
              <a:buNone/>
            </a:pPr>
            <a:r>
              <a:rPr lang="en-US" altLang="zh-CN" dirty="0"/>
              <a:t>		for (int i= 0; i&lt; list.length; i++)</a:t>
            </a:r>
            <a:endParaRPr lang="en-US" altLang="zh-CN" dirty="0"/>
          </a:p>
          <a:p>
            <a:pPr eaLnBrk="1" hangingPunct="1">
              <a:buNone/>
            </a:pPr>
            <a:r>
              <a:rPr lang="en-US" altLang="zh-CN" dirty="0"/>
              <a:t>		System.out.println(list</a:t>
            </a:r>
            <a:r>
              <a:rPr lang="en-US" altLang="zh-CN" dirty="0">
                <a:sym typeface="Symbol" panose="05050102010706020507" pitchFamily="18" charset="2"/>
              </a:rPr>
              <a:t></a:t>
            </a:r>
            <a:r>
              <a:rPr lang="en-US" altLang="zh-CN" dirty="0"/>
              <a:t>i</a:t>
            </a:r>
            <a:r>
              <a:rPr lang="en-US" altLang="zh-CN" dirty="0">
                <a:sym typeface="Symbol" panose="05050102010706020507" pitchFamily="18" charset="2"/>
              </a:rPr>
              <a:t></a:t>
            </a:r>
            <a:r>
              <a:rPr lang="en-US" altLang="zh-CN" dirty="0"/>
              <a:t>);</a:t>
            </a:r>
            <a:endParaRPr lang="en-US" altLang="zh-CN" dirty="0"/>
          </a:p>
          <a:p>
            <a:pPr eaLnBrk="1" hangingPunct="1"/>
            <a:r>
              <a:rPr lang="en-US" altLang="zh-CN" dirty="0"/>
              <a:t> </a:t>
            </a:r>
            <a:r>
              <a:rPr lang="zh-CN" altLang="en-US" dirty="0"/>
              <a:t>使用</a:t>
            </a:r>
            <a:r>
              <a:rPr lang="en-US" altLang="zh-CN" dirty="0"/>
              <a:t>length</a:t>
            </a:r>
            <a:r>
              <a:rPr lang="zh-CN" altLang="en-US" dirty="0"/>
              <a:t>属性使得程序的维护变得更简单。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26" end="10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charRg st="26" end="10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102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charRg st="102" end="1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119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charRg st="119" end="1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149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843">
                                            <p:txEl>
                                              <p:charRg st="149" end="1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187" end="2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5843">
                                            <p:txEl>
                                              <p:charRg st="187" end="2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charRg st="218" end="2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5843">
                                            <p:txEl>
                                              <p:charRg st="218" end="2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标题 207873"/>
          <p:cNvSpPr>
            <a:spLocks noGrp="1" noRot="1"/>
          </p:cNvSpPr>
          <p:nvPr>
            <p:ph type="title"/>
          </p:nvPr>
        </p:nvSpPr>
        <p:spPr>
          <a:xfrm>
            <a:off x="2005013" y="260350"/>
            <a:ext cx="7138987" cy="692150"/>
          </a:xfrm>
        </p:spPr>
        <p:txBody>
          <a:bodyPr vert="horz" wrap="square" lIns="91440" tIns="45720" rIns="91440" bIns="45720" anchor="ctr" anchorCtr="0"/>
          <a:p>
            <a:r>
              <a:rPr lang="zh-CN" altLang="en-US" dirty="0"/>
              <a:t>数组参数</a:t>
            </a:r>
            <a:endParaRPr lang="zh-CN" altLang="en-US" dirty="0"/>
          </a:p>
        </p:txBody>
      </p:sp>
      <p:sp>
        <p:nvSpPr>
          <p:cNvPr id="22530" name="文本占位符 207874"/>
          <p:cNvSpPr>
            <a:spLocks noGrp="1" noRot="1"/>
          </p:cNvSpPr>
          <p:nvPr>
            <p:ph idx="1"/>
          </p:nvPr>
        </p:nvSpPr>
        <p:spPr>
          <a:xfrm>
            <a:off x="0" y="1341438"/>
            <a:ext cx="9144000" cy="55165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Times" pitchFamily="18" charset="0"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class Test {</a:t>
            </a:r>
            <a:endParaRPr kumimoji="0" lang="zh-CN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static void main(String[] </a:t>
            </a:r>
            <a:r>
              <a:rPr kumimoji="0" lang="en-US" altLang="zh-CN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args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Blip>
                <a:blip r:embed="rId1"/>
              </a:buBlip>
              <a:defRPr/>
            </a:pPr>
            <a:r>
              <a:rPr kumimoji="0" lang="en-US" altLang="zh-CN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args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=new String[2];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Blip>
                <a:blip r:embed="rId1"/>
              </a:buBlip>
              <a:defRPr/>
            </a:pPr>
            <a:r>
              <a:rPr kumimoji="0" lang="en-US" altLang="zh-CN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args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[0]="10";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Blip>
                <a:blip r:embed="rId1"/>
              </a:buBlip>
              <a:defRPr/>
            </a:pPr>
            <a:r>
              <a:rPr kumimoji="0" lang="en-US" altLang="zh-CN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args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[1]="20";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Blip>
                <a:blip r:embed="rId1"/>
              </a:buBlip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for (</a:t>
            </a:r>
            <a:r>
              <a:rPr kumimoji="0" lang="en-US" altLang="zh-CN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zh-CN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0" lang="en-US" altLang="zh-CN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</a:t>
            </a:r>
            <a:r>
              <a:rPr kumimoji="0" lang="en-US" altLang="zh-CN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args.length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altLang="zh-CN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++) {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Blip>
                <a:blip r:embed="rId1"/>
              </a:buBlip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en-US" altLang="zh-CN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System.</a:t>
            </a:r>
            <a:r>
              <a:rPr kumimoji="0" lang="en-US" altLang="zh-CN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out.println</a:t>
            </a:r>
            <a:r>
              <a:rPr kumimoji="0" lang="en-US" altLang="zh-CN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altLang="zh-CN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args</a:t>
            </a:r>
            <a:r>
              <a:rPr kumimoji="0" lang="en-US" altLang="zh-CN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</a:t>
            </a:r>
            <a:r>
              <a:rPr kumimoji="0" lang="en-US" altLang="zh-CN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altLang="zh-CN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]);</a:t>
            </a:r>
            <a:endParaRPr kumimoji="0" lang="en-US" altLang="zh-CN" sz="24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Blip>
                <a:blip r:embed="rId1"/>
              </a:buBlip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}}}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Blip>
                <a:blip r:embed="rId1"/>
              </a:buBlip>
              <a:defRPr/>
            </a:pP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2400" b="1" i="0" u="none" strike="noStrike" kern="1200" cap="none" spc="0" normalizeH="0" baseline="0" noProof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注意：参数的类型为基本数据类型或引用数据类型</a:t>
            </a:r>
            <a:endParaRPr kumimoji="0" lang="en-US" altLang="zh-CN" sz="2400" b="1" i="0" u="none" strike="noStrike" kern="1200" cap="none" spc="0" normalizeH="0" baseline="0" noProof="1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en-US" altLang="zh-CN" sz="2400" b="1" i="0" u="none" strike="noStrike" kern="1200" cap="none" spc="0" normalizeH="0" baseline="0" noProof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标题 36865"/>
          <p:cNvSpPr>
            <a:spLocks noGrp="1"/>
          </p:cNvSpPr>
          <p:nvPr>
            <p:ph type="title"/>
          </p:nvPr>
        </p:nvSpPr>
        <p:spPr>
          <a:xfrm>
            <a:off x="2005013" y="260350"/>
            <a:ext cx="7138987" cy="69215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sz="3600" dirty="0">
                <a:latin typeface="宋体" panose="02010600030101010101" pitchFamily="2" charset="-122"/>
              </a:rPr>
              <a:t>总结</a:t>
            </a:r>
            <a:endParaRPr lang="zh-CN" altLang="en-US" sz="3600" dirty="0">
              <a:latin typeface="宋体" panose="02010600030101010101" pitchFamily="2" charset="-122"/>
            </a:endParaRPr>
          </a:p>
        </p:txBody>
      </p:sp>
      <p:sp>
        <p:nvSpPr>
          <p:cNvPr id="36867" name="内容占位符 36866"/>
          <p:cNvSpPr>
            <a:spLocks noGrp="1"/>
          </p:cNvSpPr>
          <p:nvPr>
            <p:ph idx="1"/>
          </p:nvPr>
        </p:nvSpPr>
        <p:spPr>
          <a:xfrm>
            <a:off x="0" y="1268413"/>
            <a:ext cx="9144000" cy="4800600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dirty="0"/>
              <a:t>数组可以看成是多个相同类型数据组合，对这些数据的统一管理</a:t>
            </a:r>
            <a:endParaRPr lang="zh-CN" altLang="en-US" dirty="0"/>
          </a:p>
          <a:p>
            <a:pPr eaLnBrk="1" hangingPunct="1"/>
            <a:r>
              <a:rPr lang="zh-CN" altLang="en-US" dirty="0"/>
              <a:t>数组变量属引用类型，数组也可以看成是对象，数组中的每个元素相当于该对象的成员变量</a:t>
            </a:r>
            <a:endParaRPr lang="zh-CN" altLang="en-US" dirty="0"/>
          </a:p>
          <a:p>
            <a:pPr eaLnBrk="1" hangingPunct="1"/>
            <a:r>
              <a:rPr lang="zh-CN" altLang="en-US" dirty="0"/>
              <a:t>数组中的元素可以是任何数据类型，包括基本类型和引用类型</a:t>
            </a:r>
            <a:endParaRPr lang="en-US" altLang="zh-CN" dirty="0"/>
          </a:p>
          <a:p>
            <a:pPr marL="0" indent="0" eaLnBrk="1" hangingPunct="1"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charRg st="0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29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charRg st="29" end="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70" end="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charRg st="70" end="9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标题 5121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79216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/>
              <a:t>学习目标</a:t>
            </a:r>
            <a:endParaRPr lang="zh-CN" altLang="en-US" dirty="0"/>
          </a:p>
        </p:txBody>
      </p:sp>
      <p:sp>
        <p:nvSpPr>
          <p:cNvPr id="5123" name="文本占位符 5122"/>
          <p:cNvSpPr>
            <a:spLocks noGrp="1"/>
          </p:cNvSpPr>
          <p:nvPr>
            <p:ph type="body" sz="half" idx="1"/>
          </p:nvPr>
        </p:nvSpPr>
        <p:spPr>
          <a:xfrm>
            <a:off x="684213" y="1339850"/>
            <a:ext cx="8135937" cy="4321175"/>
          </a:xfrm>
        </p:spPr>
        <p:txBody>
          <a:bodyPr vert="horz" wrap="square" lIns="91440" tIns="45720" rIns="91440" bIns="45720" anchor="t" anchorCtr="0"/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3600" dirty="0"/>
              <a:t>知道数组的概念</a:t>
            </a:r>
            <a:endParaRPr lang="en-US" altLang="zh-CN" sz="3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3600" dirty="0"/>
              <a:t>掌握数组的使用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charRg st="22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charRg st="22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文本框 6145"/>
          <p:cNvSpPr txBox="1"/>
          <p:nvPr/>
        </p:nvSpPr>
        <p:spPr>
          <a:xfrm>
            <a:off x="8883650" y="1200150"/>
            <a:ext cx="184150" cy="7620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r"/>
            <a:endParaRPr lang="zh-CN" altLang="zh-CN" sz="4400" dirty="0">
              <a:solidFill>
                <a:schemeClr val="tx2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147" name="文本框 6146"/>
          <p:cNvSpPr txBox="1"/>
          <p:nvPr/>
        </p:nvSpPr>
        <p:spPr>
          <a:xfrm>
            <a:off x="755650" y="2060575"/>
            <a:ext cx="7488238" cy="8636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 algn="just">
              <a:spcBef>
                <a:spcPct val="20000"/>
              </a:spcBef>
            </a:pPr>
            <a:endParaRPr lang="zh-CN" altLang="zh-CN" sz="24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148" name="矩形 6147"/>
          <p:cNvSpPr/>
          <p:nvPr/>
        </p:nvSpPr>
        <p:spPr>
          <a:xfrm>
            <a:off x="914400" y="333375"/>
            <a:ext cx="8229600" cy="5318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algn="r"/>
            <a:r>
              <a:rPr lang="zh-CN" altLang="en-US" sz="4000" b="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为什么需要数组</a:t>
            </a:r>
            <a:endParaRPr lang="zh-CN" altLang="en-US" sz="4000" b="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149" name="文本框 6148"/>
          <p:cNvSpPr txBox="1"/>
          <p:nvPr/>
        </p:nvSpPr>
        <p:spPr>
          <a:xfrm>
            <a:off x="1404938" y="2492375"/>
            <a:ext cx="7127875" cy="3668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stu1 = 95;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stu2 = 89;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stu3 = 79;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stu4 = 64;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int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 stu5 = 76;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int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stu6 = 88;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……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avg </a:t>
            </a:r>
            <a:r>
              <a:rPr lang="en-US" altLang="zh-CN" dirty="0">
                <a:latin typeface="Arial" panose="020B0604020202020204" pitchFamily="34" charset="0"/>
              </a:rPr>
              <a:t>= </a:t>
            </a:r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(stu1+stu2+stu3+stu4+stu5…+stu30)/30</a:t>
            </a: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>
              <a:spcBef>
                <a:spcPct val="50000"/>
              </a:spcBef>
            </a:pPr>
            <a:endParaRPr lang="en-US" altLang="zh-CN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grpSp>
        <p:nvGrpSpPr>
          <p:cNvPr id="2" name="组合 6149"/>
          <p:cNvGrpSpPr/>
          <p:nvPr/>
        </p:nvGrpSpPr>
        <p:grpSpPr>
          <a:xfrm>
            <a:off x="5940425" y="2636838"/>
            <a:ext cx="2087563" cy="2447925"/>
            <a:chOff x="0" y="0"/>
            <a:chExt cx="1315" cy="1633"/>
          </a:xfrm>
        </p:grpSpPr>
        <p:sp>
          <p:nvSpPr>
            <p:cNvPr id="6154" name="右大括号 6150"/>
            <p:cNvSpPr/>
            <p:nvPr/>
          </p:nvSpPr>
          <p:spPr>
            <a:xfrm>
              <a:off x="0" y="0"/>
              <a:ext cx="453" cy="1633"/>
            </a:xfrm>
            <a:prstGeom prst="rightBrace">
              <a:avLst>
                <a:gd name="adj1" fmla="val 29990"/>
                <a:gd name="adj2" fmla="val 50000"/>
              </a:avLst>
            </a:prstGeom>
            <a:noFill/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6155" name="文本框 6151"/>
            <p:cNvSpPr txBox="1"/>
            <p:nvPr/>
          </p:nvSpPr>
          <p:spPr>
            <a:xfrm>
              <a:off x="544" y="676"/>
              <a:ext cx="771" cy="24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dirty="0">
                  <a:latin typeface="Arial" panose="020B0604020202020204" pitchFamily="34" charset="0"/>
                  <a:ea typeface="黑体" panose="02010609060101010101" pitchFamily="49" charset="-122"/>
                </a:rPr>
                <a:t>30</a:t>
              </a:r>
              <a:r>
                <a:rPr lang="zh-CN" altLang="en-US" dirty="0">
                  <a:latin typeface="Arial" panose="020B0604020202020204" pitchFamily="34" charset="0"/>
                  <a:ea typeface="黑体" panose="02010609060101010101" pitchFamily="49" charset="-122"/>
                </a:rPr>
                <a:t>个变量</a:t>
              </a:r>
              <a:endParaRPr lang="zh-CN" altLang="en-US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  <p:sp>
        <p:nvSpPr>
          <p:cNvPr id="6153" name="圆角矩形标注 6152"/>
          <p:cNvSpPr/>
          <p:nvPr/>
        </p:nvSpPr>
        <p:spPr>
          <a:xfrm>
            <a:off x="1619250" y="2708275"/>
            <a:ext cx="2016125" cy="647700"/>
          </a:xfrm>
          <a:prstGeom prst="wedgeRoundRectCallout">
            <a:avLst>
              <a:gd name="adj1" fmla="val 73620"/>
              <a:gd name="adj2" fmla="val 151718"/>
              <a:gd name="adj3" fmla="val 16667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rgbClr val="FF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/>
            <a:r>
              <a:rPr lang="en-US" altLang="zh-CN" dirty="0">
                <a:latin typeface="Arial" panose="020B0604020202020204" pitchFamily="34" charset="0"/>
                <a:ea typeface="黑体" panose="02010609060101010101" pitchFamily="49" charset="-122"/>
              </a:rPr>
              <a:t>30</a:t>
            </a:r>
            <a:r>
              <a:rPr lang="zh-CN" altLang="en-US" dirty="0">
                <a:latin typeface="Arial" panose="020B0604020202020204" pitchFamily="34" charset="0"/>
                <a:ea typeface="黑体" panose="02010609060101010101" pitchFamily="49" charset="-122"/>
              </a:rPr>
              <a:t>个变量太繁琐</a:t>
            </a:r>
            <a:endParaRPr lang="zh-CN" altLang="en-US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6152" name="图片 6153" descr="问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0825" y="1125538"/>
            <a:ext cx="917575" cy="688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矩形 6154"/>
          <p:cNvSpPr/>
          <p:nvPr/>
        </p:nvSpPr>
        <p:spPr>
          <a:xfrm>
            <a:off x="1212850" y="1268413"/>
            <a:ext cx="7319963" cy="100806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Arial" panose="020B0604020202020204" pitchFamily="34" charset="0"/>
              </a:rPr>
              <a:t>1</a:t>
            </a: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、</a:t>
            </a:r>
            <a:r>
              <a:rPr lang="en-US" altLang="zh-CN" sz="2400" dirty="0">
                <a:latin typeface="Arial" panose="020B0604020202020204" pitchFamily="34" charset="0"/>
              </a:rPr>
              <a:t>Java</a:t>
            </a: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考试结束后，老师给张浩分配了一项任务，让他计算全班（</a:t>
            </a:r>
            <a:r>
              <a:rPr lang="en-US" altLang="zh-CN" sz="2400" dirty="0">
                <a:latin typeface="Arial" panose="020B0604020202020204" pitchFamily="34" charset="0"/>
              </a:rPr>
              <a:t>30</a:t>
            </a:r>
            <a:r>
              <a:rPr lang="zh-CN" altLang="en-US" sz="2400" dirty="0">
                <a:latin typeface="Arial" panose="020B0604020202020204" pitchFamily="34" charset="0"/>
                <a:ea typeface="黑体" panose="02010609060101010101" pitchFamily="49" charset="-122"/>
              </a:rPr>
              <a:t>人）的平均分</a:t>
            </a: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15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49">
                                            <p:txEl>
                                              <p:charRg st="15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3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149">
                                            <p:txEl>
                                              <p:charRg st="30" end="4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45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149">
                                            <p:txEl>
                                              <p:charRg st="45" end="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60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149">
                                            <p:txEl>
                                              <p:charRg st="60" end="7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75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49">
                                            <p:txEl>
                                              <p:charRg st="75" end="9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90" end="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149">
                                            <p:txEl>
                                              <p:charRg st="90" end="9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charRg st="93" end="1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149">
                                            <p:txEl>
                                              <p:charRg st="93" end="1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标题 8193"/>
          <p:cNvSpPr>
            <a:spLocks noGrp="1"/>
          </p:cNvSpPr>
          <p:nvPr>
            <p:ph type="title"/>
          </p:nvPr>
        </p:nvSpPr>
        <p:spPr>
          <a:xfrm>
            <a:off x="914400" y="188913"/>
            <a:ext cx="8229600" cy="792162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/>
              <a:t>数组概念</a:t>
            </a:r>
            <a:endParaRPr lang="zh-CN" altLang="en-US" dirty="0"/>
          </a:p>
        </p:txBody>
      </p:sp>
      <p:sp>
        <p:nvSpPr>
          <p:cNvPr id="8195" name="文本占位符 8194"/>
          <p:cNvSpPr>
            <a:spLocks noGrp="1"/>
          </p:cNvSpPr>
          <p:nvPr>
            <p:ph type="body" sz="half" idx="1"/>
          </p:nvPr>
        </p:nvSpPr>
        <p:spPr>
          <a:xfrm>
            <a:off x="395288" y="1196975"/>
            <a:ext cx="8135937" cy="4464050"/>
          </a:xfrm>
        </p:spPr>
        <p:txBody>
          <a:bodyPr vert="horz" wrap="square" lIns="91440" tIns="45720" rIns="91440" bIns="45720" anchor="t" anchorCtr="0"/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3600" dirty="0"/>
              <a:t>把具有相同类型的若干变量按有序的形式组织起来的集合。</a:t>
            </a:r>
            <a:endParaRPr lang="zh-CN" altLang="en-US" sz="3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3600" dirty="0"/>
              <a:t>一个数组实际上就是一连串的变量，数组按照使用可以分为一维数组，二维数组，多维数组。</a:t>
            </a:r>
            <a:endParaRPr lang="en-US" altLang="zh-CN" sz="3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endParaRPr lang="zh-CN" altLang="en-US" sz="36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27" end="6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charRg st="27" end="6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7" name="标题 12289"/>
          <p:cNvSpPr>
            <a:spLocks noGrp="1"/>
          </p:cNvSpPr>
          <p:nvPr>
            <p:ph type="title"/>
          </p:nvPr>
        </p:nvSpPr>
        <p:spPr>
          <a:xfrm>
            <a:off x="2005013" y="260350"/>
            <a:ext cx="7138987" cy="549275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/>
              <a:t>数组概念</a:t>
            </a:r>
            <a:endParaRPr lang="zh-CN" altLang="en-US" b="0" dirty="0"/>
          </a:p>
        </p:txBody>
      </p:sp>
      <p:sp>
        <p:nvSpPr>
          <p:cNvPr id="12291" name="内容占位符 12290"/>
          <p:cNvSpPr>
            <a:spLocks noGrp="1"/>
          </p:cNvSpPr>
          <p:nvPr>
            <p:ph idx="1"/>
          </p:nvPr>
        </p:nvSpPr>
        <p:spPr>
          <a:xfrm>
            <a:off x="0" y="1268413"/>
            <a:ext cx="9144000" cy="4800600"/>
          </a:xfrm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dirty="0"/>
              <a:t>数组只有一个名称，即标识符 </a:t>
            </a:r>
            <a:endParaRPr lang="zh-CN" altLang="en-US" dirty="0"/>
          </a:p>
          <a:p>
            <a:pPr eaLnBrk="1" hangingPunct="1"/>
            <a:r>
              <a:rPr lang="zh-CN" altLang="en-US" dirty="0"/>
              <a:t>元素下标标明了元素在数组中的位置，从</a:t>
            </a:r>
            <a:r>
              <a:rPr lang="en-US" altLang="zh-CN" dirty="0"/>
              <a:t>0</a:t>
            </a:r>
            <a:r>
              <a:rPr lang="zh-CN" altLang="en-US" dirty="0"/>
              <a:t>开始</a:t>
            </a:r>
            <a:endParaRPr lang="zh-CN" altLang="en-US" dirty="0"/>
          </a:p>
          <a:p>
            <a:pPr eaLnBrk="1" hangingPunct="1"/>
            <a:r>
              <a:rPr lang="zh-CN" altLang="en-US" dirty="0"/>
              <a:t>数组中的每个元素都可以通过下标来访问 </a:t>
            </a:r>
            <a:endParaRPr lang="zh-CN" altLang="en-US" dirty="0"/>
          </a:p>
          <a:p>
            <a:pPr eaLnBrk="1" hangingPunct="1"/>
            <a:r>
              <a:rPr lang="zh-CN" altLang="en-US" dirty="0"/>
              <a:t>数组长度固定不变，避免数组越界</a:t>
            </a:r>
            <a:endParaRPr lang="zh-CN" altLang="en-US" dirty="0"/>
          </a:p>
        </p:txBody>
      </p:sp>
      <p:sp>
        <p:nvSpPr>
          <p:cNvPr id="1029" name="矩形 1229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lang="zh-CN" altLang="en-US" dirty="0">
              <a:latin typeface="Arial" panose="020B0604020202020204" pitchFamily="34" charset="0"/>
            </a:endParaRPr>
          </a:p>
        </p:txBody>
      </p:sp>
      <p:graphicFrame>
        <p:nvGraphicFramePr>
          <p:cNvPr id="12293" name="对象 12292"/>
          <p:cNvGraphicFramePr>
            <a:graphicFrameLocks noChangeAspect="1"/>
          </p:cNvGraphicFramePr>
          <p:nvPr/>
        </p:nvGraphicFramePr>
        <p:xfrm>
          <a:off x="1835150" y="3789363"/>
          <a:ext cx="5832475" cy="239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2698115" imgH="1111885" progId="">
                  <p:embed/>
                </p:oleObj>
              </mc:Choice>
              <mc:Fallback>
                <p:oleObj name="" r:id="rId1" imgW="2698115" imgH="1111885" progId="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835150" y="3789363"/>
                        <a:ext cx="5832475" cy="2390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charRg st="0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charRg st="15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charRg st="15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charRg st="37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charRg st="37" end="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charRg st="57" end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291">
                                            <p:txEl>
                                              <p:charRg st="57" end="7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标题 16385"/>
          <p:cNvSpPr>
            <a:spLocks noGrp="1"/>
          </p:cNvSpPr>
          <p:nvPr>
            <p:ph type="title"/>
          </p:nvPr>
        </p:nvSpPr>
        <p:spPr>
          <a:xfrm>
            <a:off x="914400" y="188913"/>
            <a:ext cx="8229600" cy="792162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>
                <a:latin typeface="宋体" panose="02010600030101010101" pitchFamily="2" charset="-122"/>
              </a:rPr>
              <a:t>一维数组</a:t>
            </a:r>
            <a:endParaRPr lang="en-US" altLang="zh-CN" dirty="0"/>
          </a:p>
        </p:txBody>
      </p:sp>
      <p:sp>
        <p:nvSpPr>
          <p:cNvPr id="16387" name="文本占位符 16386"/>
          <p:cNvSpPr>
            <a:spLocks noGrp="1"/>
          </p:cNvSpPr>
          <p:nvPr>
            <p:ph type="body" sz="half" idx="1"/>
          </p:nvPr>
        </p:nvSpPr>
        <p:spPr>
          <a:xfrm>
            <a:off x="250825" y="1341438"/>
            <a:ext cx="8569325" cy="5183187"/>
          </a:xfrm>
        </p:spPr>
        <p:txBody>
          <a:bodyPr vert="horz" wrap="square" lIns="91440" tIns="45720" rIns="91440" bIns="45720" anchor="t" anchorCtr="0"/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</a:rPr>
              <a:t>声明形式一：</a:t>
            </a:r>
            <a:endParaRPr lang="en-US" altLang="zh-CN" sz="2800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zh-CN" altLang="en-US" sz="2800" dirty="0">
                <a:latin typeface="宋体" panose="02010600030101010101" pitchFamily="2" charset="-122"/>
              </a:rPr>
              <a:t>  数据类型 数组名</a:t>
            </a:r>
            <a:r>
              <a:rPr lang="en-US" altLang="zh-CN" sz="2800" dirty="0">
                <a:latin typeface="宋体" panose="02010600030101010101" pitchFamily="2" charset="-122"/>
              </a:rPr>
              <a:t>[]=null;</a:t>
            </a:r>
            <a:endParaRPr lang="en-US" altLang="zh-CN" sz="28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zh-CN" altLang="en-US" sz="2800" dirty="0">
                <a:latin typeface="宋体" panose="02010600030101010101" pitchFamily="2" charset="-122"/>
              </a:rPr>
              <a:t>  数组名</a:t>
            </a:r>
            <a:r>
              <a:rPr lang="en-US" altLang="zh-CN" sz="2800" dirty="0">
                <a:latin typeface="宋体" panose="02010600030101010101" pitchFamily="2" charset="-122"/>
              </a:rPr>
              <a:t>=new </a:t>
            </a:r>
            <a:r>
              <a:rPr lang="zh-CN" altLang="en-US" sz="2800" dirty="0">
                <a:latin typeface="宋体" panose="02010600030101010101" pitchFamily="2" charset="-122"/>
              </a:rPr>
              <a:t>数据类型</a:t>
            </a:r>
            <a:r>
              <a:rPr lang="en-US" altLang="zh-CN" sz="2800" dirty="0">
                <a:latin typeface="宋体" panose="02010600030101010101" pitchFamily="2" charset="-122"/>
              </a:rPr>
              <a:t>[</a:t>
            </a:r>
            <a:r>
              <a:rPr lang="zh-CN" altLang="en-US" sz="2800" dirty="0">
                <a:latin typeface="宋体" panose="02010600030101010101" pitchFamily="2" charset="-122"/>
              </a:rPr>
              <a:t>长度</a:t>
            </a:r>
            <a:r>
              <a:rPr lang="en-US" altLang="zh-CN" sz="2800" dirty="0">
                <a:latin typeface="宋体" panose="02010600030101010101" pitchFamily="2" charset="-122"/>
              </a:rPr>
              <a:t>];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2800" dirty="0">
                <a:solidFill>
                  <a:srgbClr val="FF0000"/>
                </a:solidFill>
                <a:latin typeface="宋体" panose="02010600030101010101" pitchFamily="2" charset="-122"/>
              </a:rPr>
              <a:t>声明形式二：</a:t>
            </a:r>
            <a:endParaRPr lang="en-US" altLang="zh-CN" sz="2800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zh-CN" altLang="en-US" sz="2800" dirty="0">
                <a:latin typeface="宋体" panose="02010600030101010101" pitchFamily="2" charset="-122"/>
              </a:rPr>
              <a:t>数据类型</a:t>
            </a:r>
            <a:r>
              <a:rPr lang="en-US" altLang="zh-CN" sz="2800" dirty="0">
                <a:latin typeface="宋体" panose="02010600030101010101" pitchFamily="2" charset="-122"/>
              </a:rPr>
              <a:t>[]</a:t>
            </a:r>
            <a:r>
              <a:rPr lang="zh-CN" altLang="en-US" sz="2800" dirty="0">
                <a:latin typeface="宋体" panose="02010600030101010101" pitchFamily="2" charset="-122"/>
              </a:rPr>
              <a:t> 数组名</a:t>
            </a:r>
            <a:r>
              <a:rPr lang="en-US" altLang="zh-CN" sz="2800" dirty="0">
                <a:latin typeface="宋体" panose="02010600030101010101" pitchFamily="2" charset="-122"/>
              </a:rPr>
              <a:t>=new </a:t>
            </a:r>
            <a:r>
              <a:rPr lang="zh-CN" altLang="en-US" sz="2800" dirty="0">
                <a:latin typeface="宋体" panose="02010600030101010101" pitchFamily="2" charset="-122"/>
              </a:rPr>
              <a:t>数据类型</a:t>
            </a:r>
            <a:r>
              <a:rPr lang="en-US" altLang="zh-CN" sz="2800" dirty="0">
                <a:latin typeface="宋体" panose="02010600030101010101" pitchFamily="2" charset="-122"/>
              </a:rPr>
              <a:t>[</a:t>
            </a:r>
            <a:r>
              <a:rPr lang="zh-CN" altLang="en-US" sz="2800" dirty="0">
                <a:latin typeface="宋体" panose="02010600030101010101" pitchFamily="2" charset="-122"/>
              </a:rPr>
              <a:t>长度</a:t>
            </a:r>
            <a:r>
              <a:rPr lang="en-US" altLang="zh-CN" sz="2800" dirty="0">
                <a:latin typeface="宋体" panose="02010600030101010101" pitchFamily="2" charset="-122"/>
              </a:rPr>
              <a:t>];</a:t>
            </a:r>
            <a:endParaRPr lang="en-US" altLang="zh-CN" sz="28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endParaRPr lang="en-US" altLang="zh-CN" sz="3600" dirty="0">
              <a:latin typeface="宋体" panose="02010600030101010101" pitchFamily="2" charset="-122"/>
            </a:endParaRPr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r>
              <a:rPr lang="zh-CN" altLang="en-US" dirty="0">
                <a:solidFill>
                  <a:srgbClr val="FF0000"/>
                </a:solidFill>
                <a:latin typeface="宋体" panose="02010600030101010101" pitchFamily="2" charset="-122"/>
              </a:rPr>
              <a:t>注意：数组是引用类型，需要通过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</a:rPr>
              <a:t>new</a:t>
            </a:r>
            <a:r>
              <a:rPr lang="zh-CN" altLang="en-US" dirty="0">
                <a:solidFill>
                  <a:srgbClr val="FF0000"/>
                </a:solidFill>
                <a:latin typeface="宋体" panose="02010600030101010101" pitchFamily="2" charset="-122"/>
              </a:rPr>
              <a:t>关键字进行创建</a:t>
            </a:r>
            <a:endParaRPr lang="zh-CN" altLang="en-US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7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charRg st="7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24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charRg st="24" end="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44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charRg st="44" end="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51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387">
                                            <p:txEl>
                                              <p:charRg st="51" end="7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charRg st="77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charRg st="77" end="10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文本框 17409"/>
          <p:cNvSpPr txBox="1"/>
          <p:nvPr/>
        </p:nvSpPr>
        <p:spPr>
          <a:xfrm>
            <a:off x="395288" y="1611313"/>
            <a:ext cx="6913562" cy="39782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Blip>
                <a:blip r:embed="rId1"/>
              </a:buBlip>
            </a:pPr>
            <a:r>
              <a:rPr lang="zh-CN" altLang="en-US" sz="2800" dirty="0">
                <a:latin typeface="Arial" panose="020B0604020202020204" pitchFamily="34" charset="0"/>
                <a:ea typeface="黑体" panose="02010609060101010101" pitchFamily="49" charset="-122"/>
              </a:rPr>
              <a:t>使用数组分四步走：</a:t>
            </a:r>
            <a:endParaRPr lang="zh-CN" altLang="en-US" sz="28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None/>
            </a:pPr>
            <a:endParaRPr lang="en-GB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1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、声明数组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、分配空间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3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、赋值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4</a:t>
            </a:r>
            <a:r>
              <a:rPr lang="zh-CN" altLang="en-US" sz="2000" dirty="0">
                <a:latin typeface="Arial" panose="020B0604020202020204" pitchFamily="34" charset="0"/>
                <a:ea typeface="黑体" panose="02010609060101010101" pitchFamily="49" charset="-122"/>
              </a:rPr>
              <a:t>、处理数据</a:t>
            </a:r>
            <a:endParaRPr lang="zh-CN" altLang="en-US" sz="20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marL="742950" lvl="1" indent="-285750"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7411" name="圆角矩形 17410"/>
          <p:cNvSpPr/>
          <p:nvPr/>
        </p:nvSpPr>
        <p:spPr>
          <a:xfrm>
            <a:off x="3132138" y="2492375"/>
            <a:ext cx="3379787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3333FF"/>
                </a:solidFill>
                <a:latin typeface="Arial" panose="020B0604020202020204" pitchFamily="34" charset="0"/>
              </a:rPr>
              <a:t>int</a:t>
            </a:r>
            <a:r>
              <a:rPr lang="en-US" altLang="zh-CN" dirty="0">
                <a:latin typeface="Arial" panose="020B0604020202020204" pitchFamily="34" charset="0"/>
              </a:rPr>
              <a:t>[ ] a;            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7412" name="圆角矩形 17411"/>
          <p:cNvSpPr/>
          <p:nvPr/>
        </p:nvSpPr>
        <p:spPr>
          <a:xfrm>
            <a:off x="3165475" y="3298825"/>
            <a:ext cx="3379788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</a:rPr>
              <a:t>a = </a:t>
            </a:r>
            <a:r>
              <a:rPr lang="en-US" altLang="zh-CN" dirty="0">
                <a:solidFill>
                  <a:srgbClr val="3333FF"/>
                </a:solidFill>
                <a:latin typeface="Arial" panose="020B0604020202020204" pitchFamily="34" charset="0"/>
              </a:rPr>
              <a:t>new</a:t>
            </a:r>
            <a:r>
              <a:rPr lang="en-US" altLang="zh-CN" dirty="0">
                <a:latin typeface="Arial" panose="020B0604020202020204" pitchFamily="34" charset="0"/>
              </a:rPr>
              <a:t> int[5];            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7413" name="圆角矩形 17412"/>
          <p:cNvSpPr/>
          <p:nvPr/>
        </p:nvSpPr>
        <p:spPr>
          <a:xfrm>
            <a:off x="3132138" y="4044950"/>
            <a:ext cx="3379787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</a:rPr>
              <a:t>a [0] = 8;            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7414" name="圆角矩形 17413"/>
          <p:cNvSpPr/>
          <p:nvPr/>
        </p:nvSpPr>
        <p:spPr>
          <a:xfrm>
            <a:off x="3132138" y="4811713"/>
            <a:ext cx="3379787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</a:rPr>
              <a:t>a [0] = a[0] * 10;            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graphicFrame>
        <p:nvGraphicFramePr>
          <p:cNvPr id="17415" name="表格 17414"/>
          <p:cNvGraphicFramePr/>
          <p:nvPr/>
        </p:nvGraphicFramePr>
        <p:xfrm>
          <a:off x="7740650" y="2492375"/>
          <a:ext cx="1008063" cy="2586038"/>
        </p:xfrm>
        <a:graphic>
          <a:graphicData uri="http://schemas.openxmlformats.org/drawingml/2006/table">
            <a:tbl>
              <a:tblPr/>
              <a:tblGrid>
                <a:gridCol w="1008063"/>
              </a:tblGrid>
              <a:tr h="404813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Blip>
                          <a:blip r:embed="rId2"/>
                        </a:buBlip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49" charset="-122"/>
                        </a:defRPr>
                      </a:lvl1pPr>
                      <a:lvl2pPr marL="742950" lvl="1" indent="-285750" algn="l">
                        <a:buBlip>
                          <a:blip r:embed="rId2"/>
                        </a:buBlip>
                        <a:defRPr sz="1800" kern="1200"/>
                      </a:lvl2pPr>
                      <a:lvl3pPr marL="1143000" lvl="2" indent="-228600" algn="l">
                        <a:buBlip>
                          <a:blip r:embed="rId2"/>
                        </a:buBlip>
                        <a:defRPr sz="2000" b="0" kern="1200">
                          <a:ea typeface="宋体" panose="02010600030101010101" pitchFamily="2" charset="-122"/>
                        </a:defRPr>
                      </a:lvl3pPr>
                      <a:lvl4pPr marL="1600200" lvl="3" indent="-228600" algn="l">
                        <a:buBlip>
                          <a:blip r:embed="rId2"/>
                        </a:buBlip>
                        <a:defRPr sz="1800" kern="1200"/>
                      </a:lvl4pPr>
                      <a:lvl5pPr marL="2057400" lvl="4" indent="-228600" algn="l">
                        <a:buBlip>
                          <a:blip r:embed="rId2"/>
                        </a:buBlip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547687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Blip>
                          <a:blip r:embed="rId2"/>
                        </a:buBlip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49" charset="-122"/>
                        </a:defRPr>
                      </a:lvl1pPr>
                      <a:lvl2pPr marL="742950" lvl="1" indent="-285750" algn="l">
                        <a:buBlip>
                          <a:blip r:embed="rId2"/>
                        </a:buBlip>
                        <a:defRPr sz="1800" kern="1200"/>
                      </a:lvl2pPr>
                      <a:lvl3pPr marL="1143000" lvl="2" indent="-228600" algn="l">
                        <a:buBlip>
                          <a:blip r:embed="rId2"/>
                        </a:buBlip>
                        <a:defRPr sz="2000" b="0" kern="1200">
                          <a:ea typeface="宋体" panose="02010600030101010101" pitchFamily="2" charset="-122"/>
                        </a:defRPr>
                      </a:lvl3pPr>
                      <a:lvl4pPr marL="1600200" lvl="3" indent="-228600" algn="l">
                        <a:buBlip>
                          <a:blip r:embed="rId2"/>
                        </a:buBlip>
                        <a:defRPr sz="1800" kern="1200"/>
                      </a:lvl4pPr>
                      <a:lvl5pPr marL="2057400" lvl="4" indent="-228600" algn="l">
                        <a:buBlip>
                          <a:blip r:embed="rId2"/>
                        </a:buBlip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546100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Blip>
                          <a:blip r:embed="rId2"/>
                        </a:buBlip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49" charset="-122"/>
                        </a:defRPr>
                      </a:lvl1pPr>
                      <a:lvl2pPr marL="742950" lvl="1" indent="-285750" algn="l">
                        <a:buBlip>
                          <a:blip r:embed="rId2"/>
                        </a:buBlip>
                        <a:defRPr sz="1800" kern="1200"/>
                      </a:lvl2pPr>
                      <a:lvl3pPr marL="1143000" lvl="2" indent="-228600" algn="l">
                        <a:buBlip>
                          <a:blip r:embed="rId2"/>
                        </a:buBlip>
                        <a:defRPr sz="2000" b="0" kern="1200">
                          <a:ea typeface="宋体" panose="02010600030101010101" pitchFamily="2" charset="-122"/>
                        </a:defRPr>
                      </a:lvl3pPr>
                      <a:lvl4pPr marL="1600200" lvl="3" indent="-228600" algn="l">
                        <a:buBlip>
                          <a:blip r:embed="rId2"/>
                        </a:buBlip>
                        <a:defRPr sz="1800" kern="1200"/>
                      </a:lvl4pPr>
                      <a:lvl5pPr marL="2057400" lvl="4" indent="-228600" algn="l">
                        <a:buBlip>
                          <a:blip r:embed="rId2"/>
                        </a:buBlip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539750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Blip>
                          <a:blip r:embed="rId2"/>
                        </a:buBlip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49" charset="-122"/>
                        </a:defRPr>
                      </a:lvl1pPr>
                      <a:lvl2pPr marL="742950" lvl="1" indent="-285750" algn="l">
                        <a:buBlip>
                          <a:blip r:embed="rId2"/>
                        </a:buBlip>
                        <a:defRPr sz="1800" kern="1200"/>
                      </a:lvl2pPr>
                      <a:lvl3pPr marL="1143000" lvl="2" indent="-228600" algn="l">
                        <a:buBlip>
                          <a:blip r:embed="rId2"/>
                        </a:buBlip>
                        <a:defRPr sz="2000" b="0" kern="1200">
                          <a:ea typeface="宋体" panose="02010600030101010101" pitchFamily="2" charset="-122"/>
                        </a:defRPr>
                      </a:lvl3pPr>
                      <a:lvl4pPr marL="1600200" lvl="3" indent="-228600" algn="l">
                        <a:buBlip>
                          <a:blip r:embed="rId2"/>
                        </a:buBlip>
                        <a:defRPr sz="1800" kern="1200"/>
                      </a:lvl4pPr>
                      <a:lvl5pPr marL="2057400" lvl="4" indent="-228600" algn="l">
                        <a:buBlip>
                          <a:blip r:embed="rId2"/>
                        </a:buBlip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  <a:tr h="547688">
                <a:tc>
                  <a:txBody>
                    <a:bodyPr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Blip>
                          <a:blip r:embed="rId2"/>
                        </a:buBlip>
                        <a:defRPr sz="2000" b="1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黑体" panose="02010609060101010101" pitchFamily="49" charset="-122"/>
                        </a:defRPr>
                      </a:lvl1pPr>
                      <a:lvl2pPr marL="742950" lvl="1" indent="-285750" algn="l">
                        <a:buBlip>
                          <a:blip r:embed="rId2"/>
                        </a:buBlip>
                        <a:defRPr sz="1800" kern="1200"/>
                      </a:lvl2pPr>
                      <a:lvl3pPr marL="1143000" lvl="2" indent="-228600" algn="l">
                        <a:buBlip>
                          <a:blip r:embed="rId2"/>
                        </a:buBlip>
                        <a:defRPr sz="2000" b="0" kern="1200">
                          <a:ea typeface="宋体" panose="02010600030101010101" pitchFamily="2" charset="-122"/>
                        </a:defRPr>
                      </a:lvl3pPr>
                      <a:lvl4pPr marL="1600200" lvl="3" indent="-228600" algn="l">
                        <a:buBlip>
                          <a:blip r:embed="rId2"/>
                        </a:buBlip>
                        <a:defRPr sz="1800" kern="1200"/>
                      </a:lvl4pPr>
                      <a:lvl5pPr marL="2057400" lvl="4" indent="-228600" algn="l">
                        <a:buBlip>
                          <a:blip r:embed="rId2"/>
                        </a:buBlip>
                        <a:defRPr sz="1800" kern="1200"/>
                      </a:lvl5pPr>
                    </a:lstStyle>
                    <a:p>
                      <a:pPr marL="0" lvl="0" indent="0">
                        <a:buNone/>
                      </a:p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429" name="文本框 17428"/>
          <p:cNvSpPr txBox="1"/>
          <p:nvPr/>
        </p:nvSpPr>
        <p:spPr>
          <a:xfrm>
            <a:off x="8101013" y="5084763"/>
            <a:ext cx="431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</a:rPr>
              <a:t>a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7430" name="文本框 17429"/>
          <p:cNvSpPr txBox="1"/>
          <p:nvPr/>
        </p:nvSpPr>
        <p:spPr>
          <a:xfrm>
            <a:off x="8027988" y="4652963"/>
            <a:ext cx="5762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</a:rPr>
              <a:t>8</a:t>
            </a:r>
            <a:endParaRPr lang="en-US" altLang="zh-CN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7431" name="文本框 17430"/>
          <p:cNvSpPr txBox="1"/>
          <p:nvPr/>
        </p:nvSpPr>
        <p:spPr>
          <a:xfrm>
            <a:off x="8027988" y="4652963"/>
            <a:ext cx="8651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3333FF"/>
                </a:solidFill>
                <a:latin typeface="Arial" panose="020B0604020202020204" pitchFamily="34" charset="0"/>
              </a:rPr>
              <a:t>80</a:t>
            </a:r>
            <a:endParaRPr lang="en-US" altLang="zh-CN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  <p:sp>
        <p:nvSpPr>
          <p:cNvPr id="17432" name="文本框 17431"/>
          <p:cNvSpPr txBox="1"/>
          <p:nvPr/>
        </p:nvSpPr>
        <p:spPr>
          <a:xfrm>
            <a:off x="6875463" y="4652963"/>
            <a:ext cx="792162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dirty="0">
                <a:latin typeface="Arial" panose="020B0604020202020204" pitchFamily="34" charset="0"/>
              </a:rPr>
              <a:t>a[0]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7433" name="直接连接符 17432"/>
          <p:cNvSpPr/>
          <p:nvPr/>
        </p:nvSpPr>
        <p:spPr>
          <a:xfrm>
            <a:off x="7451725" y="4868863"/>
            <a:ext cx="288925" cy="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2" name="矩形 17433"/>
          <p:cNvSpPr/>
          <p:nvPr/>
        </p:nvSpPr>
        <p:spPr>
          <a:xfrm>
            <a:off x="914400" y="260350"/>
            <a:ext cx="8229600" cy="6477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algn="r"/>
            <a:r>
              <a:rPr lang="zh-CN" altLang="en-US" sz="4000" b="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使用数组</a:t>
            </a:r>
            <a:endParaRPr lang="zh-CN" altLang="en-US" sz="4000" b="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animBg="1"/>
      <p:bldP spid="17412" grpId="0" animBg="1"/>
      <p:bldP spid="17413" grpId="0" animBg="1"/>
      <p:bldP spid="17414" grpId="0" animBg="1"/>
      <p:bldP spid="17429" grpId="0"/>
      <p:bldP spid="17430" grpId="0"/>
      <p:bldP spid="17431" grpId="0"/>
      <p:bldP spid="174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标题 8193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79216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dirty="0"/>
              <a:t>求数组中的最大值和最小值</a:t>
            </a:r>
            <a:endParaRPr lang="zh-CN" altLang="en-US" dirty="0"/>
          </a:p>
        </p:txBody>
      </p:sp>
      <p:sp>
        <p:nvSpPr>
          <p:cNvPr id="8195" name="文本占位符 8194"/>
          <p:cNvSpPr>
            <a:spLocks noGrp="1"/>
          </p:cNvSpPr>
          <p:nvPr>
            <p:ph type="body" sz="half" idx="1"/>
          </p:nvPr>
        </p:nvSpPr>
        <p:spPr>
          <a:xfrm>
            <a:off x="395288" y="1196975"/>
            <a:ext cx="8135937" cy="5472113"/>
          </a:xfrm>
        </p:spPr>
        <p:txBody>
          <a:bodyPr vert="horz" wrap="square" lIns="91440" tIns="45720" rIns="91440" bIns="45720" anchor="t" anchorCtr="0"/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2800" dirty="0"/>
              <a:t>最大值与最小值</a:t>
            </a:r>
            <a:endParaRPr lang="en-US" altLang="zh-CN" sz="28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en-US" altLang="zh-CN" sz="1100" dirty="0"/>
              <a:t>	</a:t>
            </a:r>
            <a:r>
              <a:rPr lang="en-US" altLang="zh-CN" sz="1600" dirty="0"/>
              <a:t>public static void main(String args[]){</a:t>
            </a:r>
            <a:endParaRPr lang="en-US" altLang="zh-CN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en-US" altLang="zh-CN" sz="1600" dirty="0"/>
              <a:t>		int score[] = {99,69,87,89,90,70,65,100} ;		</a:t>
            </a:r>
            <a:endParaRPr lang="zh-CN" altLang="en-US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1600" dirty="0"/>
              <a:t>		</a:t>
            </a:r>
            <a:r>
              <a:rPr lang="en-US" altLang="zh-CN" sz="1600" dirty="0"/>
              <a:t>int max = 0 ;					</a:t>
            </a:r>
            <a:endParaRPr lang="zh-CN" altLang="en-US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1600" dirty="0"/>
              <a:t>		</a:t>
            </a:r>
            <a:r>
              <a:rPr lang="en-US" altLang="zh-CN" sz="1600" dirty="0"/>
              <a:t>int min = 0 ;					</a:t>
            </a:r>
            <a:endParaRPr lang="zh-CN" altLang="en-US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1600" dirty="0"/>
              <a:t>		</a:t>
            </a:r>
            <a:r>
              <a:rPr lang="en-US" altLang="zh-CN" sz="1600" dirty="0"/>
              <a:t>max = min = score[0] ;				</a:t>
            </a:r>
            <a:endParaRPr lang="en-US" altLang="zh-CN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en-US" altLang="zh-CN" sz="1600" dirty="0"/>
              <a:t>		for(int i=0;i&lt;score.length;i++){		</a:t>
            </a:r>
            <a:endParaRPr lang="zh-CN" altLang="en-US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1600" dirty="0"/>
              <a:t>			</a:t>
            </a:r>
            <a:r>
              <a:rPr lang="en-US" altLang="zh-CN" sz="1600" dirty="0"/>
              <a:t>if(score[i]&gt;max){			</a:t>
            </a:r>
            <a:endParaRPr lang="zh-CN" altLang="en-US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1600" dirty="0"/>
              <a:t>				</a:t>
            </a:r>
            <a:r>
              <a:rPr lang="en-US" altLang="zh-CN" sz="1600" dirty="0"/>
              <a:t>max = score[i] ;	</a:t>
            </a:r>
            <a:endParaRPr lang="zh-CN" altLang="en-US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1600" dirty="0"/>
              <a:t>			</a:t>
            </a:r>
            <a:r>
              <a:rPr lang="en-US" altLang="zh-CN" sz="1600" dirty="0"/>
              <a:t>}</a:t>
            </a:r>
            <a:endParaRPr lang="en-US" altLang="zh-CN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en-US" altLang="zh-CN" sz="1600" dirty="0"/>
              <a:t>			if(score[i]&lt;min){		</a:t>
            </a:r>
            <a:endParaRPr lang="zh-CN" altLang="en-US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1600" dirty="0"/>
              <a:t>				</a:t>
            </a:r>
            <a:r>
              <a:rPr lang="en-US" altLang="zh-CN" sz="1600" dirty="0"/>
              <a:t>min = score[i] ;	</a:t>
            </a:r>
            <a:endParaRPr lang="zh-CN" altLang="en-US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zh-CN" altLang="en-US" sz="1600" dirty="0"/>
              <a:t>			</a:t>
            </a:r>
            <a:r>
              <a:rPr lang="en-US" altLang="zh-CN" sz="1600" dirty="0"/>
              <a:t>}</a:t>
            </a:r>
            <a:endParaRPr lang="en-US" altLang="zh-CN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en-US" altLang="zh-CN" sz="1600" dirty="0"/>
              <a:t>		}</a:t>
            </a:r>
            <a:endParaRPr lang="en-US" altLang="zh-CN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en-US" altLang="zh-CN" sz="1600" dirty="0"/>
              <a:t>		System.out.println("</a:t>
            </a:r>
            <a:r>
              <a:rPr lang="zh-CN" altLang="en-US" sz="1600" dirty="0"/>
              <a:t>最高成绩：</a:t>
            </a:r>
            <a:r>
              <a:rPr lang="en-US" altLang="zh-CN" sz="1600" dirty="0"/>
              <a:t>" + max) ;</a:t>
            </a:r>
            <a:endParaRPr lang="en-US" altLang="zh-CN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en-US" altLang="zh-CN" sz="1600" dirty="0"/>
              <a:t>		System.out.println("</a:t>
            </a:r>
            <a:r>
              <a:rPr lang="zh-CN" altLang="en-US" sz="1600" dirty="0"/>
              <a:t>最低成绩：</a:t>
            </a:r>
            <a:r>
              <a:rPr lang="en-US" altLang="zh-CN" sz="1600" dirty="0"/>
              <a:t>" + min) ;</a:t>
            </a:r>
            <a:endParaRPr lang="en-US" altLang="zh-CN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</a:pPr>
            <a:r>
              <a:rPr lang="en-US" altLang="zh-CN" sz="1600" dirty="0"/>
              <a:t>	}</a:t>
            </a:r>
            <a:endParaRPr lang="en-US" altLang="zh-CN" sz="1600" dirty="0"/>
          </a:p>
          <a:p>
            <a:pPr marL="533400" indent="-533400" eaLnBrk="1" hangingPunct="1">
              <a:buClrTx/>
              <a:buSzTx/>
              <a:buFont typeface="Arial" panose="020B0604020202020204" pitchFamily="34" charset="0"/>
              <a:buNone/>
            </a:pPr>
            <a:endParaRPr lang="zh-CN" altLang="en-US" sz="36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8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charRg st="8" end="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49" end="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charRg st="49" end="9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96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charRg st="96" end="1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117" end="1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charRg st="117" end="1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138" end="1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charRg st="138" end="1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167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charRg st="167" end="20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204" end="2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195">
                                            <p:txEl>
                                              <p:charRg st="204" end="2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228" end="25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8195">
                                            <p:txEl>
                                              <p:charRg st="228" end="25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250" end="2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8195">
                                            <p:txEl>
                                              <p:charRg st="250" end="2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255" end="2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195">
                                            <p:txEl>
                                              <p:charRg st="255" end="27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278" end="3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8195">
                                            <p:txEl>
                                              <p:charRg st="278" end="3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300" end="3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195">
                                            <p:txEl>
                                              <p:charRg st="300" end="30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305" end="3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8195">
                                            <p:txEl>
                                              <p:charRg st="305" end="3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309" end="3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8195">
                                            <p:txEl>
                                              <p:charRg st="309" end="3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347" end="3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8195">
                                            <p:txEl>
                                              <p:charRg st="347" end="38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385" end="3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8195">
                                            <p:txEl>
                                              <p:charRg st="385" end="38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文本框 23553"/>
          <p:cNvSpPr txBox="1"/>
          <p:nvPr/>
        </p:nvSpPr>
        <p:spPr>
          <a:xfrm>
            <a:off x="971550" y="1268413"/>
            <a:ext cx="6696075" cy="2370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dirty="0">
                <a:latin typeface="Arial" panose="020B0604020202020204" pitchFamily="34" charset="0"/>
                <a:ea typeface="黑体" panose="02010609060101010101" pitchFamily="49" charset="-122"/>
              </a:rPr>
              <a:t>方法</a:t>
            </a:r>
            <a:r>
              <a:rPr lang="en-US" altLang="zh-CN" sz="2800" dirty="0">
                <a:latin typeface="Arial" panose="020B0604020202020204" pitchFamily="34" charset="0"/>
                <a:ea typeface="黑体" panose="02010609060101010101" pitchFamily="49" charset="-122"/>
              </a:rPr>
              <a:t>1: </a:t>
            </a:r>
            <a:r>
              <a:rPr lang="zh-CN" altLang="en-US" sz="2800" dirty="0">
                <a:latin typeface="Arial" panose="020B0604020202020204" pitchFamily="34" charset="0"/>
                <a:ea typeface="黑体" panose="02010609060101010101" pitchFamily="49" charset="-122"/>
              </a:rPr>
              <a:t>边声明边赋值</a:t>
            </a:r>
            <a:endParaRPr lang="zh-CN" altLang="en-US" sz="28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endParaRPr lang="zh-CN" altLang="en-US" sz="28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endParaRPr lang="zh-CN" altLang="en-US" sz="24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800" dirty="0">
                <a:latin typeface="Arial" panose="020B0604020202020204" pitchFamily="34" charset="0"/>
                <a:ea typeface="黑体" panose="02010609060101010101" pitchFamily="49" charset="-122"/>
              </a:rPr>
              <a:t>方法</a:t>
            </a:r>
            <a:r>
              <a:rPr lang="en-US" altLang="zh-CN" sz="2800" dirty="0">
                <a:latin typeface="Arial" panose="020B06040202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2800" dirty="0">
                <a:latin typeface="Arial" panose="020B0604020202020204" pitchFamily="34" charset="0"/>
                <a:ea typeface="黑体" panose="02010609060101010101" pitchFamily="49" charset="-122"/>
              </a:rPr>
              <a:t>：动态地从键盘录入信息并赋值</a:t>
            </a:r>
            <a:endParaRPr lang="zh-CN" altLang="en-US" sz="28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3556" name="圆角矩形 23555"/>
          <p:cNvSpPr/>
          <p:nvPr/>
        </p:nvSpPr>
        <p:spPr>
          <a:xfrm>
            <a:off x="1187450" y="1844675"/>
            <a:ext cx="5862638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dirty="0">
                <a:solidFill>
                  <a:srgbClr val="3333FF"/>
                </a:solidFill>
                <a:latin typeface="Arial" panose="020B0604020202020204" pitchFamily="34" charset="0"/>
              </a:rPr>
              <a:t>数据类型</a:t>
            </a:r>
            <a:r>
              <a:rPr lang="en-US" altLang="zh-CN" dirty="0">
                <a:latin typeface="Arial" panose="020B0604020202020204" pitchFamily="34" charset="0"/>
              </a:rPr>
              <a:t>[ ] </a:t>
            </a:r>
            <a:r>
              <a:rPr lang="zh-CN" altLang="en-US" dirty="0">
                <a:latin typeface="Arial" panose="020B0604020202020204" pitchFamily="34" charset="0"/>
              </a:rPr>
              <a:t>数组名</a:t>
            </a:r>
            <a:r>
              <a:rPr lang="en-US" altLang="zh-CN" dirty="0">
                <a:latin typeface="Arial" panose="020B0604020202020204" pitchFamily="34" charset="0"/>
              </a:rPr>
              <a:t> = {</a:t>
            </a:r>
            <a:r>
              <a:rPr lang="zh-CN" altLang="en-US" dirty="0">
                <a:latin typeface="Arial" panose="020B0604020202020204" pitchFamily="34" charset="0"/>
              </a:rPr>
              <a:t>初值</a:t>
            </a:r>
            <a:r>
              <a:rPr lang="en-US" altLang="zh-CN" dirty="0">
                <a:latin typeface="Arial" panose="020B0604020202020204" pitchFamily="34" charset="0"/>
              </a:rPr>
              <a:t>0, </a:t>
            </a:r>
            <a:r>
              <a:rPr lang="zh-CN" altLang="en-US" dirty="0">
                <a:latin typeface="Arial" panose="020B0604020202020204" pitchFamily="34" charset="0"/>
              </a:rPr>
              <a:t>初值</a:t>
            </a:r>
            <a:r>
              <a:rPr lang="en-US" altLang="zh-CN" dirty="0">
                <a:latin typeface="Arial" panose="020B0604020202020204" pitchFamily="34" charset="0"/>
              </a:rPr>
              <a:t>1…</a:t>
            </a:r>
            <a:r>
              <a:rPr lang="zh-CN" altLang="en-US" dirty="0">
                <a:latin typeface="Arial" panose="020B0604020202020204" pitchFamily="34" charset="0"/>
              </a:rPr>
              <a:t>初值</a:t>
            </a:r>
            <a:r>
              <a:rPr lang="en-US" altLang="zh-CN" dirty="0">
                <a:latin typeface="Arial" panose="020B0604020202020204" pitchFamily="34" charset="0"/>
              </a:rPr>
              <a:t>n};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23557" name="圆角矩形 23556"/>
          <p:cNvSpPr/>
          <p:nvPr/>
        </p:nvSpPr>
        <p:spPr>
          <a:xfrm>
            <a:off x="1116013" y="3860800"/>
            <a:ext cx="6527800" cy="13192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US" altLang="zh-CN" dirty="0">
                <a:latin typeface="Arial" panose="020B0604020202020204" pitchFamily="34" charset="0"/>
              </a:rPr>
              <a:t>Scanner input = new Scanner(System.in);</a:t>
            </a:r>
            <a:endParaRPr lang="en-US" altLang="zh-CN" dirty="0">
              <a:latin typeface="Arial" panose="020B0604020202020204" pitchFamily="34" charset="0"/>
            </a:endParaRPr>
          </a:p>
          <a:p>
            <a:r>
              <a:rPr lang="en-US" altLang="zh-CN" dirty="0">
                <a:latin typeface="Arial" panose="020B0604020202020204" pitchFamily="34" charset="0"/>
              </a:rPr>
              <a:t>for(int i = 0; i &lt; 30; i ++){</a:t>
            </a:r>
            <a:endParaRPr lang="en-US" altLang="zh-CN" dirty="0">
              <a:latin typeface="Arial" panose="020B0604020202020204" pitchFamily="34" charset="0"/>
            </a:endParaRPr>
          </a:p>
          <a:p>
            <a:r>
              <a:rPr lang="en-US" altLang="zh-CN" dirty="0">
                <a:latin typeface="Arial" panose="020B0604020202020204" pitchFamily="34" charset="0"/>
              </a:rPr>
              <a:t>     </a:t>
            </a:r>
            <a:r>
              <a:rPr lang="en-US" altLang="zh-CN" dirty="0">
                <a:solidFill>
                  <a:srgbClr val="0000FF"/>
                </a:solidFill>
                <a:latin typeface="Arial" panose="020B0604020202020204" pitchFamily="34" charset="0"/>
              </a:rPr>
              <a:t>score[i]</a:t>
            </a:r>
            <a:r>
              <a:rPr lang="en-US" altLang="zh-CN" dirty="0">
                <a:latin typeface="Arial" panose="020B0604020202020204" pitchFamily="34" charset="0"/>
              </a:rPr>
              <a:t> = input.nextInt();</a:t>
            </a:r>
            <a:endParaRPr lang="en-US" altLang="zh-CN" dirty="0">
              <a:latin typeface="Arial" panose="020B0604020202020204" pitchFamily="34" charset="0"/>
            </a:endParaRPr>
          </a:p>
          <a:p>
            <a:r>
              <a:rPr lang="en-US" altLang="zh-CN" dirty="0">
                <a:latin typeface="Arial" panose="020B0604020202020204" pitchFamily="34" charset="0"/>
              </a:rPr>
              <a:t>}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23558" name="圆角矩形 23557"/>
          <p:cNvSpPr/>
          <p:nvPr/>
        </p:nvSpPr>
        <p:spPr>
          <a:xfrm>
            <a:off x="1187450" y="2492375"/>
            <a:ext cx="5862638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rgbClr val="008080"/>
            </a:solidFill>
            <a:prstDash val="solid"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3333FF"/>
                </a:solidFill>
                <a:latin typeface="Arial" panose="020B0604020202020204" pitchFamily="34" charset="0"/>
              </a:rPr>
              <a:t>int</a:t>
            </a:r>
            <a:r>
              <a:rPr lang="en-US" altLang="zh-CN" dirty="0">
                <a:latin typeface="Arial" panose="020B0604020202020204" pitchFamily="34" charset="0"/>
              </a:rPr>
              <a:t>[ ] score = {89, 79, 76};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12294" name="标题 23558"/>
          <p:cNvSpPr>
            <a:spLocks noGrp="1"/>
          </p:cNvSpPr>
          <p:nvPr>
            <p:ph type="title"/>
          </p:nvPr>
        </p:nvSpPr>
        <p:spPr>
          <a:xfrm>
            <a:off x="2005013" y="333375"/>
            <a:ext cx="7138987" cy="549275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zh-CN" altLang="en-US" b="0" dirty="0"/>
              <a:t>数组的静态初始化</a:t>
            </a:r>
            <a:endParaRPr lang="zh-CN" alt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charRg st="14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554">
                                            <p:txEl>
                                              <p:charRg st="14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  <p:bldP spid="23557" grpId="0" animBg="1"/>
      <p:bldP spid="23558" grpId="0" animBg="1"/>
    </p:bldLst>
  </p:timing>
</p:sld>
</file>

<file path=ppt/theme/theme1.xml><?xml version="1.0" encoding="utf-8"?>
<a:theme xmlns:a="http://schemas.openxmlformats.org/drawingml/2006/main" name="s1上机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s1上机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1上机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1上机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1上机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1上机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1上机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1上机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s1上机</Template>
  <TotalTime>0</TotalTime>
  <Words>2657</Words>
  <Application>WPS 演示</Application>
  <PresentationFormat>全屏显示(4:3)</PresentationFormat>
  <Paragraphs>268</Paragraphs>
  <Slides>18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18</vt:i4>
      </vt:variant>
    </vt:vector>
  </HeadingPairs>
  <TitlesOfParts>
    <vt:vector size="30" baseType="lpstr">
      <vt:lpstr>Arial</vt:lpstr>
      <vt:lpstr>宋体</vt:lpstr>
      <vt:lpstr>Wingdings</vt:lpstr>
      <vt:lpstr>方正粗倩简体</vt:lpstr>
      <vt:lpstr>黑体</vt:lpstr>
      <vt:lpstr>Times New Roman</vt:lpstr>
      <vt:lpstr>Courier New</vt:lpstr>
      <vt:lpstr>Symbol</vt:lpstr>
      <vt:lpstr>Times</vt:lpstr>
      <vt:lpstr>微软雅黑</vt:lpstr>
      <vt:lpstr>Arial Unicode MS</vt:lpstr>
      <vt:lpstr>s1上机</vt:lpstr>
      <vt:lpstr>PowerPoint 演示文稿</vt:lpstr>
      <vt:lpstr>学习目标</vt:lpstr>
      <vt:lpstr>PowerPoint 演示文稿</vt:lpstr>
      <vt:lpstr>数组概念</vt:lpstr>
      <vt:lpstr>数组概念</vt:lpstr>
      <vt:lpstr>一维数组</vt:lpstr>
      <vt:lpstr>PowerPoint 演示文稿</vt:lpstr>
      <vt:lpstr>求数组中的最大值和最小值</vt:lpstr>
      <vt:lpstr>数组的静态初始化</vt:lpstr>
      <vt:lpstr>数组的初始化</vt:lpstr>
      <vt:lpstr>数组的错误初始化</vt:lpstr>
      <vt:lpstr>一维数组应用</vt:lpstr>
      <vt:lpstr>冒泡排序</vt:lpstr>
      <vt:lpstr>用二重循环实现冒泡排序</vt:lpstr>
      <vt:lpstr>自然排序sort() </vt:lpstr>
      <vt:lpstr>数组越界 </vt:lpstr>
      <vt:lpstr>数组参数</vt:lpstr>
      <vt:lpstr>总结</vt:lpstr>
    </vt:vector>
  </TitlesOfParts>
  <Company>BeiJing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ZHAOBING ZHENG</dc:creator>
  <cp:lastModifiedBy>WPS_1707368860</cp:lastModifiedBy>
  <cp:revision>3206</cp:revision>
  <dcterms:created xsi:type="dcterms:W3CDTF">2005-06-22T06:00:00Z</dcterms:created>
  <dcterms:modified xsi:type="dcterms:W3CDTF">2025-12-31T08:11:51Z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5104B113E3094FD493B3CD146665B0FB_12</vt:lpwstr>
  </property>
</Properties>
</file>